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8" r:id="rId2"/>
    <p:sldId id="401" r:id="rId3"/>
    <p:sldId id="318" r:id="rId4"/>
    <p:sldId id="402" r:id="rId5"/>
    <p:sldId id="394" r:id="rId6"/>
    <p:sldId id="403" r:id="rId7"/>
    <p:sldId id="404" r:id="rId8"/>
    <p:sldId id="405" r:id="rId9"/>
    <p:sldId id="395" r:id="rId10"/>
    <p:sldId id="362" r:id="rId11"/>
    <p:sldId id="359" r:id="rId12"/>
    <p:sldId id="392" r:id="rId13"/>
    <p:sldId id="393" r:id="rId14"/>
    <p:sldId id="407" r:id="rId15"/>
    <p:sldId id="397" r:id="rId16"/>
    <p:sldId id="387" r:id="rId17"/>
    <p:sldId id="364" r:id="rId18"/>
    <p:sldId id="369" r:id="rId19"/>
    <p:sldId id="346" r:id="rId20"/>
    <p:sldId id="347" r:id="rId21"/>
    <p:sldId id="348" r:id="rId22"/>
    <p:sldId id="366" r:id="rId23"/>
    <p:sldId id="370" r:id="rId24"/>
    <p:sldId id="349" r:id="rId25"/>
    <p:sldId id="350" r:id="rId26"/>
    <p:sldId id="351" r:id="rId27"/>
    <p:sldId id="367" r:id="rId28"/>
    <p:sldId id="368" r:id="rId29"/>
    <p:sldId id="352" r:id="rId30"/>
    <p:sldId id="353" r:id="rId31"/>
    <p:sldId id="354" r:id="rId32"/>
    <p:sldId id="371" r:id="rId33"/>
    <p:sldId id="372" r:id="rId34"/>
    <p:sldId id="388" r:id="rId35"/>
    <p:sldId id="389" r:id="rId36"/>
    <p:sldId id="390" r:id="rId37"/>
    <p:sldId id="373" r:id="rId38"/>
    <p:sldId id="381" r:id="rId39"/>
    <p:sldId id="382" r:id="rId40"/>
    <p:sldId id="377" r:id="rId41"/>
    <p:sldId id="379" r:id="rId42"/>
    <p:sldId id="383" r:id="rId43"/>
    <p:sldId id="380" r:id="rId44"/>
    <p:sldId id="384" r:id="rId45"/>
    <p:sldId id="385" r:id="rId46"/>
    <p:sldId id="386" r:id="rId47"/>
    <p:sldId id="398" r:id="rId48"/>
    <p:sldId id="378" r:id="rId49"/>
    <p:sldId id="375" r:id="rId50"/>
    <p:sldId id="399" r:id="rId51"/>
  </p:sldIdLst>
  <p:sldSz cx="9144000" cy="6858000" type="screen4x3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29074547272525"/>
          <c:y val="0.13638709174444344"/>
          <c:w val="0.62624817049313364"/>
          <c:h val="0.664806977731562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США 52%</c:v>
                </c:pt>
                <c:pt idx="1">
                  <c:v>Англия 54%</c:v>
                </c:pt>
                <c:pt idx="2">
                  <c:v>Южная Корея 53%</c:v>
                </c:pt>
                <c:pt idx="3">
                  <c:v>Китай 55%</c:v>
                </c:pt>
                <c:pt idx="4">
                  <c:v>Россия 51%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</c:v>
                </c:pt>
                <c:pt idx="1">
                  <c:v>54</c:v>
                </c:pt>
                <c:pt idx="2">
                  <c:v>53</c:v>
                </c:pt>
                <c:pt idx="3">
                  <c:v>55</c:v>
                </c:pt>
                <c:pt idx="4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820352"/>
        <c:axId val="20821888"/>
      </c:barChart>
      <c:catAx>
        <c:axId val="20820352"/>
        <c:scaling>
          <c:orientation val="minMax"/>
        </c:scaling>
        <c:delete val="0"/>
        <c:axPos val="b"/>
        <c:majorTickMark val="out"/>
        <c:minorTickMark val="none"/>
        <c:tickLblPos val="nextTo"/>
        <c:crossAx val="20821888"/>
        <c:crosses val="autoZero"/>
        <c:auto val="1"/>
        <c:lblAlgn val="ctr"/>
        <c:lblOffset val="100"/>
        <c:noMultiLvlLbl val="0"/>
      </c:catAx>
      <c:valAx>
        <c:axId val="20821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20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/>
              <a:t>Результаты анкетирования </a:t>
            </a:r>
          </a:p>
        </c:rich>
      </c:tx>
      <c:layout>
        <c:manualLayout>
          <c:xMode val="edge"/>
          <c:yMode val="edge"/>
          <c:x val="0"/>
          <c:y val="2.8956329523029973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14956628206429"/>
          <c:w val="0.59097431203296247"/>
          <c:h val="0.769218053701451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cat>
            <c:strRef>
              <c:f>Лист1!$A$2:$A$6</c:f>
              <c:strCache>
                <c:ptCount val="5"/>
                <c:pt idx="0">
                  <c:v>Подать в суд 29%</c:v>
                </c:pt>
                <c:pt idx="1">
                  <c:v>Обратиться в организации охраны окружающей среды 28%</c:v>
                </c:pt>
                <c:pt idx="2">
                  <c:v>Написать жалобу 29%</c:v>
                </c:pt>
                <c:pt idx="3">
                  <c:v>Выразить своё презрение через средства массовой информации 11%</c:v>
                </c:pt>
                <c:pt idx="4">
                  <c:v>Написать письмо Президенту России 3%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</c:v>
                </c:pt>
                <c:pt idx="1">
                  <c:v>28</c:v>
                </c:pt>
                <c:pt idx="2">
                  <c:v>29</c:v>
                </c:pt>
                <c:pt idx="3">
                  <c:v>11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013177279819151"/>
          <c:y val="1.5380599031216975E-2"/>
          <c:w val="0.40937637363964391"/>
          <c:h val="0.98461940096878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/>
              <a:t>Результаты анкетирования </a:t>
            </a:r>
          </a:p>
        </c:rich>
      </c:tx>
      <c:layout>
        <c:manualLayout>
          <c:xMode val="edge"/>
          <c:yMode val="edge"/>
          <c:x val="0"/>
          <c:y val="2.895632952302997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870106220081827E-2"/>
          <c:y val="0.15549548953867096"/>
          <c:w val="0.62624817049313364"/>
          <c:h val="0.812652547985996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Лист1!$A$2:$A$6</c:f>
              <c:strCache>
                <c:ptCount val="2"/>
                <c:pt idx="0">
                  <c:v>Ограничить пользование личными автомобилями 43%</c:v>
                </c:pt>
                <c:pt idx="1">
                  <c:v>Посадить деревья 57%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43</c:v>
                </c:pt>
                <c:pt idx="1">
                  <c:v>57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58092989667814687"/>
          <c:y val="8.1980156934185908E-2"/>
          <c:w val="0.38330439129951743"/>
          <c:h val="0.738490600023028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/>
              <a:t>Результаты анкетирования </a:t>
            </a:r>
          </a:p>
        </c:rich>
      </c:tx>
      <c:layout>
        <c:manualLayout>
          <c:xMode val="edge"/>
          <c:yMode val="edge"/>
          <c:x val="0"/>
          <c:y val="2.895632952302997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870106220081827E-2"/>
          <c:y val="0.15549548953867096"/>
          <c:w val="0.62624817049313364"/>
          <c:h val="0.812652547985996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Лист1!$A$2:$A$6</c:f>
              <c:strCache>
                <c:ptCount val="2"/>
                <c:pt idx="0">
                  <c:v>Ограничить пользование личными автомобилями 49%</c:v>
                </c:pt>
                <c:pt idx="1">
                  <c:v>Посадить деревья 51%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49</c:v>
                </c:pt>
                <c:pt idx="1">
                  <c:v>51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58092989667814687"/>
          <c:y val="8.1980156934185908E-2"/>
          <c:w val="0.38330439129951743"/>
          <c:h val="0.738490600023028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/>
              <a:t>Результаты анкетирования </a:t>
            </a:r>
          </a:p>
        </c:rich>
      </c:tx>
      <c:layout>
        <c:manualLayout>
          <c:xMode val="edge"/>
          <c:yMode val="edge"/>
          <c:x val="0"/>
          <c:y val="2.895632952302997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870106220081827E-2"/>
          <c:y val="0.15549548953867096"/>
          <c:w val="0.62624817049313364"/>
          <c:h val="0.812652547985996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Лист1!$A$2:$A$6</c:f>
              <c:strCache>
                <c:ptCount val="2"/>
                <c:pt idx="0">
                  <c:v>Ограничить пользование личными автомобилями 64%</c:v>
                </c:pt>
                <c:pt idx="1">
                  <c:v>Посадить деревья 36%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64</c:v>
                </c:pt>
                <c:pt idx="1">
                  <c:v>36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58092989667814687"/>
          <c:y val="8.1980156934185908E-2"/>
          <c:w val="0.38330439129951743"/>
          <c:h val="0.738490600023028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/>
              <a:t>Результаты анкетирования </a:t>
            </a:r>
          </a:p>
        </c:rich>
      </c:tx>
      <c:layout>
        <c:manualLayout>
          <c:xMode val="edge"/>
          <c:yMode val="edge"/>
          <c:x val="0"/>
          <c:y val="2.8956329523029973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870106220081827E-2"/>
          <c:y val="0.15549548953867096"/>
          <c:w val="0.62624817049313364"/>
          <c:h val="0.812652547985996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cat>
            <c:strRef>
              <c:f>Лист1!$A$2:$A$6</c:f>
              <c:strCache>
                <c:ptCount val="5"/>
                <c:pt idx="0">
                  <c:v>Выступаю против 54%</c:v>
                </c:pt>
                <c:pt idx="1">
                  <c:v>Испытываю чувство раздражения 10%</c:v>
                </c:pt>
                <c:pt idx="2">
                  <c:v>Занимаю нейтральную позицию 6%</c:v>
                </c:pt>
                <c:pt idx="3">
                  <c:v>Не обращаю внимания 4%</c:v>
                </c:pt>
                <c:pt idx="4">
                  <c:v>Отношусь положительно 26%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54</c:v>
                </c:pt>
                <c:pt idx="1">
                  <c:v>10</c:v>
                </c:pt>
                <c:pt idx="2">
                  <c:v>6</c:v>
                </c:pt>
                <c:pt idx="3">
                  <c:v>4</c:v>
                </c:pt>
                <c:pt idx="4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227573747844446"/>
          <c:y val="3.2754396745034962E-2"/>
          <c:w val="0.34803053283934637"/>
          <c:h val="0.90354167830429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/>
              <a:t>Результаты анкетирования </a:t>
            </a:r>
          </a:p>
        </c:rich>
      </c:tx>
      <c:layout>
        <c:manualLayout>
          <c:xMode val="edge"/>
          <c:yMode val="edge"/>
          <c:x val="0"/>
          <c:y val="2.8956329523029973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870106220081827E-2"/>
          <c:y val="0.15549548953867096"/>
          <c:w val="0.62624817049313364"/>
          <c:h val="0.812652547985996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cat>
            <c:strRef>
              <c:f>Лист1!$A$2:$A$6</c:f>
              <c:strCache>
                <c:ptCount val="5"/>
                <c:pt idx="0">
                  <c:v>Выступаю против 62%</c:v>
                </c:pt>
                <c:pt idx="1">
                  <c:v>Испытываю чувство раздражения 11%</c:v>
                </c:pt>
                <c:pt idx="2">
                  <c:v>Занимаю нейтральную позицию 7%</c:v>
                </c:pt>
                <c:pt idx="3">
                  <c:v>Не обращаю внимания 4%</c:v>
                </c:pt>
                <c:pt idx="4">
                  <c:v>Отношусь положительно 16%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62</c:v>
                </c:pt>
                <c:pt idx="1">
                  <c:v>11</c:v>
                </c:pt>
                <c:pt idx="2">
                  <c:v>7</c:v>
                </c:pt>
                <c:pt idx="3">
                  <c:v>4</c:v>
                </c:pt>
                <c:pt idx="4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227573747844446"/>
          <c:y val="3.2754396745034962E-2"/>
          <c:w val="0.34803053283934637"/>
          <c:h val="0.90354167830429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/>
              <a:t>Результаты анкетирования </a:t>
            </a:r>
          </a:p>
        </c:rich>
      </c:tx>
      <c:layout>
        <c:manualLayout>
          <c:xMode val="edge"/>
          <c:yMode val="edge"/>
          <c:x val="0"/>
          <c:y val="2.8956329523029973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870106220081827E-2"/>
          <c:y val="0.15549548953867096"/>
          <c:w val="0.62624817049313364"/>
          <c:h val="0.812652547985996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cat>
            <c:strRef>
              <c:f>Лист1!$A$2:$A$6</c:f>
              <c:strCache>
                <c:ptCount val="5"/>
                <c:pt idx="0">
                  <c:v>Очень 54%</c:v>
                </c:pt>
                <c:pt idx="1">
                  <c:v>Немного 19%</c:v>
                </c:pt>
                <c:pt idx="2">
                  <c:v>Не чувствую 9%</c:v>
                </c:pt>
                <c:pt idx="3">
                  <c:v>Не думаю 12%</c:v>
                </c:pt>
                <c:pt idx="4">
                  <c:v>Не принимаю в расчёт 6%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54</c:v>
                </c:pt>
                <c:pt idx="1">
                  <c:v>19</c:v>
                </c:pt>
                <c:pt idx="2">
                  <c:v>9</c:v>
                </c:pt>
                <c:pt idx="3">
                  <c:v>12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227573747844446"/>
          <c:y val="3.2754396745034962E-2"/>
          <c:w val="0.34803053283934637"/>
          <c:h val="0.90354167830429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/>
              <a:t>Результаты анкетирования </a:t>
            </a:r>
          </a:p>
        </c:rich>
      </c:tx>
      <c:layout>
        <c:manualLayout>
          <c:xMode val="edge"/>
          <c:yMode val="edge"/>
          <c:x val="0"/>
          <c:y val="2.8956329523029973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3233042592024696"/>
          <c:w val="0.61857994039309638"/>
          <c:h val="0.801070016176784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cat>
            <c:strRef>
              <c:f>Лист1!$A$2:$A$6</c:f>
              <c:strCache>
                <c:ptCount val="5"/>
                <c:pt idx="0">
                  <c:v>Очень 46%</c:v>
                </c:pt>
                <c:pt idx="1">
                  <c:v>Немного 14%</c:v>
                </c:pt>
                <c:pt idx="2">
                  <c:v>Не чувствую 13</c:v>
                </c:pt>
                <c:pt idx="3">
                  <c:v>Не думаю 16%</c:v>
                </c:pt>
                <c:pt idx="4">
                  <c:v>Не принимаю в расчёт 11%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14</c:v>
                </c:pt>
                <c:pt idx="2">
                  <c:v>13</c:v>
                </c:pt>
                <c:pt idx="3">
                  <c:v>16</c:v>
                </c:pt>
                <c:pt idx="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540563125836257"/>
          <c:y val="3.2754396745034962E-2"/>
          <c:w val="0.36490063905942816"/>
          <c:h val="0.90354167830429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/>
              <a:t>Результаты анкетирования </a:t>
            </a:r>
          </a:p>
        </c:rich>
      </c:tx>
      <c:layout>
        <c:manualLayout>
          <c:xMode val="edge"/>
          <c:yMode val="edge"/>
          <c:x val="0"/>
          <c:y val="2.8956329523029973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3233042592024696"/>
          <c:w val="0.61857994039309638"/>
          <c:h val="0.801070016176784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cat>
            <c:strRef>
              <c:f>Лист1!$A$2:$A$6</c:f>
              <c:strCache>
                <c:ptCount val="5"/>
                <c:pt idx="0">
                  <c:v>Очень 41%</c:v>
                </c:pt>
                <c:pt idx="1">
                  <c:v>Немного 16%</c:v>
                </c:pt>
                <c:pt idx="2">
                  <c:v>Не чувствую 8%</c:v>
                </c:pt>
                <c:pt idx="3">
                  <c:v>Не думаю 17%</c:v>
                </c:pt>
                <c:pt idx="4">
                  <c:v>Не принимаю в расчёт 18%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</c:v>
                </c:pt>
                <c:pt idx="1">
                  <c:v>16</c:v>
                </c:pt>
                <c:pt idx="2">
                  <c:v>8</c:v>
                </c:pt>
                <c:pt idx="3">
                  <c:v>17</c:v>
                </c:pt>
                <c:pt idx="4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540563125836257"/>
          <c:y val="3.2754396745034962E-2"/>
          <c:w val="0.36490063905942816"/>
          <c:h val="0.90354167830429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/>
              <a:t>Результаты анкетирования </a:t>
            </a:r>
          </a:p>
        </c:rich>
      </c:tx>
      <c:layout>
        <c:manualLayout>
          <c:xMode val="edge"/>
          <c:yMode val="edge"/>
          <c:x val="0"/>
          <c:y val="2.895632952302997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870106220081827E-2"/>
          <c:y val="0.15549548953867096"/>
          <c:w val="0.62624817049313364"/>
          <c:h val="0.812652547985996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Лист1!$A$2:$A$6</c:f>
              <c:strCache>
                <c:ptCount val="2"/>
                <c:pt idx="0">
                  <c:v>Автомобили 58%</c:v>
                </c:pt>
                <c:pt idx="1">
                  <c:v>Вредные выбросы предприятий и заводов 42%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</c:v>
                </c:pt>
                <c:pt idx="1">
                  <c:v>42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58092989667814687"/>
          <c:y val="8.1980156934185908E-2"/>
          <c:w val="0.38330439129951743"/>
          <c:h val="0.738490600023028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/>
              <a:t>Результаты анкетирования </a:t>
            </a:r>
          </a:p>
        </c:rich>
      </c:tx>
      <c:layout>
        <c:manualLayout>
          <c:xMode val="edge"/>
          <c:yMode val="edge"/>
          <c:x val="0"/>
          <c:y val="2.895632952302997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870106220081827E-2"/>
          <c:y val="0.15549548953867096"/>
          <c:w val="0.62624817049313364"/>
          <c:h val="0.812652547985996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Лист1!$A$2:$A$6</c:f>
              <c:strCache>
                <c:ptCount val="2"/>
                <c:pt idx="0">
                  <c:v>Автомобили 62%</c:v>
                </c:pt>
                <c:pt idx="1">
                  <c:v>Вредные выбросы предприятий и заводов 38 %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62</c:v>
                </c:pt>
                <c:pt idx="1">
                  <c:v>38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57326166657810973"/>
          <c:y val="8.1980156934185908E-2"/>
          <c:w val="0.39097262139955463"/>
          <c:h val="0.738490600023028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/>
              <a:t>Результаты анкетирования </a:t>
            </a:r>
          </a:p>
        </c:rich>
      </c:tx>
      <c:layout>
        <c:manualLayout>
          <c:xMode val="edge"/>
          <c:yMode val="edge"/>
          <c:x val="0"/>
          <c:y val="2.895632952302997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870106220081827E-2"/>
          <c:y val="0.15549548953867096"/>
          <c:w val="0.62624817049313364"/>
          <c:h val="0.812652547985996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Лист1!$A$2:$A$6</c:f>
              <c:strCache>
                <c:ptCount val="2"/>
                <c:pt idx="0">
                  <c:v>Автомобили 64%</c:v>
                </c:pt>
                <c:pt idx="1">
                  <c:v>Вредные выбросы предприятий и заводов 36%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64</c:v>
                </c:pt>
                <c:pt idx="1">
                  <c:v>36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59933364891823615"/>
          <c:y val="8.1980156934185908E-2"/>
          <c:w val="0.36490063905942816"/>
          <c:h val="0.738490600023028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/>
              <a:t>Результаты анкетирования </a:t>
            </a:r>
          </a:p>
        </c:rich>
      </c:tx>
      <c:layout>
        <c:manualLayout>
          <c:xMode val="edge"/>
          <c:yMode val="edge"/>
          <c:x val="0"/>
          <c:y val="2.8956329523029973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14956628206429"/>
          <c:w val="0.59097431203296247"/>
          <c:h val="0.769218053701451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cat>
            <c:strRef>
              <c:f>Лист1!$A$2:$A$6</c:f>
              <c:strCache>
                <c:ptCount val="5"/>
                <c:pt idx="0">
                  <c:v>Подать в суд 16%</c:v>
                </c:pt>
                <c:pt idx="1">
                  <c:v>Обратиться в организации охраны окружающей среды 14%</c:v>
                </c:pt>
                <c:pt idx="2">
                  <c:v>Написать жалобу 32%</c:v>
                </c:pt>
                <c:pt idx="3">
                  <c:v>Выразить своё презрение через средства массовой информации 6%</c:v>
                </c:pt>
                <c:pt idx="4">
                  <c:v>Написать письмо Президенту России 32%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</c:v>
                </c:pt>
                <c:pt idx="1">
                  <c:v>14</c:v>
                </c:pt>
                <c:pt idx="2">
                  <c:v>32</c:v>
                </c:pt>
                <c:pt idx="3">
                  <c:v>6</c:v>
                </c:pt>
                <c:pt idx="4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013177279819151"/>
          <c:y val="1.5380599031216975E-2"/>
          <c:w val="0.40937637363964391"/>
          <c:h val="0.98461940096878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/>
              <a:t>Результаты анкетирования </a:t>
            </a:r>
          </a:p>
        </c:rich>
      </c:tx>
      <c:layout>
        <c:manualLayout>
          <c:xMode val="edge"/>
          <c:yMode val="edge"/>
          <c:x val="0"/>
          <c:y val="2.8956329523029973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14956628206429"/>
          <c:w val="0.59097431203296247"/>
          <c:h val="0.769218053701451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cat>
            <c:strRef>
              <c:f>Лист1!$A$2:$A$6</c:f>
              <c:strCache>
                <c:ptCount val="5"/>
                <c:pt idx="0">
                  <c:v>Подать в суд 18%</c:v>
                </c:pt>
                <c:pt idx="1">
                  <c:v>Обратиться в организации охраны окружающей среды 20%</c:v>
                </c:pt>
                <c:pt idx="2">
                  <c:v>Написать жалобу 37%</c:v>
                </c:pt>
                <c:pt idx="3">
                  <c:v>Выразить своё презрение через средства массовой информации 13%</c:v>
                </c:pt>
                <c:pt idx="4">
                  <c:v>Написать письмо Президенту России 12%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</c:v>
                </c:pt>
                <c:pt idx="1">
                  <c:v>20</c:v>
                </c:pt>
                <c:pt idx="2">
                  <c:v>37</c:v>
                </c:pt>
                <c:pt idx="3">
                  <c:v>13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013177279819151"/>
          <c:y val="1.5380599031216975E-2"/>
          <c:w val="0.40937637363964391"/>
          <c:h val="0.98461940096878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9FE238-F6C9-49B3-A989-830BA6BE1FB7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AB0F0-70DF-468E-826A-52A84D58D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9FE238-F6C9-49B3-A989-830BA6BE1FB7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AB0F0-70DF-468E-826A-52A84D58D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9FE238-F6C9-49B3-A989-830BA6BE1FB7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AB0F0-70DF-468E-826A-52A84D58D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9FE238-F6C9-49B3-A989-830BA6BE1FB7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AB0F0-70DF-468E-826A-52A84D58D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9FE238-F6C9-49B3-A989-830BA6BE1FB7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AB0F0-70DF-468E-826A-52A84D58D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9FE238-F6C9-49B3-A989-830BA6BE1FB7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AB0F0-70DF-468E-826A-52A84D58D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9FE238-F6C9-49B3-A989-830BA6BE1FB7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AB0F0-70DF-468E-826A-52A84D58D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9FE238-F6C9-49B3-A989-830BA6BE1FB7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AB0F0-70DF-468E-826A-52A84D58D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9FE238-F6C9-49B3-A989-830BA6BE1FB7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AB0F0-70DF-468E-826A-52A84D58D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9FE238-F6C9-49B3-A989-830BA6BE1FB7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AB0F0-70DF-468E-826A-52A84D58D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9FE238-F6C9-49B3-A989-830BA6BE1FB7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AB0F0-70DF-468E-826A-52A84D58DE8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59FE238-F6C9-49B3-A989-830BA6BE1FB7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EBAB0F0-70DF-468E-826A-52A84D58DE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64896" cy="504056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ru-RU" sz="3300" dirty="0" smtClean="0">
                <a:solidFill>
                  <a:srgbClr val="C00000"/>
                </a:solidFill>
              </a:rPr>
              <a:t>Экология</a:t>
            </a:r>
            <a:endParaRPr lang="ru-RU" sz="33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280920" cy="554461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700" b="1" dirty="0" smtClean="0">
                <a:solidFill>
                  <a:schemeClr val="bg2">
                    <a:lumMod val="25000"/>
                  </a:schemeClr>
                </a:solidFill>
              </a:rPr>
              <a:t>Презентация по экологии</a:t>
            </a:r>
          </a:p>
          <a:p>
            <a:pPr algn="just"/>
            <a:r>
              <a:rPr lang="ru-RU" sz="2700" b="1" dirty="0" smtClean="0">
                <a:solidFill>
                  <a:srgbClr val="FF0000"/>
                </a:solidFill>
              </a:rPr>
              <a:t>Исполнитель: </a:t>
            </a:r>
            <a:r>
              <a:rPr lang="ru-RU" sz="2700" b="1" dirty="0" smtClean="0">
                <a:solidFill>
                  <a:schemeClr val="tx1"/>
                </a:solidFill>
              </a:rPr>
              <a:t>Роща Александр, 10-А класс</a:t>
            </a:r>
          </a:p>
          <a:p>
            <a:pPr algn="ctr"/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2800" b="1" u="sng" dirty="0" smtClean="0">
                <a:solidFill>
                  <a:schemeClr val="bg2">
                    <a:lumMod val="50000"/>
                  </a:schemeClr>
                </a:solidFill>
              </a:rPr>
              <a:t>МБОУ СОШ № 68</a:t>
            </a:r>
          </a:p>
          <a:p>
            <a:pPr algn="just"/>
            <a:endParaRPr lang="ru-RU" sz="28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Тема</a:t>
            </a:r>
            <a:r>
              <a:rPr lang="ru-RU" sz="2800" dirty="0">
                <a:solidFill>
                  <a:srgbClr val="FF0000"/>
                </a:solidFill>
              </a:rPr>
              <a:t>:</a:t>
            </a:r>
            <a:r>
              <a:rPr lang="ru-RU" sz="2800" dirty="0"/>
              <a:t> </a:t>
            </a:r>
            <a:r>
              <a:rPr lang="ru-RU" sz="4000" b="1" dirty="0" smtClean="0">
                <a:solidFill>
                  <a:srgbClr val="7030A0"/>
                </a:solidFill>
              </a:rPr>
              <a:t>«Загрязнение атмосферного воздуха»</a:t>
            </a:r>
          </a:p>
          <a:p>
            <a:pPr algn="just"/>
            <a:endParaRPr lang="ru-RU" sz="1800" b="1" dirty="0">
              <a:solidFill>
                <a:srgbClr val="7030A0"/>
              </a:solidFill>
            </a:endParaRPr>
          </a:p>
          <a:p>
            <a:pPr algn="l"/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</a:rPr>
              <a:t>Дальневосточный государственный медицинский университет </a:t>
            </a:r>
          </a:p>
          <a:p>
            <a:pPr algn="l"/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</a:rPr>
              <a:t>(факультет довузовского образования)</a:t>
            </a:r>
          </a:p>
          <a:p>
            <a:pPr algn="ctr"/>
            <a:endParaRPr lang="ru-RU" sz="2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600" b="1" dirty="0" smtClean="0">
                <a:solidFill>
                  <a:schemeClr val="tx1"/>
                </a:solidFill>
              </a:rPr>
              <a:t>Хабаровск – 2015 год</a:t>
            </a:r>
          </a:p>
          <a:p>
            <a:pPr algn="just"/>
            <a:endParaRPr lang="ru-RU" sz="4000" b="1" dirty="0">
              <a:solidFill>
                <a:srgbClr val="7030A0"/>
              </a:solidFill>
            </a:endParaRPr>
          </a:p>
          <a:p>
            <a:pPr algn="just"/>
            <a:endParaRPr lang="ru-RU" sz="4000" b="1" dirty="0">
              <a:solidFill>
                <a:srgbClr val="7030A0"/>
              </a:solidFill>
            </a:endParaRPr>
          </a:p>
          <a:p>
            <a:pPr algn="just"/>
            <a:endParaRPr lang="ru-RU" sz="1900" dirty="0" smtClean="0">
              <a:solidFill>
                <a:schemeClr val="tx1"/>
              </a:solidFill>
            </a:endParaRP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64896" cy="504056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Химический состав воздуха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24936" cy="540060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	</a:t>
            </a:r>
            <a:r>
              <a:rPr lang="ru-RU" sz="2800" dirty="0" smtClean="0">
                <a:solidFill>
                  <a:srgbClr val="C00000"/>
                </a:solidFill>
              </a:rPr>
              <a:t>Состав атмосферного воздуха: </a:t>
            </a:r>
            <a:r>
              <a:rPr lang="ru-RU" sz="2800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ru-RU" sz="4000" b="1" dirty="0">
                <a:solidFill>
                  <a:schemeClr val="tx1"/>
                </a:solidFill>
              </a:rPr>
              <a:t>	</a:t>
            </a:r>
            <a:r>
              <a:rPr lang="ru-RU" sz="4000" b="1" dirty="0" smtClean="0">
                <a:solidFill>
                  <a:schemeClr val="tx1"/>
                </a:solidFill>
              </a:rPr>
              <a:t>кислород</a:t>
            </a:r>
            <a:r>
              <a:rPr lang="ru-RU" sz="4000" b="1" dirty="0">
                <a:solidFill>
                  <a:schemeClr val="tx1"/>
                </a:solidFill>
              </a:rPr>
              <a:t>, азот, углекислый </a:t>
            </a:r>
            <a:r>
              <a:rPr lang="ru-RU" sz="4000" b="1" dirty="0" smtClean="0">
                <a:solidFill>
                  <a:schemeClr val="tx1"/>
                </a:solidFill>
              </a:rPr>
              <a:t>газ, инертные газы, </a:t>
            </a:r>
            <a:r>
              <a:rPr lang="ru-RU" sz="2800" dirty="0" smtClean="0">
                <a:solidFill>
                  <a:schemeClr val="tx1"/>
                </a:solidFill>
              </a:rPr>
              <a:t>небольшие </a:t>
            </a:r>
            <a:r>
              <a:rPr lang="ru-RU" sz="2800" dirty="0">
                <a:solidFill>
                  <a:schemeClr val="tx1"/>
                </a:solidFill>
              </a:rPr>
              <a:t>количества озона, закиси азота, метана, йода, водяных </a:t>
            </a:r>
            <a:r>
              <a:rPr lang="ru-RU" sz="2800" dirty="0" smtClean="0">
                <a:solidFill>
                  <a:schemeClr val="tx1"/>
                </a:solidFill>
              </a:rPr>
              <a:t>паров;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	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	</a:t>
            </a:r>
            <a:r>
              <a:rPr lang="ru-RU" sz="2800" dirty="0" smtClean="0">
                <a:solidFill>
                  <a:schemeClr val="tx1"/>
                </a:solidFill>
              </a:rPr>
              <a:t>а также </a:t>
            </a:r>
            <a:r>
              <a:rPr lang="ru-RU" sz="2800" b="1" dirty="0" smtClean="0">
                <a:solidFill>
                  <a:schemeClr val="tx1"/>
                </a:solidFill>
              </a:rPr>
              <a:t>примеси </a:t>
            </a:r>
            <a:r>
              <a:rPr lang="ru-RU" sz="2800" b="1" dirty="0">
                <a:solidFill>
                  <a:schemeClr val="tx1"/>
                </a:solidFill>
              </a:rPr>
              <a:t>природного происхождения и загрязнения</a:t>
            </a:r>
            <a:r>
              <a:rPr lang="ru-RU" sz="2800" dirty="0">
                <a:solidFill>
                  <a:schemeClr val="tx1"/>
                </a:solidFill>
              </a:rPr>
              <a:t>, образующиеся в результате производственной деятельности человека.</a:t>
            </a: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/>
              <a:t> </a:t>
            </a:r>
            <a:endParaRPr lang="ru-RU" sz="2800" dirty="0"/>
          </a:p>
          <a:p>
            <a:pPr algn="just"/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4320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FF0000"/>
                </a:solidFill>
                <a:latin typeface="+mn-lt"/>
              </a:rPr>
              <a:t>Сравнительные характеристики загрязнения воздуха</a:t>
            </a:r>
            <a:endParaRPr lang="ru-RU" sz="2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980728"/>
            <a:ext cx="8280920" cy="1080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600" dirty="0" smtClean="0"/>
              <a:t>	</a:t>
            </a:r>
            <a:r>
              <a:rPr lang="ru-RU" sz="2000" dirty="0" smtClean="0"/>
              <a:t>В каждой стране мира фиксируется средний показатель уровня загрязнения атмосферного воздуха (количество населения, проживающего в критических условиях загрязнения воздуха). </a:t>
            </a: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35572609"/>
              </p:ext>
            </p:extLst>
          </p:nvPr>
        </p:nvGraphicFramePr>
        <p:xfrm>
          <a:off x="395536" y="1700808"/>
          <a:ext cx="8280920" cy="474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60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64896" cy="504056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ru-RU" sz="3300" dirty="0" smtClean="0">
                <a:solidFill>
                  <a:srgbClr val="FF0000"/>
                </a:solidFill>
              </a:rPr>
              <a:t>Содержание </a:t>
            </a:r>
            <a:r>
              <a:rPr lang="ru-RU" sz="3300" dirty="0">
                <a:solidFill>
                  <a:srgbClr val="FF0000"/>
                </a:solidFill>
              </a:rPr>
              <a:t>микроскопической пыли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568952" cy="554461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	</a:t>
            </a:r>
            <a:r>
              <a:rPr lang="ru-RU" sz="2700" dirty="0" smtClean="0">
                <a:solidFill>
                  <a:schemeClr val="tx1"/>
                </a:solidFill>
              </a:rPr>
              <a:t>7 </a:t>
            </a:r>
            <a:r>
              <a:rPr lang="ru-RU" sz="2700" dirty="0">
                <a:solidFill>
                  <a:schemeClr val="tx1"/>
                </a:solidFill>
              </a:rPr>
              <a:t>января </a:t>
            </a:r>
            <a:r>
              <a:rPr lang="ru-RU" sz="2700" dirty="0" smtClean="0">
                <a:solidFill>
                  <a:schemeClr val="tx1"/>
                </a:solidFill>
              </a:rPr>
              <a:t>2015 года учёные </a:t>
            </a:r>
            <a:r>
              <a:rPr lang="ru-RU" sz="2700" dirty="0">
                <a:solidFill>
                  <a:schemeClr val="tx1"/>
                </a:solidFill>
              </a:rPr>
              <a:t>центра здравоохранения и экологии </a:t>
            </a:r>
            <a:r>
              <a:rPr lang="ru-RU" sz="2700" b="1" dirty="0" smtClean="0">
                <a:solidFill>
                  <a:schemeClr val="tx1"/>
                </a:solidFill>
              </a:rPr>
              <a:t>Сеула</a:t>
            </a:r>
            <a:r>
              <a:rPr lang="ru-RU" sz="2700" dirty="0">
                <a:solidFill>
                  <a:schemeClr val="tx1"/>
                </a:solidFill>
              </a:rPr>
              <a:t> </a:t>
            </a:r>
            <a:r>
              <a:rPr lang="ru-RU" sz="2700" dirty="0" smtClean="0">
                <a:solidFill>
                  <a:schemeClr val="tx1"/>
                </a:solidFill>
              </a:rPr>
              <a:t>установили содержание </a:t>
            </a:r>
            <a:r>
              <a:rPr lang="ru-RU" sz="2700" b="1" dirty="0">
                <a:solidFill>
                  <a:schemeClr val="tx1"/>
                </a:solidFill>
              </a:rPr>
              <a:t>микроскопической пыли в 1 кубическом метре</a:t>
            </a:r>
            <a:r>
              <a:rPr lang="ru-RU" sz="2700" dirty="0">
                <a:solidFill>
                  <a:schemeClr val="tx1"/>
                </a:solidFill>
              </a:rPr>
              <a:t> воздуха </a:t>
            </a:r>
            <a:r>
              <a:rPr lang="ru-RU" sz="2700" dirty="0" smtClean="0">
                <a:solidFill>
                  <a:schemeClr val="tx1"/>
                </a:solidFill>
              </a:rPr>
              <a:t>составляло </a:t>
            </a:r>
            <a:r>
              <a:rPr lang="ru-RU" sz="2700" dirty="0">
                <a:solidFill>
                  <a:schemeClr val="tx1"/>
                </a:solidFill>
              </a:rPr>
              <a:t>в прошлом году в </a:t>
            </a:r>
            <a:r>
              <a:rPr lang="ru-RU" sz="2700" dirty="0" smtClean="0">
                <a:solidFill>
                  <a:schemeClr val="tx1"/>
                </a:solidFill>
              </a:rPr>
              <a:t>среднем: 			</a:t>
            </a:r>
            <a:r>
              <a:rPr lang="ru-RU" sz="4400" b="1" dirty="0" smtClean="0">
                <a:solidFill>
                  <a:srgbClr val="C00000"/>
                </a:solidFill>
              </a:rPr>
              <a:t>55 </a:t>
            </a:r>
            <a:r>
              <a:rPr lang="ru-RU" sz="4400" b="1" dirty="0">
                <a:solidFill>
                  <a:srgbClr val="C00000"/>
                </a:solidFill>
              </a:rPr>
              <a:t>микрограммов</a:t>
            </a:r>
            <a:r>
              <a:rPr lang="ru-RU" sz="2700" dirty="0">
                <a:solidFill>
                  <a:schemeClr val="tx1"/>
                </a:solidFill>
              </a:rPr>
              <a:t>. </a:t>
            </a:r>
            <a:endParaRPr lang="ru-RU" sz="27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	</a:t>
            </a:r>
            <a:r>
              <a:rPr lang="ru-RU" sz="2900" b="1" dirty="0" smtClean="0">
                <a:solidFill>
                  <a:srgbClr val="7030A0"/>
                </a:solidFill>
              </a:rPr>
              <a:t>Атмосферные </a:t>
            </a:r>
            <a:r>
              <a:rPr lang="ru-RU" sz="2900" b="1" dirty="0">
                <a:solidFill>
                  <a:srgbClr val="7030A0"/>
                </a:solidFill>
              </a:rPr>
              <a:t>условия считаются благоприятными, если в одном кубическом метре воздуха присутствует </a:t>
            </a:r>
            <a:r>
              <a:rPr lang="ru-RU" sz="2900" b="1" dirty="0" smtClean="0">
                <a:solidFill>
                  <a:srgbClr val="7030A0"/>
                </a:solidFill>
              </a:rPr>
              <a:t>микроскопических частиц: </a:t>
            </a:r>
          </a:p>
          <a:p>
            <a:pPr algn="ctr"/>
            <a:r>
              <a:rPr lang="ru-RU" sz="2900" b="1" dirty="0" smtClean="0">
                <a:solidFill>
                  <a:srgbClr val="C00000"/>
                </a:solidFill>
              </a:rPr>
              <a:t>не </a:t>
            </a:r>
            <a:r>
              <a:rPr lang="ru-RU" sz="2900" b="1" dirty="0">
                <a:solidFill>
                  <a:srgbClr val="C00000"/>
                </a:solidFill>
              </a:rPr>
              <a:t>более </a:t>
            </a:r>
            <a:r>
              <a:rPr lang="ru-RU" sz="2900" b="1" dirty="0" smtClean="0">
                <a:solidFill>
                  <a:srgbClr val="C00000"/>
                </a:solidFill>
              </a:rPr>
              <a:t>20 микрограммов</a:t>
            </a:r>
            <a:r>
              <a:rPr lang="ru-RU" sz="2900" b="1" dirty="0" smtClean="0">
                <a:solidFill>
                  <a:srgbClr val="7030A0"/>
                </a:solidFill>
              </a:rPr>
              <a:t>.</a:t>
            </a:r>
            <a:endParaRPr lang="ru-RU" sz="29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64896" cy="504056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ru-RU" sz="3300" dirty="0" smtClean="0">
                <a:solidFill>
                  <a:srgbClr val="FF0000"/>
                </a:solidFill>
              </a:rPr>
              <a:t>Болезни от загрязнения воздуха</a:t>
            </a:r>
            <a:endParaRPr lang="ru-RU" sz="33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568952" cy="5544616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	</a:t>
            </a:r>
            <a:r>
              <a:rPr lang="ru-RU" sz="2800" b="1" dirty="0" smtClean="0">
                <a:solidFill>
                  <a:schemeClr val="tx1"/>
                </a:solidFill>
              </a:rPr>
              <a:t>Болезни</a:t>
            </a:r>
            <a:r>
              <a:rPr lang="ru-RU" sz="2800" dirty="0" smtClean="0">
                <a:solidFill>
                  <a:schemeClr val="tx1"/>
                </a:solidFill>
              </a:rPr>
              <a:t>, связанные с загрязнением атмосферного </a:t>
            </a:r>
            <a:r>
              <a:rPr lang="ru-RU" sz="2800" dirty="0">
                <a:solidFill>
                  <a:schemeClr val="tx1"/>
                </a:solidFill>
              </a:rPr>
              <a:t>воздуха, </a:t>
            </a:r>
            <a:r>
              <a:rPr lang="ru-RU" sz="2800" dirty="0" smtClean="0">
                <a:solidFill>
                  <a:schemeClr val="tx1"/>
                </a:solidFill>
              </a:rPr>
              <a:t>чаще всего </a:t>
            </a:r>
            <a:r>
              <a:rPr lang="ru-RU" sz="2800" b="1" dirty="0" smtClean="0">
                <a:solidFill>
                  <a:schemeClr val="tx1"/>
                </a:solidFill>
              </a:rPr>
              <a:t>вызывающие смерть</a:t>
            </a:r>
            <a:r>
              <a:rPr lang="ru-RU" sz="2800" dirty="0" smtClean="0">
                <a:solidFill>
                  <a:schemeClr val="tx1"/>
                </a:solidFill>
              </a:rPr>
              <a:t>:</a:t>
            </a:r>
            <a:endParaRPr lang="ru-RU" sz="2800" dirty="0">
              <a:solidFill>
                <a:schemeClr val="tx1"/>
              </a:solidFill>
            </a:endParaRPr>
          </a:p>
          <a:p>
            <a:pPr algn="ctr"/>
            <a:endParaRPr lang="ru-RU" sz="2900" dirty="0" smtClean="0">
              <a:solidFill>
                <a:schemeClr val="tx1"/>
              </a:solidFill>
            </a:endParaRPr>
          </a:p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ишемическая </a:t>
            </a:r>
            <a:r>
              <a:rPr lang="ru-RU" sz="3000" b="1" dirty="0">
                <a:solidFill>
                  <a:srgbClr val="C00000"/>
                </a:solidFill>
              </a:rPr>
              <a:t>болезнь </a:t>
            </a:r>
            <a:r>
              <a:rPr lang="ru-RU" sz="3000" b="1" dirty="0" smtClean="0">
                <a:solidFill>
                  <a:srgbClr val="C00000"/>
                </a:solidFill>
              </a:rPr>
              <a:t>сердца</a:t>
            </a:r>
            <a:endParaRPr lang="ru-RU" sz="3000" b="1" dirty="0">
              <a:solidFill>
                <a:srgbClr val="C00000"/>
              </a:solidFill>
            </a:endParaRPr>
          </a:p>
          <a:p>
            <a:pPr algn="ctr"/>
            <a:endParaRPr lang="ru-RU" sz="3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инсульт</a:t>
            </a:r>
            <a:endParaRPr lang="ru-RU" sz="3000" b="1" dirty="0">
              <a:solidFill>
                <a:srgbClr val="C00000"/>
              </a:solidFill>
            </a:endParaRPr>
          </a:p>
          <a:p>
            <a:pPr algn="ctr"/>
            <a:endParaRPr lang="ru-RU" sz="3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хроническая </a:t>
            </a:r>
            <a:r>
              <a:rPr lang="ru-RU" sz="3000" b="1" dirty="0" err="1">
                <a:solidFill>
                  <a:srgbClr val="C00000"/>
                </a:solidFill>
              </a:rPr>
              <a:t>обструктивная</a:t>
            </a:r>
            <a:r>
              <a:rPr lang="ru-RU" sz="3000" b="1" dirty="0">
                <a:solidFill>
                  <a:srgbClr val="C00000"/>
                </a:solidFill>
              </a:rPr>
              <a:t> болезнь легких </a:t>
            </a:r>
            <a:endParaRPr lang="ru-RU" sz="3000" b="1" dirty="0" smtClean="0">
              <a:solidFill>
                <a:srgbClr val="C00000"/>
              </a:solidFill>
            </a:endParaRPr>
          </a:p>
          <a:p>
            <a:pPr algn="ctr"/>
            <a:endParaRPr lang="ru-RU" sz="3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рак легких</a:t>
            </a:r>
            <a:endParaRPr lang="ru-RU" sz="3000" b="1" dirty="0">
              <a:solidFill>
                <a:srgbClr val="C00000"/>
              </a:solidFill>
            </a:endParaRPr>
          </a:p>
          <a:p>
            <a:pPr algn="ctr"/>
            <a:endParaRPr lang="ru-RU" sz="3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острые </a:t>
            </a:r>
            <a:r>
              <a:rPr lang="ru-RU" sz="3000" b="1" dirty="0">
                <a:solidFill>
                  <a:srgbClr val="C00000"/>
                </a:solidFill>
              </a:rPr>
              <a:t>инфекции нижних дыхательных </a:t>
            </a:r>
            <a:r>
              <a:rPr lang="ru-RU" sz="3000" b="1" dirty="0" smtClean="0">
                <a:solidFill>
                  <a:srgbClr val="C00000"/>
                </a:solidFill>
              </a:rPr>
              <a:t>путей</a:t>
            </a:r>
            <a:endParaRPr lang="ru-RU" sz="3000" b="1" dirty="0">
              <a:solidFill>
                <a:srgbClr val="C00000"/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	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24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64896" cy="504056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ru-RU" sz="3300" dirty="0" smtClean="0">
                <a:solidFill>
                  <a:srgbClr val="FF0000"/>
                </a:solidFill>
              </a:rPr>
              <a:t>Болезни в Хабаровске</a:t>
            </a:r>
            <a:endParaRPr lang="ru-RU" sz="33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424936" cy="554461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	</a:t>
            </a:r>
            <a:r>
              <a:rPr lang="ru-RU" sz="2900" b="1" dirty="0" smtClean="0">
                <a:solidFill>
                  <a:srgbClr val="C00000"/>
                </a:solidFill>
              </a:rPr>
              <a:t>Уровень </a:t>
            </a:r>
            <a:r>
              <a:rPr lang="ru-RU" sz="2900" b="1" dirty="0">
                <a:solidFill>
                  <a:srgbClr val="C00000"/>
                </a:solidFill>
              </a:rPr>
              <a:t>заболеваемости </a:t>
            </a:r>
            <a:r>
              <a:rPr lang="ru-RU" sz="2900" b="1" dirty="0">
                <a:solidFill>
                  <a:schemeClr val="tx1"/>
                </a:solidFill>
              </a:rPr>
              <a:t>детского населения</a:t>
            </a:r>
            <a:r>
              <a:rPr lang="ru-RU" sz="2900" dirty="0">
                <a:solidFill>
                  <a:schemeClr val="tx1"/>
                </a:solidFill>
              </a:rPr>
              <a:t> превышает </a:t>
            </a:r>
            <a:r>
              <a:rPr lang="ru-RU" sz="2900" b="1" dirty="0">
                <a:solidFill>
                  <a:schemeClr val="tx1"/>
                </a:solidFill>
              </a:rPr>
              <a:t>средние российские показатели</a:t>
            </a:r>
            <a:r>
              <a:rPr lang="ru-RU" sz="2900" dirty="0">
                <a:solidFill>
                  <a:schemeClr val="tx1"/>
                </a:solidFill>
              </a:rPr>
              <a:t> по </a:t>
            </a:r>
            <a:r>
              <a:rPr lang="ru-RU" sz="2900" b="1" dirty="0">
                <a:solidFill>
                  <a:schemeClr val="tx1"/>
                </a:solidFill>
              </a:rPr>
              <a:t>болезням</a:t>
            </a:r>
            <a:r>
              <a:rPr lang="ru-RU" sz="2900" dirty="0">
                <a:solidFill>
                  <a:schemeClr val="tx1"/>
                </a:solidFill>
              </a:rPr>
              <a:t> верхних </a:t>
            </a:r>
            <a:r>
              <a:rPr lang="ru-RU" sz="2900" b="1" dirty="0">
                <a:solidFill>
                  <a:schemeClr val="tx1"/>
                </a:solidFill>
              </a:rPr>
              <a:t>дыхательных путей </a:t>
            </a:r>
            <a:r>
              <a:rPr lang="ru-RU" sz="2900" b="1" dirty="0" smtClean="0">
                <a:solidFill>
                  <a:srgbClr val="C00000"/>
                </a:solidFill>
              </a:rPr>
              <a:t>на </a:t>
            </a:r>
            <a:r>
              <a:rPr lang="ru-RU" sz="2900" b="1" dirty="0">
                <a:solidFill>
                  <a:srgbClr val="C00000"/>
                </a:solidFill>
              </a:rPr>
              <a:t>30–40</a:t>
            </a:r>
            <a:r>
              <a:rPr lang="ru-RU" sz="2900" b="1" dirty="0" smtClean="0">
                <a:solidFill>
                  <a:srgbClr val="C00000"/>
                </a:solidFill>
              </a:rPr>
              <a:t>%. </a:t>
            </a:r>
            <a:r>
              <a:rPr lang="ru-RU" sz="2900" dirty="0" smtClean="0">
                <a:solidFill>
                  <a:schemeClr val="tx1"/>
                </a:solidFill>
              </a:rPr>
              <a:t>		</a:t>
            </a:r>
          </a:p>
          <a:p>
            <a:pPr algn="just"/>
            <a:r>
              <a:rPr lang="ru-RU" sz="2900" dirty="0">
                <a:solidFill>
                  <a:schemeClr val="tx1"/>
                </a:solidFill>
              </a:rPr>
              <a:t>	</a:t>
            </a:r>
            <a:r>
              <a:rPr lang="ru-RU" sz="2900" b="1" dirty="0" smtClean="0">
                <a:solidFill>
                  <a:srgbClr val="C00000"/>
                </a:solidFill>
              </a:rPr>
              <a:t>Уровень </a:t>
            </a:r>
            <a:r>
              <a:rPr lang="ru-RU" sz="2900" b="1" dirty="0">
                <a:solidFill>
                  <a:srgbClr val="C00000"/>
                </a:solidFill>
              </a:rPr>
              <a:t>заболеваемости </a:t>
            </a:r>
            <a:r>
              <a:rPr lang="ru-RU" sz="2900" b="1" dirty="0">
                <a:solidFill>
                  <a:schemeClr val="tx1"/>
                </a:solidFill>
              </a:rPr>
              <a:t>взрослого населения </a:t>
            </a:r>
            <a:r>
              <a:rPr lang="ru-RU" sz="2900" dirty="0">
                <a:solidFill>
                  <a:schemeClr val="tx1"/>
                </a:solidFill>
              </a:rPr>
              <a:t>превышает </a:t>
            </a:r>
            <a:r>
              <a:rPr lang="ru-RU" sz="2900" b="1" dirty="0">
                <a:solidFill>
                  <a:schemeClr val="tx1"/>
                </a:solidFill>
              </a:rPr>
              <a:t>средние российские показатели</a:t>
            </a:r>
            <a:r>
              <a:rPr lang="ru-RU" sz="2900" dirty="0">
                <a:solidFill>
                  <a:schemeClr val="tx1"/>
                </a:solidFill>
              </a:rPr>
              <a:t>: по болезням верхних дыхательных путей и других органов дыхания </a:t>
            </a:r>
            <a:r>
              <a:rPr lang="ru-RU" sz="2900" b="1" dirty="0">
                <a:solidFill>
                  <a:srgbClr val="C00000"/>
                </a:solidFill>
              </a:rPr>
              <a:t>на 30–40%</a:t>
            </a:r>
            <a:r>
              <a:rPr lang="ru-RU" sz="2900" dirty="0">
                <a:solidFill>
                  <a:schemeClr val="tx1"/>
                </a:solidFill>
              </a:rPr>
              <a:t>; </a:t>
            </a:r>
            <a:r>
              <a:rPr lang="ru-RU" sz="2900" b="1" dirty="0">
                <a:solidFill>
                  <a:schemeClr val="tx1"/>
                </a:solidFill>
              </a:rPr>
              <a:t>гипертоническим болезням </a:t>
            </a:r>
            <a:r>
              <a:rPr lang="ru-RU" sz="2900" dirty="0">
                <a:solidFill>
                  <a:schemeClr val="tx1"/>
                </a:solidFill>
              </a:rPr>
              <a:t>– </a:t>
            </a:r>
            <a:r>
              <a:rPr lang="ru-RU" sz="2900" b="1" dirty="0">
                <a:solidFill>
                  <a:srgbClr val="C00000"/>
                </a:solidFill>
              </a:rPr>
              <a:t>на 60%. </a:t>
            </a:r>
          </a:p>
          <a:p>
            <a:pPr algn="just"/>
            <a:r>
              <a:rPr lang="ru-RU" sz="2900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ru-RU" sz="2900" dirty="0">
                <a:solidFill>
                  <a:schemeClr val="tx1"/>
                </a:solidFill>
              </a:rPr>
              <a:t>	</a:t>
            </a:r>
            <a:r>
              <a:rPr lang="ru-RU" sz="2900" dirty="0" smtClean="0">
                <a:solidFill>
                  <a:schemeClr val="tx1"/>
                </a:solidFill>
              </a:rPr>
              <a:t>Растёт </a:t>
            </a:r>
            <a:r>
              <a:rPr lang="ru-RU" sz="2900" dirty="0">
                <a:solidFill>
                  <a:schemeClr val="tx1"/>
                </a:solidFill>
              </a:rPr>
              <a:t>число </a:t>
            </a:r>
            <a:r>
              <a:rPr lang="ru-RU" sz="2900" b="1" dirty="0">
                <a:solidFill>
                  <a:schemeClr val="tx1"/>
                </a:solidFill>
              </a:rPr>
              <a:t>раковых заболеваний</a:t>
            </a:r>
            <a:r>
              <a:rPr lang="ru-RU" sz="29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8697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5040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900" dirty="0" smtClean="0">
                <a:solidFill>
                  <a:srgbClr val="FF0000"/>
                </a:solidFill>
                <a:latin typeface="+mn-lt"/>
              </a:rPr>
              <a:t>Угрозы загрязнения воздуха для школы и дома</a:t>
            </a:r>
            <a:endParaRPr lang="ru-RU" sz="29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779912" y="1124744"/>
            <a:ext cx="4896544" cy="5400600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800" dirty="0" smtClean="0"/>
              <a:t>1) </a:t>
            </a:r>
            <a:r>
              <a:rPr lang="ru-RU" sz="2800" b="1" dirty="0">
                <a:solidFill>
                  <a:srgbClr val="C00000"/>
                </a:solidFill>
              </a:rPr>
              <a:t>В</a:t>
            </a:r>
            <a:r>
              <a:rPr lang="ru-RU" sz="2800" b="1" dirty="0" smtClean="0">
                <a:solidFill>
                  <a:srgbClr val="C00000"/>
                </a:solidFill>
              </a:rPr>
              <a:t>ыхлопные газы.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2) </a:t>
            </a:r>
            <a:r>
              <a:rPr lang="ru-RU" sz="2800" b="1" dirty="0">
                <a:solidFill>
                  <a:srgbClr val="C00000"/>
                </a:solidFill>
              </a:rPr>
              <a:t>В</a:t>
            </a:r>
            <a:r>
              <a:rPr lang="ru-RU" sz="2800" b="1" dirty="0" smtClean="0">
                <a:solidFill>
                  <a:srgbClr val="C00000"/>
                </a:solidFill>
              </a:rPr>
              <a:t>ыбросы сгоревшего угля, мазута.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3) </a:t>
            </a:r>
            <a:r>
              <a:rPr lang="ru-RU" sz="2800" b="1" dirty="0">
                <a:solidFill>
                  <a:srgbClr val="C00000"/>
                </a:solidFill>
              </a:rPr>
              <a:t>Ц</a:t>
            </a:r>
            <a:r>
              <a:rPr lang="ru-RU" sz="2800" b="1" dirty="0" smtClean="0">
                <a:solidFill>
                  <a:srgbClr val="C00000"/>
                </a:solidFill>
              </a:rPr>
              <a:t>истерны с хлором, аммиаком, нефтью и другими компонентами транспортировки.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4) </a:t>
            </a:r>
            <a:r>
              <a:rPr lang="ru-RU" sz="2800" b="1" dirty="0">
                <a:solidFill>
                  <a:srgbClr val="C00000"/>
                </a:solidFill>
              </a:rPr>
              <a:t>С</a:t>
            </a:r>
            <a:r>
              <a:rPr lang="ru-RU" sz="2800" b="1" dirty="0" smtClean="0">
                <a:solidFill>
                  <a:srgbClr val="C00000"/>
                </a:solidFill>
              </a:rPr>
              <a:t>горевшее авиационное топливо.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-730" r="5942" b="-1"/>
          <a:stretch/>
        </p:blipFill>
        <p:spPr>
          <a:xfrm>
            <a:off x="467544" y="1268760"/>
            <a:ext cx="3312368" cy="3123926"/>
          </a:xfrm>
        </p:spPr>
      </p:pic>
    </p:spTree>
    <p:extLst>
      <p:ext uri="{BB962C8B-B14F-4D97-AF65-F5344CB8AC3E}">
        <p14:creationId xmlns:p14="http://schemas.microsoft.com/office/powerpoint/2010/main" val="47620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648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Научно-исследовательская работа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067944" y="1340768"/>
            <a:ext cx="4608512" cy="46085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sz="2800" dirty="0" smtClean="0"/>
              <a:t>Я подготовил </a:t>
            </a:r>
            <a:r>
              <a:rPr lang="ru-RU" sz="2800" dirty="0" smtClean="0">
                <a:solidFill>
                  <a:srgbClr val="C00000"/>
                </a:solidFill>
              </a:rPr>
              <a:t>два исследования</a:t>
            </a:r>
            <a:r>
              <a:rPr lang="ru-RU" sz="2800" dirty="0" smtClean="0"/>
              <a:t>.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1) </a:t>
            </a:r>
            <a:r>
              <a:rPr lang="ru-RU" sz="2400" b="1" dirty="0" smtClean="0"/>
              <a:t>Изучение мнения школьников</a:t>
            </a:r>
            <a:r>
              <a:rPr lang="ru-RU" sz="2400" dirty="0" smtClean="0"/>
              <a:t>. </a:t>
            </a:r>
          </a:p>
          <a:p>
            <a:pPr algn="just"/>
            <a:r>
              <a:rPr lang="ru-RU" sz="2400" dirty="0" smtClean="0"/>
              <a:t>2) </a:t>
            </a:r>
            <a:r>
              <a:rPr lang="ru-RU" sz="2400" b="1" dirty="0" smtClean="0"/>
              <a:t>Проблема автомобильного транспорта </a:t>
            </a:r>
            <a:r>
              <a:rPr lang="ru-RU" sz="2400" dirty="0" smtClean="0"/>
              <a:t>во дворе дома.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484783"/>
            <a:ext cx="3221159" cy="3960441"/>
          </a:xfrm>
        </p:spPr>
      </p:pic>
    </p:spTree>
    <p:extLst>
      <p:ext uri="{BB962C8B-B14F-4D97-AF65-F5344CB8AC3E}">
        <p14:creationId xmlns:p14="http://schemas.microsoft.com/office/powerpoint/2010/main" val="1269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64896" cy="504056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Исследование № 1 через анкету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568952" cy="5400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endParaRPr lang="ru-RU" sz="2800" dirty="0"/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	В 68 хабаровской школе, где я учусь, провёл исследовательскую работу методом анкетирования.</a:t>
            </a: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endParaRPr lang="ru-RU" sz="3000" dirty="0" smtClean="0">
              <a:solidFill>
                <a:schemeClr val="tx1"/>
              </a:solidFill>
            </a:endParaRPr>
          </a:p>
          <a:p>
            <a:pPr algn="just"/>
            <a:endParaRPr lang="ru-RU" sz="3000" dirty="0">
              <a:solidFill>
                <a:schemeClr val="tx1"/>
              </a:solidFill>
            </a:endParaRPr>
          </a:p>
          <a:p>
            <a:pPr algn="just"/>
            <a:r>
              <a:rPr lang="ru-RU" sz="3000" dirty="0" smtClean="0">
                <a:solidFill>
                  <a:schemeClr val="tx1"/>
                </a:solidFill>
              </a:rPr>
              <a:t>Были привлечены </a:t>
            </a:r>
            <a:r>
              <a:rPr lang="ru-RU" sz="3000" b="1" dirty="0" smtClean="0">
                <a:solidFill>
                  <a:schemeClr val="tx1"/>
                </a:solidFill>
              </a:rPr>
              <a:t>300</a:t>
            </a:r>
            <a:r>
              <a:rPr lang="ru-RU" sz="3000" dirty="0" smtClean="0">
                <a:solidFill>
                  <a:schemeClr val="tx1"/>
                </a:solidFill>
              </a:rPr>
              <a:t> человек, из них: </a:t>
            </a:r>
          </a:p>
          <a:p>
            <a:pPr algn="just"/>
            <a:r>
              <a:rPr lang="ru-RU" sz="3000" dirty="0" smtClean="0">
                <a:solidFill>
                  <a:schemeClr val="tx1"/>
                </a:solidFill>
              </a:rPr>
              <a:t>100 учеников начальных классов (1 – 4 классы), </a:t>
            </a:r>
          </a:p>
          <a:p>
            <a:pPr algn="just"/>
            <a:r>
              <a:rPr lang="ru-RU" sz="3000" dirty="0" smtClean="0">
                <a:solidFill>
                  <a:schemeClr val="tx1"/>
                </a:solidFill>
              </a:rPr>
              <a:t>100 учеников средних классов (5 – 8 классы), </a:t>
            </a:r>
          </a:p>
          <a:p>
            <a:pPr algn="just"/>
            <a:r>
              <a:rPr lang="ru-RU" sz="3000" dirty="0" smtClean="0">
                <a:solidFill>
                  <a:schemeClr val="tx1"/>
                </a:solidFill>
              </a:rPr>
              <a:t>100 учеников старших классов (9 – 11 классы).</a:t>
            </a:r>
            <a:endParaRPr lang="ru-RU" sz="3000" dirty="0">
              <a:solidFill>
                <a:schemeClr val="tx1"/>
              </a:solidFill>
            </a:endParaRP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3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64896" cy="504056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Вопрос № 1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568952" cy="5400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</a:rPr>
              <a:t>Насколько на вас влияет загрязнение воздуха?</a:t>
            </a:r>
          </a:p>
          <a:p>
            <a:pPr algn="just"/>
            <a:endParaRPr lang="ru-RU" sz="2800" b="1" dirty="0" smtClean="0">
              <a:solidFill>
                <a:schemeClr val="tx1"/>
              </a:solidFill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</a:endParaRPr>
          </a:p>
          <a:p>
            <a:pPr algn="just"/>
            <a:endParaRPr lang="ru-RU" sz="2800" b="1" dirty="0">
              <a:solidFill>
                <a:schemeClr val="tx1"/>
              </a:solidFill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</a:endParaRPr>
          </a:p>
          <a:p>
            <a:pPr algn="just"/>
            <a:endParaRPr lang="ru-RU" sz="2800" b="1" dirty="0">
              <a:solidFill>
                <a:schemeClr val="tx1"/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Предлагаемые </a:t>
            </a:r>
            <a:r>
              <a:rPr lang="ru-RU" sz="2800" b="1" dirty="0">
                <a:solidFill>
                  <a:schemeClr val="tx1"/>
                </a:solidFill>
              </a:rPr>
              <a:t>ответы:</a:t>
            </a:r>
            <a:endParaRPr lang="ru-RU" sz="2800" dirty="0">
              <a:solidFill>
                <a:schemeClr val="tx1"/>
              </a:solidFill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1) очень;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2) немного;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3) не чувствую;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4) не думаю;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5) не принимаю в расчёт.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6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4320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Насколько на вас влияет загрязнения атмосферного воздуха?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196752"/>
            <a:ext cx="8208912" cy="4320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/>
              <a:t>В анкетировании приняли участие 100 учеников </a:t>
            </a:r>
            <a:r>
              <a:rPr lang="ru-RU" sz="2000" b="1" dirty="0" smtClean="0">
                <a:solidFill>
                  <a:srgbClr val="C00000"/>
                </a:solidFill>
              </a:rPr>
              <a:t>начальных</a:t>
            </a:r>
            <a:r>
              <a:rPr lang="ru-RU" sz="2000" b="1" dirty="0" smtClean="0"/>
              <a:t> классов </a:t>
            </a:r>
            <a:endParaRPr lang="ru-RU" sz="20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53966797"/>
              </p:ext>
            </p:extLst>
          </p:nvPr>
        </p:nvGraphicFramePr>
        <p:xfrm>
          <a:off x="467544" y="2060848"/>
          <a:ext cx="8280920" cy="4385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549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64896" cy="504056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Актуальность выбранной темы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352928" cy="5256584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	</a:t>
            </a:r>
            <a:r>
              <a:rPr lang="ru-RU" sz="2400" dirty="0" smtClean="0">
                <a:solidFill>
                  <a:schemeClr val="tx1"/>
                </a:solidFill>
              </a:rPr>
              <a:t>Всемирная </a:t>
            </a:r>
            <a:r>
              <a:rPr lang="ru-RU" sz="2400" dirty="0">
                <a:solidFill>
                  <a:schemeClr val="tx1"/>
                </a:solidFill>
              </a:rPr>
              <a:t>организация здравоохранения 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опубликовала новые данные, в соответствии с которыми в 2014 году </a:t>
            </a:r>
            <a:r>
              <a:rPr lang="ru-RU" sz="2400" b="1" dirty="0" smtClean="0">
                <a:solidFill>
                  <a:srgbClr val="FF0000"/>
                </a:solidFill>
              </a:rPr>
              <a:t>7 </a:t>
            </a:r>
            <a:r>
              <a:rPr lang="ru-RU" sz="2400" b="1" dirty="0">
                <a:solidFill>
                  <a:srgbClr val="FF0000"/>
                </a:solidFill>
              </a:rPr>
              <a:t>миллионов человек умерли </a:t>
            </a:r>
            <a:r>
              <a:rPr lang="ru-RU" sz="2400" dirty="0">
                <a:solidFill>
                  <a:schemeClr val="tx1"/>
                </a:solidFill>
              </a:rPr>
              <a:t>– </a:t>
            </a:r>
            <a:r>
              <a:rPr lang="ru-RU" sz="2400" b="1" dirty="0">
                <a:solidFill>
                  <a:schemeClr val="tx1"/>
                </a:solidFill>
              </a:rPr>
              <a:t>каждый восьмой </a:t>
            </a:r>
            <a:r>
              <a:rPr lang="ru-RU" sz="2400" b="1" dirty="0" smtClean="0">
                <a:solidFill>
                  <a:schemeClr val="tx1"/>
                </a:solidFill>
              </a:rPr>
              <a:t>от </a:t>
            </a:r>
            <a:r>
              <a:rPr lang="ru-RU" sz="2400" b="1" dirty="0">
                <a:solidFill>
                  <a:schemeClr val="tx1"/>
                </a:solidFill>
              </a:rPr>
              <a:t>общего числа умерших в мире</a:t>
            </a:r>
            <a:r>
              <a:rPr lang="ru-RU" sz="2400" dirty="0">
                <a:solidFill>
                  <a:schemeClr val="tx1"/>
                </a:solidFill>
              </a:rPr>
              <a:t> – из-за загрязнения воздуха.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Этот </a:t>
            </a:r>
            <a:r>
              <a:rPr lang="ru-RU" sz="2400" dirty="0">
                <a:solidFill>
                  <a:schemeClr val="tx1"/>
                </a:solidFill>
              </a:rPr>
              <a:t>показатель </a:t>
            </a:r>
            <a:r>
              <a:rPr lang="ru-RU" sz="2400" dirty="0" smtClean="0">
                <a:solidFill>
                  <a:schemeClr val="tx1"/>
                </a:solidFill>
              </a:rPr>
              <a:t>подтверждает</a:t>
            </a:r>
            <a:r>
              <a:rPr lang="ru-RU" sz="2400" dirty="0">
                <a:solidFill>
                  <a:schemeClr val="tx1"/>
                </a:solidFill>
              </a:rPr>
              <a:t>, что в настоящее время </a:t>
            </a:r>
            <a:r>
              <a:rPr lang="ru-RU" sz="2400" b="1" dirty="0">
                <a:solidFill>
                  <a:schemeClr val="tx1"/>
                </a:solidFill>
              </a:rPr>
              <a:t>загрязнение воздуха</a:t>
            </a:r>
            <a:r>
              <a:rPr lang="ru-RU" sz="2400" dirty="0">
                <a:solidFill>
                  <a:schemeClr val="tx1"/>
                </a:solidFill>
              </a:rPr>
              <a:t> является самым крупным в мире экологическим риском для здоровья.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	</a:t>
            </a:r>
            <a:endParaRPr lang="ru-RU" sz="2400" b="1" dirty="0">
              <a:solidFill>
                <a:schemeClr val="tx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	</a:t>
            </a:r>
            <a:r>
              <a:rPr lang="ru-RU" sz="2400" b="1" dirty="0" smtClean="0">
                <a:solidFill>
                  <a:srgbClr val="7030A0"/>
                </a:solidFill>
              </a:rPr>
              <a:t>Сокращение </a:t>
            </a:r>
            <a:r>
              <a:rPr lang="ru-RU" sz="2400" b="1" dirty="0">
                <a:solidFill>
                  <a:srgbClr val="7030A0"/>
                </a:solidFill>
              </a:rPr>
              <a:t>загрязнения воздуха может сохранить миллионы </a:t>
            </a:r>
            <a:r>
              <a:rPr lang="ru-RU" sz="2400" b="1" dirty="0" smtClean="0">
                <a:solidFill>
                  <a:srgbClr val="7030A0"/>
                </a:solidFill>
              </a:rPr>
              <a:t>жизней!</a:t>
            </a:r>
            <a:endParaRPr lang="ru-RU" sz="2400" b="1" dirty="0">
              <a:solidFill>
                <a:srgbClr val="7030A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	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4320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Насколько на вас влияет загрязнения атмосферного воздуха?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196752"/>
            <a:ext cx="8208912" cy="4320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100" b="1" dirty="0" smtClean="0"/>
              <a:t>В анкетировании приняли участие 100 учеников </a:t>
            </a:r>
            <a:r>
              <a:rPr lang="ru-RU" sz="2100" b="1" dirty="0" smtClean="0">
                <a:solidFill>
                  <a:srgbClr val="C00000"/>
                </a:solidFill>
              </a:rPr>
              <a:t>средних</a:t>
            </a:r>
            <a:r>
              <a:rPr lang="ru-RU" sz="2100" b="1" dirty="0" smtClean="0"/>
              <a:t> классов </a:t>
            </a:r>
            <a:endParaRPr lang="ru-RU" sz="21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62399835"/>
              </p:ext>
            </p:extLst>
          </p:nvPr>
        </p:nvGraphicFramePr>
        <p:xfrm>
          <a:off x="467544" y="2060848"/>
          <a:ext cx="8280920" cy="4385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10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4320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Насколько на вас влияет загрязнения атмосферного воздуха?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196752"/>
            <a:ext cx="8208912" cy="4320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/>
              <a:t>В анкетировании приняли участие 100 учеников </a:t>
            </a:r>
            <a:r>
              <a:rPr lang="ru-RU" sz="2000" b="1" dirty="0" smtClean="0">
                <a:solidFill>
                  <a:srgbClr val="C00000"/>
                </a:solidFill>
              </a:rPr>
              <a:t>старших</a:t>
            </a:r>
            <a:r>
              <a:rPr lang="ru-RU" sz="2000" b="1" dirty="0" smtClean="0"/>
              <a:t> классов </a:t>
            </a:r>
            <a:endParaRPr lang="ru-RU" sz="20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67201492"/>
              </p:ext>
            </p:extLst>
          </p:nvPr>
        </p:nvGraphicFramePr>
        <p:xfrm>
          <a:off x="467544" y="2060848"/>
          <a:ext cx="8280920" cy="4385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110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64896" cy="504056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Итоги по первому вопросу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568952" cy="540060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	По результатам исследования были выявлены интересные закономерности: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	1) если ученики начальных классов 54% указали на то, что влияет «очень», то у средних и старших классов этот показатель уменьшается: 46% и 41% соответственно;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	</a:t>
            </a:r>
            <a:r>
              <a:rPr lang="ru-RU" sz="2800" dirty="0" smtClean="0">
                <a:solidFill>
                  <a:schemeClr val="tx1"/>
                </a:solidFill>
              </a:rPr>
              <a:t>2) в то же время, только 6% учеников начальных классов выделили «не принимаю в расчёт», а вот у средних и старших классов мы видим рост этого показателя от 11% до 18%.  </a:t>
            </a: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64896" cy="504056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Вопрос № 2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568952" cy="540060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</a:rPr>
              <a:t>Какой источник загрязнения воздуха опаснее?</a:t>
            </a:r>
          </a:p>
          <a:p>
            <a:pPr algn="just"/>
            <a:endParaRPr lang="ru-RU" sz="2800" b="1" dirty="0" smtClean="0">
              <a:solidFill>
                <a:schemeClr val="tx1"/>
              </a:solidFill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</a:endParaRPr>
          </a:p>
          <a:p>
            <a:pPr algn="just"/>
            <a:endParaRPr lang="ru-RU" sz="2800" b="1" dirty="0">
              <a:solidFill>
                <a:schemeClr val="tx1"/>
              </a:solidFill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</a:endParaRPr>
          </a:p>
          <a:p>
            <a:pPr algn="just"/>
            <a:endParaRPr lang="ru-RU" sz="2800" b="1" dirty="0">
              <a:solidFill>
                <a:schemeClr val="tx1"/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Предлагаемые </a:t>
            </a:r>
            <a:r>
              <a:rPr lang="ru-RU" sz="2800" b="1" dirty="0">
                <a:solidFill>
                  <a:schemeClr val="tx1"/>
                </a:solidFill>
              </a:rPr>
              <a:t>ответы:</a:t>
            </a:r>
            <a:endParaRPr lang="ru-RU" sz="2800" dirty="0">
              <a:solidFill>
                <a:schemeClr val="tx1"/>
              </a:solidFill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1) автомобили;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2) вредные выбросы предприятий и заводов;</a:t>
            </a: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4320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Какой источник загрязнения воздуха опаснее?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196752"/>
            <a:ext cx="8208912" cy="4320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/>
              <a:t>В анкетировании приняли участие 100 учеников </a:t>
            </a:r>
            <a:r>
              <a:rPr lang="ru-RU" sz="2000" b="1" dirty="0" smtClean="0">
                <a:solidFill>
                  <a:srgbClr val="C00000"/>
                </a:solidFill>
              </a:rPr>
              <a:t>начальных</a:t>
            </a:r>
            <a:r>
              <a:rPr lang="ru-RU" sz="2000" b="1" dirty="0" smtClean="0"/>
              <a:t> классов </a:t>
            </a:r>
            <a:endParaRPr lang="ru-RU" sz="20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60794049"/>
              </p:ext>
            </p:extLst>
          </p:nvPr>
        </p:nvGraphicFramePr>
        <p:xfrm>
          <a:off x="467544" y="2060848"/>
          <a:ext cx="8280920" cy="4385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558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4320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Какой источник загрязнения воздуха </a:t>
            </a:r>
            <a:r>
              <a:rPr lang="ru-RU" dirty="0" smtClean="0">
                <a:solidFill>
                  <a:srgbClr val="FF0000"/>
                </a:solidFill>
              </a:rPr>
              <a:t>опаснее?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196752"/>
            <a:ext cx="8208912" cy="4320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/>
              <a:t>В анкетировании приняли участие 100 учеников </a:t>
            </a:r>
            <a:r>
              <a:rPr lang="ru-RU" sz="2000" b="1" dirty="0" smtClean="0">
                <a:solidFill>
                  <a:srgbClr val="C00000"/>
                </a:solidFill>
              </a:rPr>
              <a:t>средних</a:t>
            </a:r>
            <a:r>
              <a:rPr lang="ru-RU" sz="2000" b="1" dirty="0" smtClean="0"/>
              <a:t> классов </a:t>
            </a:r>
            <a:endParaRPr lang="ru-RU" sz="20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10487722"/>
              </p:ext>
            </p:extLst>
          </p:nvPr>
        </p:nvGraphicFramePr>
        <p:xfrm>
          <a:off x="467544" y="2060848"/>
          <a:ext cx="8280920" cy="4385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58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4320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Какой источник загрязнения воздуха </a:t>
            </a:r>
            <a:r>
              <a:rPr lang="ru-RU" dirty="0" smtClean="0">
                <a:solidFill>
                  <a:srgbClr val="FF0000"/>
                </a:solidFill>
              </a:rPr>
              <a:t>опаснее?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196752"/>
            <a:ext cx="8208912" cy="4320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/>
              <a:t>В анкетировании приняли участие 100 учеников </a:t>
            </a:r>
            <a:r>
              <a:rPr lang="ru-RU" sz="2000" b="1" dirty="0" smtClean="0">
                <a:solidFill>
                  <a:srgbClr val="C00000"/>
                </a:solidFill>
              </a:rPr>
              <a:t>старших</a:t>
            </a:r>
            <a:r>
              <a:rPr lang="ru-RU" sz="2000" b="1" dirty="0" smtClean="0"/>
              <a:t> классов </a:t>
            </a:r>
            <a:endParaRPr lang="ru-RU" sz="20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86742068"/>
              </p:ext>
            </p:extLst>
          </p:nvPr>
        </p:nvGraphicFramePr>
        <p:xfrm>
          <a:off x="467544" y="2060848"/>
          <a:ext cx="8280920" cy="4385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016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64896" cy="504056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Итоги по второму вопросу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568952" cy="5400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	Итогом этого исследования мы видим: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	1) </a:t>
            </a:r>
            <a:r>
              <a:rPr lang="ru-RU" sz="2800" dirty="0">
                <a:solidFill>
                  <a:schemeClr val="tx1"/>
                </a:solidFill>
              </a:rPr>
              <a:t>ч</a:t>
            </a:r>
            <a:r>
              <a:rPr lang="ru-RU" sz="2800" dirty="0" smtClean="0">
                <a:solidFill>
                  <a:schemeClr val="tx1"/>
                </a:solidFill>
              </a:rPr>
              <a:t>то ученики начальных классов не могут однозначно выбрать за явным преимуществом, и указывают на вред, наносимый автомобилями 58%;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	2) а вот ученики средних и старших классов понимают, что ежедневное загрязнение воздуха выхлопными газами наносит планомерный ежедневный вред здоровью человека, и показатели это подтверждают – 62% и 64% соответственно;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	3) о наличии вредных выбросов предприятий и заводов Хабаровска ученики нашей школы могут судить по расположенной недалеко тепловой электроцентрали (ТЭЦ): 42%, 38% и 36%.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0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64896" cy="504056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Вопрос № 3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568952" cy="5400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Какие меры охраны атмосферного воздуха вы можете предложить в первую очередь?</a:t>
            </a:r>
          </a:p>
          <a:p>
            <a:pPr algn="just"/>
            <a:endParaRPr lang="ru-RU" sz="28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Предлагаемые </a:t>
            </a:r>
            <a:r>
              <a:rPr lang="ru-RU" sz="2800" b="1" dirty="0">
                <a:solidFill>
                  <a:schemeClr val="tx1"/>
                </a:solidFill>
              </a:rPr>
              <a:t>ответы:</a:t>
            </a:r>
            <a:endParaRPr lang="ru-RU" sz="2800" dirty="0">
              <a:solidFill>
                <a:schemeClr val="tx1"/>
              </a:solidFill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1) предложить подать в суд на организации или физических лиц, которые своими действиями загрязняют  атмосферный воздух;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2) обратиться в профильные социальные организации по охране окружающей среды;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3) написать жалобу в администрацию города;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4) выразить своё презрение нарушителю экологического законодательства через социальные сети и другие средства массовой информации;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5) написать письмо Президенту Российской Федерации.</a:t>
            </a: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0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648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Какие меры охраны атмосферного воздуха </a:t>
            </a:r>
            <a:br>
              <a:rPr lang="ru-RU" sz="2000" dirty="0" smtClean="0">
                <a:solidFill>
                  <a:srgbClr val="FF0000"/>
                </a:solidFill>
                <a:latin typeface="+mn-lt"/>
              </a:rPr>
            </a:b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вы можете предложить в первую очередь?</a:t>
            </a:r>
            <a:endParaRPr lang="ru-RU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196752"/>
            <a:ext cx="8208912" cy="4320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/>
              <a:t>В анкетировании приняли участие 100 учеников </a:t>
            </a:r>
            <a:r>
              <a:rPr lang="ru-RU" sz="2000" b="1" dirty="0" smtClean="0">
                <a:solidFill>
                  <a:srgbClr val="C00000"/>
                </a:solidFill>
              </a:rPr>
              <a:t>начальных</a:t>
            </a:r>
            <a:r>
              <a:rPr lang="ru-RU" sz="2000" b="1" dirty="0" smtClean="0"/>
              <a:t> классов </a:t>
            </a:r>
            <a:endParaRPr lang="ru-RU" sz="20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67354306"/>
              </p:ext>
            </p:extLst>
          </p:nvPr>
        </p:nvGraphicFramePr>
        <p:xfrm>
          <a:off x="467544" y="2060848"/>
          <a:ext cx="8280920" cy="4385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96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72008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Хотим дышать чистым воздухом!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93" y="188640"/>
            <a:ext cx="7791439" cy="6480720"/>
          </a:xfrm>
          <a:scene3d>
            <a:camera prst="perspectiveRelaxedModerately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41455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648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Какие меры охраны атмосферного воздуха </a:t>
            </a:r>
            <a:br>
              <a:rPr lang="ru-RU" sz="2000" dirty="0" smtClean="0">
                <a:solidFill>
                  <a:srgbClr val="FF0000"/>
                </a:solidFill>
                <a:latin typeface="+mn-lt"/>
              </a:rPr>
            </a:b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вы можете предложить в первую очередь?</a:t>
            </a:r>
            <a:endParaRPr lang="ru-RU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196752"/>
            <a:ext cx="8208912" cy="4320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/>
              <a:t>В анкетировании приняли участие 100 учеников </a:t>
            </a:r>
            <a:r>
              <a:rPr lang="ru-RU" sz="2000" b="1" dirty="0" smtClean="0">
                <a:solidFill>
                  <a:srgbClr val="C00000"/>
                </a:solidFill>
              </a:rPr>
              <a:t>средних</a:t>
            </a:r>
            <a:r>
              <a:rPr lang="ru-RU" sz="2000" b="1" dirty="0" smtClean="0"/>
              <a:t> классов </a:t>
            </a:r>
            <a:endParaRPr lang="ru-RU" sz="20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34619902"/>
              </p:ext>
            </p:extLst>
          </p:nvPr>
        </p:nvGraphicFramePr>
        <p:xfrm>
          <a:off x="467544" y="2060848"/>
          <a:ext cx="8280920" cy="4385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18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648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Какие меры охраны атмосферного воздуха </a:t>
            </a:r>
            <a:br>
              <a:rPr lang="ru-RU" sz="2000" dirty="0" smtClean="0">
                <a:solidFill>
                  <a:srgbClr val="FF0000"/>
                </a:solidFill>
                <a:latin typeface="+mn-lt"/>
              </a:rPr>
            </a:b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вы можете предложить в первую очередь?</a:t>
            </a:r>
            <a:endParaRPr lang="ru-RU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196752"/>
            <a:ext cx="8208912" cy="4320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/>
              <a:t>В анкетировании приняли участие 100 учеников </a:t>
            </a:r>
            <a:r>
              <a:rPr lang="ru-RU" sz="2000" b="1" dirty="0" smtClean="0">
                <a:solidFill>
                  <a:srgbClr val="C00000"/>
                </a:solidFill>
              </a:rPr>
              <a:t>старших</a:t>
            </a:r>
            <a:r>
              <a:rPr lang="ru-RU" sz="2000" b="1" dirty="0" smtClean="0"/>
              <a:t> классов </a:t>
            </a:r>
            <a:endParaRPr lang="ru-RU" sz="20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502623"/>
              </p:ext>
            </p:extLst>
          </p:nvPr>
        </p:nvGraphicFramePr>
        <p:xfrm>
          <a:off x="467544" y="2060848"/>
          <a:ext cx="8280920" cy="4385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48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64896" cy="504056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Итоги по третьему вопросу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052736"/>
            <a:ext cx="8568952" cy="5616624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	Интерес к итогам есть: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	1) если ученики начальных классов 32% решили написать письмо Президенту России, то уже в средних и старших классах вера в доброго дядю постепенно проходит, и ученики благодаря полученным знаниям по предметам обучения видят уже другое решение. Как итог, 12% и 3% соответственно всё-таки напишут Президенту России.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	2) Как закономерность, третья часть опрошенных готовы написать жалобу в администрацию города: 32%, 37% и 29% соответственно.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	3) Только в старших классах начинают понимать, что необходимо обратиться в суд (динамика 16%, 18%, 29%).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6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64896" cy="504056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Вопрос № 4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568952" cy="540060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</a:rPr>
              <a:t>Как бы вы хотели участвовать в охране атмосферного воздуха?</a:t>
            </a:r>
          </a:p>
          <a:p>
            <a:pPr algn="just"/>
            <a:endParaRPr lang="ru-RU" sz="2800" b="1" dirty="0" smtClean="0">
              <a:solidFill>
                <a:schemeClr val="tx1"/>
              </a:solidFill>
            </a:endParaRPr>
          </a:p>
          <a:p>
            <a:pPr algn="just"/>
            <a:endParaRPr lang="ru-RU" sz="2800" b="1" dirty="0">
              <a:solidFill>
                <a:schemeClr val="tx1"/>
              </a:solidFill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</a:endParaRPr>
          </a:p>
          <a:p>
            <a:pPr algn="just"/>
            <a:endParaRPr lang="ru-RU" sz="2800" b="1" dirty="0">
              <a:solidFill>
                <a:schemeClr val="tx1"/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Предлагаемые </a:t>
            </a:r>
            <a:r>
              <a:rPr lang="ru-RU" sz="2800" b="1" dirty="0">
                <a:solidFill>
                  <a:schemeClr val="tx1"/>
                </a:solidFill>
              </a:rPr>
              <a:t>ответы:</a:t>
            </a:r>
            <a:endParaRPr lang="ru-RU" sz="2800" dirty="0">
              <a:solidFill>
                <a:schemeClr val="tx1"/>
              </a:solidFill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1) ограничить пользование </a:t>
            </a:r>
            <a:r>
              <a:rPr lang="ru-RU" sz="2800" dirty="0" smtClean="0">
                <a:solidFill>
                  <a:schemeClr val="tx1"/>
                </a:solidFill>
              </a:rPr>
              <a:t>личными автомобилями</a:t>
            </a:r>
            <a:r>
              <a:rPr lang="ru-RU" sz="2800" dirty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2) посадить деревья.</a:t>
            </a: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4320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Как бы вы хотели участвовать в охране атмосферного воздуха?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196752"/>
            <a:ext cx="8208912" cy="4320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/>
              <a:t>В анкетировании приняли участие 100 учеников </a:t>
            </a:r>
            <a:r>
              <a:rPr lang="ru-RU" sz="2000" b="1" dirty="0" smtClean="0">
                <a:solidFill>
                  <a:srgbClr val="C00000"/>
                </a:solidFill>
              </a:rPr>
              <a:t>начальных</a:t>
            </a:r>
            <a:r>
              <a:rPr lang="ru-RU" sz="2000" b="1" dirty="0" smtClean="0"/>
              <a:t> классов </a:t>
            </a:r>
            <a:endParaRPr lang="ru-RU" sz="20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77907284"/>
              </p:ext>
            </p:extLst>
          </p:nvPr>
        </p:nvGraphicFramePr>
        <p:xfrm>
          <a:off x="467544" y="2060848"/>
          <a:ext cx="8280920" cy="4385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585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4320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Как бы вы хотели участвовать в охране атмосферного воздуха?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196752"/>
            <a:ext cx="8208912" cy="4320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/>
              <a:t>В анкетировании приняли участие 100 учеников </a:t>
            </a:r>
            <a:r>
              <a:rPr lang="ru-RU" sz="2000" b="1" dirty="0">
                <a:solidFill>
                  <a:srgbClr val="C00000"/>
                </a:solidFill>
              </a:rPr>
              <a:t>с</a:t>
            </a:r>
            <a:r>
              <a:rPr lang="ru-RU" sz="2000" b="1" dirty="0" smtClean="0">
                <a:solidFill>
                  <a:srgbClr val="C00000"/>
                </a:solidFill>
              </a:rPr>
              <a:t>редних</a:t>
            </a:r>
            <a:r>
              <a:rPr lang="ru-RU" sz="2000" b="1" dirty="0" smtClean="0"/>
              <a:t> классов </a:t>
            </a:r>
            <a:endParaRPr lang="ru-RU" sz="20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08380744"/>
              </p:ext>
            </p:extLst>
          </p:nvPr>
        </p:nvGraphicFramePr>
        <p:xfrm>
          <a:off x="467544" y="2060848"/>
          <a:ext cx="8280920" cy="4385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703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4320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Как бы вы хотели участвовать в охране атмосферного воздуха?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196752"/>
            <a:ext cx="8208912" cy="4320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/>
              <a:t>В анкетировании приняли участие 100 учеников </a:t>
            </a:r>
            <a:r>
              <a:rPr lang="ru-RU" sz="2000" b="1" dirty="0" smtClean="0">
                <a:solidFill>
                  <a:srgbClr val="C00000"/>
                </a:solidFill>
              </a:rPr>
              <a:t>старших</a:t>
            </a:r>
            <a:r>
              <a:rPr lang="ru-RU" sz="2000" b="1" dirty="0" smtClean="0"/>
              <a:t> классов </a:t>
            </a:r>
            <a:endParaRPr lang="ru-RU" sz="20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29758260"/>
              </p:ext>
            </p:extLst>
          </p:nvPr>
        </p:nvGraphicFramePr>
        <p:xfrm>
          <a:off x="467544" y="2060848"/>
          <a:ext cx="8280920" cy="4385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81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64896" cy="504056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Итоги по четвёртому вопросу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568952" cy="540060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	Здесь также мы наблюдаем возрастную особенность: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	1) в начальной школе ученики считают решением всех экологических проблем посадку деревьев;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	2) ученики средних классов не отдают явного предпочтения одному из предложенных решений;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	3) и только в старших классах дети начинают понимать ощутимый вред дыхательной системе человека от личных автомобилей.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4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648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Грязный воздух во дворе дома!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5085184"/>
            <a:ext cx="8280920" cy="13681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600" dirty="0" smtClean="0"/>
              <a:t>	Каждое утро во дворе нашего дома невозможно дышать. Особенно зимой. В то время, когда дети идут в школу или маленьких детей ведут в детский сад, владельцы личных автомобилей начинают прогревать свои автомобили. И выхлопные газы начинают заполнять пространство возле подъездов, через окна попадают в квартиры, поднимаются к верхним этажам. Это опасно для здоровья человека!</a:t>
            </a: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5485943" cy="3672408"/>
          </a:xfrm>
        </p:spPr>
      </p:pic>
    </p:spTree>
    <p:extLst>
      <p:ext uri="{BB962C8B-B14F-4D97-AF65-F5344CB8AC3E}">
        <p14:creationId xmlns:p14="http://schemas.microsoft.com/office/powerpoint/2010/main" val="20402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648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Автостоянка вместо зоны озеленения?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5229200"/>
            <a:ext cx="8280920" cy="13681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000" dirty="0" smtClean="0"/>
              <a:t>	Инициативная группа владельцев личного транспорта для новой автостоянки выбрали вот это место. А ведь здесь дети проводят своё свободное время. Неужели дети нашего двора могут быть лишены этого права? И я решил изучить общее мнение жителей нашего дома. </a:t>
            </a:r>
            <a:endParaRPr lang="ru-RU" sz="20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96" y="1124744"/>
            <a:ext cx="5916214" cy="3960440"/>
          </a:xfrm>
        </p:spPr>
      </p:pic>
    </p:spTree>
    <p:extLst>
      <p:ext uri="{BB962C8B-B14F-4D97-AF65-F5344CB8AC3E}">
        <p14:creationId xmlns:p14="http://schemas.microsoft.com/office/powerpoint/2010/main" val="29845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64896" cy="504056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Внимание!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352928" cy="5400600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	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	 </a:t>
            </a:r>
            <a:r>
              <a:rPr lang="ru-RU" sz="4000" b="1" dirty="0" smtClean="0">
                <a:solidFill>
                  <a:srgbClr val="FF0000"/>
                </a:solidFill>
              </a:rPr>
              <a:t>Человек </a:t>
            </a:r>
            <a:r>
              <a:rPr lang="ru-RU" sz="4000" b="1" dirty="0">
                <a:solidFill>
                  <a:srgbClr val="FF0000"/>
                </a:solidFill>
              </a:rPr>
              <a:t>не осознает всю </a:t>
            </a:r>
            <a:r>
              <a:rPr lang="ru-RU" sz="4000" b="1" dirty="0" smtClean="0">
                <a:solidFill>
                  <a:srgbClr val="FF0000"/>
                </a:solidFill>
              </a:rPr>
              <a:t>опасность от загрязнения атмосферного воздуха. </a:t>
            </a:r>
          </a:p>
          <a:p>
            <a:pPr algn="just"/>
            <a:r>
              <a:rPr lang="ru-RU" sz="3600" b="1" dirty="0" smtClean="0">
                <a:solidFill>
                  <a:srgbClr val="FF0000"/>
                </a:solidFill>
              </a:rPr>
              <a:t>	</a:t>
            </a:r>
          </a:p>
          <a:p>
            <a:pPr algn="just"/>
            <a:r>
              <a:rPr lang="ru-RU" sz="3600" b="1" dirty="0">
                <a:solidFill>
                  <a:srgbClr val="FF0000"/>
                </a:solidFill>
              </a:rPr>
              <a:t>	</a:t>
            </a:r>
            <a:r>
              <a:rPr lang="ru-RU" sz="3600" b="1" dirty="0" smtClean="0">
                <a:solidFill>
                  <a:schemeClr val="tx1"/>
                </a:solidFill>
              </a:rPr>
              <a:t>В своей исследовательской работе </a:t>
            </a:r>
            <a:r>
              <a:rPr lang="ru-RU" sz="3600" b="1" dirty="0">
                <a:solidFill>
                  <a:schemeClr val="tx1"/>
                </a:solidFill>
              </a:rPr>
              <a:t>я хочу рассказать о проблемах загрязнения воздуха, </a:t>
            </a:r>
            <a:r>
              <a:rPr lang="ru-RU" sz="3600" b="1" dirty="0" smtClean="0">
                <a:solidFill>
                  <a:schemeClr val="tx1"/>
                </a:solidFill>
              </a:rPr>
              <a:t>и как </a:t>
            </a:r>
            <a:r>
              <a:rPr lang="ru-RU" sz="3600" b="1" dirty="0">
                <a:solidFill>
                  <a:schemeClr val="tx1"/>
                </a:solidFill>
              </a:rPr>
              <a:t>бороться с ними.</a:t>
            </a:r>
          </a:p>
          <a:p>
            <a:pPr algn="just"/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64896" cy="504056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Исследование № 2 через анкету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568952" cy="540060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 </a:t>
            </a:r>
            <a:endParaRPr lang="ru-RU" sz="2800" dirty="0"/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	В доме по адресу Павла Морозова 96, где я живу, провёл исследовательскую работу методом анкетирования.</a:t>
            </a:r>
          </a:p>
          <a:p>
            <a:pPr algn="just"/>
            <a:endParaRPr lang="ru-RU" sz="3000" dirty="0">
              <a:solidFill>
                <a:schemeClr val="tx1"/>
              </a:solidFill>
            </a:endParaRPr>
          </a:p>
          <a:p>
            <a:pPr algn="just"/>
            <a:r>
              <a:rPr lang="ru-RU" sz="3000" dirty="0" smtClean="0">
                <a:solidFill>
                  <a:schemeClr val="tx1"/>
                </a:solidFill>
              </a:rPr>
              <a:t>Были опрошены жильцы из </a:t>
            </a:r>
            <a:r>
              <a:rPr lang="ru-RU" sz="3000" b="1" dirty="0" smtClean="0">
                <a:solidFill>
                  <a:schemeClr val="tx1"/>
                </a:solidFill>
              </a:rPr>
              <a:t>100</a:t>
            </a:r>
            <a:r>
              <a:rPr lang="ru-RU" sz="3000" dirty="0" smtClean="0">
                <a:solidFill>
                  <a:schemeClr val="tx1"/>
                </a:solidFill>
              </a:rPr>
              <a:t> квартир, где у половины есть личные автомобили (всего в доме </a:t>
            </a:r>
            <a:r>
              <a:rPr lang="ru-RU" sz="3000" b="1" dirty="0" smtClean="0">
                <a:solidFill>
                  <a:schemeClr val="tx1"/>
                </a:solidFill>
              </a:rPr>
              <a:t>300</a:t>
            </a:r>
            <a:r>
              <a:rPr lang="ru-RU" sz="3000" dirty="0" smtClean="0">
                <a:solidFill>
                  <a:schemeClr val="tx1"/>
                </a:solidFill>
              </a:rPr>
              <a:t> квартир): 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п</a:t>
            </a:r>
            <a:r>
              <a:rPr lang="ru-RU" sz="2800" dirty="0" smtClean="0">
                <a:solidFill>
                  <a:schemeClr val="tx1"/>
                </a:solidFill>
              </a:rPr>
              <a:t>одъезд № 1: </a:t>
            </a:r>
            <a:r>
              <a:rPr lang="ru-RU" sz="2800" b="1" dirty="0" smtClean="0">
                <a:solidFill>
                  <a:schemeClr val="tx1"/>
                </a:solidFill>
              </a:rPr>
              <a:t>10</a:t>
            </a:r>
            <a:r>
              <a:rPr lang="ru-RU" sz="2800" dirty="0" smtClean="0">
                <a:solidFill>
                  <a:schemeClr val="tx1"/>
                </a:solidFill>
              </a:rPr>
              <a:t> квартир; 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подъезд № </a:t>
            </a:r>
            <a:r>
              <a:rPr lang="ru-RU" sz="2800" dirty="0" smtClean="0">
                <a:solidFill>
                  <a:schemeClr val="tx1"/>
                </a:solidFill>
              </a:rPr>
              <a:t>2: </a:t>
            </a:r>
            <a:r>
              <a:rPr lang="ru-RU" sz="2800" b="1" dirty="0" smtClean="0">
                <a:solidFill>
                  <a:schemeClr val="tx1"/>
                </a:solidFill>
              </a:rPr>
              <a:t>20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квартир; 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подъезд № </a:t>
            </a:r>
            <a:r>
              <a:rPr lang="ru-RU" sz="2800" dirty="0" smtClean="0">
                <a:solidFill>
                  <a:schemeClr val="tx1"/>
                </a:solidFill>
              </a:rPr>
              <a:t>3: </a:t>
            </a:r>
            <a:r>
              <a:rPr lang="ru-RU" sz="2800" b="1" dirty="0" smtClean="0">
                <a:solidFill>
                  <a:schemeClr val="tx1"/>
                </a:solidFill>
              </a:rPr>
              <a:t>30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квартир; 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подъезд № </a:t>
            </a:r>
            <a:r>
              <a:rPr lang="ru-RU" sz="2800" dirty="0" smtClean="0">
                <a:solidFill>
                  <a:schemeClr val="tx1"/>
                </a:solidFill>
              </a:rPr>
              <a:t>4: </a:t>
            </a:r>
            <a:r>
              <a:rPr lang="ru-RU" sz="2800" b="1" dirty="0" smtClean="0">
                <a:solidFill>
                  <a:schemeClr val="tx1"/>
                </a:solidFill>
              </a:rPr>
              <a:t>20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квартир; 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подъезд № </a:t>
            </a:r>
            <a:r>
              <a:rPr lang="ru-RU" sz="2800" dirty="0" smtClean="0">
                <a:solidFill>
                  <a:schemeClr val="tx1"/>
                </a:solidFill>
              </a:rPr>
              <a:t>5: </a:t>
            </a:r>
            <a:r>
              <a:rPr lang="ru-RU" sz="2800" b="1" dirty="0" smtClean="0">
                <a:solidFill>
                  <a:schemeClr val="tx1"/>
                </a:solidFill>
              </a:rPr>
              <a:t>20</a:t>
            </a:r>
            <a:r>
              <a:rPr lang="ru-RU" sz="2800" dirty="0" smtClean="0">
                <a:solidFill>
                  <a:schemeClr val="tx1"/>
                </a:solidFill>
              </a:rPr>
              <a:t> квартир. </a:t>
            </a:r>
            <a:endParaRPr lang="ru-RU" sz="2800" dirty="0">
              <a:solidFill>
                <a:schemeClr val="tx1"/>
              </a:solidFill>
            </a:endParaRP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64896" cy="504056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Вопрос № 1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568952" cy="5400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Считаете ли вы правильным, что во дворе многоквартирного дома на ночную стоянку владельцы оставляют свои личные автомобили?</a:t>
            </a:r>
            <a:endParaRPr lang="ru-RU" sz="2800" b="1" dirty="0">
              <a:solidFill>
                <a:srgbClr val="002060"/>
              </a:solidFill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</a:endParaRPr>
          </a:p>
          <a:p>
            <a:pPr algn="just"/>
            <a:endParaRPr lang="ru-RU" sz="2800" b="1" dirty="0">
              <a:solidFill>
                <a:schemeClr val="tx1"/>
              </a:solidFill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</a:endParaRPr>
          </a:p>
          <a:p>
            <a:pPr algn="just"/>
            <a:endParaRPr lang="ru-RU" sz="2800" b="1" dirty="0">
              <a:solidFill>
                <a:schemeClr val="tx1"/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Предлагаемые </a:t>
            </a:r>
            <a:r>
              <a:rPr lang="ru-RU" sz="2800" b="1" dirty="0">
                <a:solidFill>
                  <a:schemeClr val="tx1"/>
                </a:solidFill>
              </a:rPr>
              <a:t>ответы:</a:t>
            </a:r>
            <a:endParaRPr lang="ru-RU" sz="2800" dirty="0">
              <a:solidFill>
                <a:schemeClr val="tx1"/>
              </a:solidFill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1) в</a:t>
            </a:r>
            <a:r>
              <a:rPr lang="ru-RU" sz="2800" dirty="0" smtClean="0">
                <a:solidFill>
                  <a:schemeClr val="tx1"/>
                </a:solidFill>
              </a:rPr>
              <a:t>ыступаю против;</a:t>
            </a:r>
            <a:endParaRPr lang="ru-RU" sz="2800" dirty="0">
              <a:solidFill>
                <a:schemeClr val="tx1"/>
              </a:solidFill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2) </a:t>
            </a:r>
            <a:r>
              <a:rPr lang="ru-RU" sz="2800" dirty="0" smtClean="0">
                <a:solidFill>
                  <a:schemeClr val="tx1"/>
                </a:solidFill>
              </a:rPr>
              <a:t>испытываю чувство раздражения;</a:t>
            </a:r>
            <a:endParaRPr lang="ru-RU" sz="2800" dirty="0">
              <a:solidFill>
                <a:schemeClr val="tx1"/>
              </a:solidFill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3) з</a:t>
            </a:r>
            <a:r>
              <a:rPr lang="ru-RU" sz="2800" dirty="0" smtClean="0">
                <a:solidFill>
                  <a:schemeClr val="tx1"/>
                </a:solidFill>
              </a:rPr>
              <a:t>анимаю нейтральную позицию;</a:t>
            </a:r>
            <a:endParaRPr lang="ru-RU" sz="2800" dirty="0">
              <a:solidFill>
                <a:schemeClr val="tx1"/>
              </a:solidFill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4) не </a:t>
            </a:r>
            <a:r>
              <a:rPr lang="ru-RU" sz="2800" dirty="0" smtClean="0">
                <a:solidFill>
                  <a:schemeClr val="tx1"/>
                </a:solidFill>
              </a:rPr>
              <a:t>обращаю внимания; </a:t>
            </a:r>
            <a:endParaRPr lang="ru-RU" sz="2800" dirty="0">
              <a:solidFill>
                <a:schemeClr val="tx1"/>
              </a:solidFill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5) о</a:t>
            </a:r>
            <a:r>
              <a:rPr lang="ru-RU" sz="2800" dirty="0" smtClean="0">
                <a:solidFill>
                  <a:schemeClr val="tx1"/>
                </a:solidFill>
              </a:rPr>
              <a:t>тношусь положительно.</a:t>
            </a:r>
            <a:endParaRPr lang="ru-RU" sz="2800" dirty="0">
              <a:solidFill>
                <a:schemeClr val="tx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2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648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rgbClr val="FF0000"/>
                </a:solidFill>
              </a:rPr>
              <a:t>Считаете ли вы правильным, что во дворе многоквартирного дома на ночную стоянку владельцы оставляют свои личные автомобили?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340768"/>
            <a:ext cx="8208912" cy="4320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/>
              <a:t>В анкетировании приняли участие 100 человек (один от квартиры) </a:t>
            </a:r>
            <a:endParaRPr lang="ru-RU" sz="20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20642081"/>
              </p:ext>
            </p:extLst>
          </p:nvPr>
        </p:nvGraphicFramePr>
        <p:xfrm>
          <a:off x="467544" y="2060848"/>
          <a:ext cx="8280920" cy="4385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95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64896" cy="504056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Вопрос № 2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568952" cy="5400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Как вы относитесь к тому, что во дворе многоквартирного дома вместо зоны озеленения будет оборудована стоянка для личных автомобилей?</a:t>
            </a:r>
            <a:endParaRPr lang="ru-RU" sz="2800" b="1" dirty="0">
              <a:solidFill>
                <a:srgbClr val="002060"/>
              </a:solidFill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</a:endParaRPr>
          </a:p>
          <a:p>
            <a:pPr algn="just"/>
            <a:endParaRPr lang="ru-RU" sz="2800" b="1" dirty="0">
              <a:solidFill>
                <a:schemeClr val="tx1"/>
              </a:solidFill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</a:endParaRPr>
          </a:p>
          <a:p>
            <a:pPr algn="just"/>
            <a:endParaRPr lang="ru-RU" sz="2800" b="1" dirty="0">
              <a:solidFill>
                <a:schemeClr val="tx1"/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Предлагаемые </a:t>
            </a:r>
            <a:r>
              <a:rPr lang="ru-RU" sz="2800" b="1" dirty="0">
                <a:solidFill>
                  <a:schemeClr val="tx1"/>
                </a:solidFill>
              </a:rPr>
              <a:t>ответы:</a:t>
            </a:r>
            <a:endParaRPr lang="ru-RU" sz="2800" dirty="0">
              <a:solidFill>
                <a:schemeClr val="tx1"/>
              </a:solidFill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1) в</a:t>
            </a:r>
            <a:r>
              <a:rPr lang="ru-RU" sz="2800" dirty="0" smtClean="0">
                <a:solidFill>
                  <a:schemeClr val="tx1"/>
                </a:solidFill>
              </a:rPr>
              <a:t>ыступаю против;</a:t>
            </a:r>
            <a:endParaRPr lang="ru-RU" sz="2800" dirty="0">
              <a:solidFill>
                <a:schemeClr val="tx1"/>
              </a:solidFill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2) и</a:t>
            </a:r>
            <a:r>
              <a:rPr lang="ru-RU" sz="2800" dirty="0" smtClean="0">
                <a:solidFill>
                  <a:schemeClr val="tx1"/>
                </a:solidFill>
              </a:rPr>
              <a:t>спытываю чувство раздражения;</a:t>
            </a:r>
            <a:endParaRPr lang="ru-RU" sz="2800" dirty="0">
              <a:solidFill>
                <a:schemeClr val="tx1"/>
              </a:solidFill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3) з</a:t>
            </a:r>
            <a:r>
              <a:rPr lang="ru-RU" sz="2800" dirty="0" smtClean="0">
                <a:solidFill>
                  <a:schemeClr val="tx1"/>
                </a:solidFill>
              </a:rPr>
              <a:t>анимаю нейтральную позицию;</a:t>
            </a:r>
            <a:endParaRPr lang="ru-RU" sz="2800" dirty="0">
              <a:solidFill>
                <a:schemeClr val="tx1"/>
              </a:solidFill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4) не </a:t>
            </a:r>
            <a:r>
              <a:rPr lang="ru-RU" sz="2800" dirty="0" smtClean="0">
                <a:solidFill>
                  <a:schemeClr val="tx1"/>
                </a:solidFill>
              </a:rPr>
              <a:t>обращаю внимания;</a:t>
            </a:r>
            <a:endParaRPr lang="ru-RU" sz="2800" dirty="0">
              <a:solidFill>
                <a:schemeClr val="tx1"/>
              </a:solidFill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5) о</a:t>
            </a:r>
            <a:r>
              <a:rPr lang="ru-RU" sz="2800" dirty="0" smtClean="0">
                <a:solidFill>
                  <a:schemeClr val="tx1"/>
                </a:solidFill>
              </a:rPr>
              <a:t>тношусь положительно.</a:t>
            </a:r>
            <a:endParaRPr lang="ru-RU" sz="2800" dirty="0">
              <a:solidFill>
                <a:schemeClr val="tx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648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rgbClr val="FF0000"/>
                </a:solidFill>
              </a:rPr>
              <a:t>Как вы относитесь к тому, что во дворе многоквартирного дома вместо зоны озеленения будет оборудована стоянка для личных автомобилей?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340768"/>
            <a:ext cx="8208912" cy="4320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/>
              <a:t>В анкетировании приняли участие 100 человек (один от квартиры) </a:t>
            </a:r>
            <a:endParaRPr lang="ru-RU" sz="20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207655"/>
              </p:ext>
            </p:extLst>
          </p:nvPr>
        </p:nvGraphicFramePr>
        <p:xfrm>
          <a:off x="467544" y="2060848"/>
          <a:ext cx="8280920" cy="4385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357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64896" cy="936104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rgbClr val="C00000"/>
                </a:solidFill>
              </a:rPr>
              <a:t>А что скажет законодательство Российской Федерации?</a:t>
            </a:r>
            <a:endParaRPr lang="ru-RU" sz="3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8568952" cy="5112568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Гражданский Кодекс Российской Федерации, 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с</a:t>
            </a:r>
            <a:r>
              <a:rPr lang="ru-RU" sz="2800" b="1" dirty="0" smtClean="0">
                <a:solidFill>
                  <a:schemeClr val="tx1"/>
                </a:solidFill>
              </a:rPr>
              <a:t>татья </a:t>
            </a:r>
            <a:r>
              <a:rPr lang="ru-RU" sz="2800" b="1" dirty="0">
                <a:solidFill>
                  <a:schemeClr val="tx1"/>
                </a:solidFill>
              </a:rPr>
              <a:t>209. Содержание права </a:t>
            </a:r>
            <a:r>
              <a:rPr lang="ru-RU" sz="2800" b="1" dirty="0" smtClean="0">
                <a:solidFill>
                  <a:schemeClr val="tx1"/>
                </a:solidFill>
              </a:rPr>
              <a:t>собственности:</a:t>
            </a:r>
            <a:endParaRPr lang="ru-RU" sz="2800" dirty="0">
              <a:solidFill>
                <a:schemeClr val="tx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	</a:t>
            </a:r>
            <a:r>
              <a:rPr lang="ru-RU" sz="2800" dirty="0" smtClean="0">
                <a:solidFill>
                  <a:schemeClr val="tx1"/>
                </a:solidFill>
              </a:rPr>
              <a:t>2</a:t>
            </a:r>
            <a:r>
              <a:rPr lang="ru-RU" sz="2800" dirty="0">
                <a:solidFill>
                  <a:schemeClr val="tx1"/>
                </a:solidFill>
              </a:rPr>
              <a:t>. Собственник вправе по своему усмотрению совершать в отношении принадлежащего ему имущества любые действия, </a:t>
            </a:r>
            <a:r>
              <a:rPr lang="ru-RU" sz="3200" b="1" dirty="0">
                <a:solidFill>
                  <a:srgbClr val="C00000"/>
                </a:solidFill>
              </a:rPr>
              <a:t>не противоречащие закону и иным правовым актам и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не нарушающие права и охраняемые законом интересы других </a:t>
            </a:r>
            <a:r>
              <a:rPr lang="ru-RU" sz="3200" b="1" dirty="0" smtClean="0">
                <a:solidFill>
                  <a:srgbClr val="C00000"/>
                </a:solidFill>
              </a:rPr>
              <a:t>лиц</a:t>
            </a:r>
            <a:r>
              <a:rPr lang="ru-RU" sz="3200" dirty="0" smtClean="0">
                <a:solidFill>
                  <a:srgbClr val="C00000"/>
                </a:solidFill>
              </a:rPr>
              <a:t>.</a:t>
            </a:r>
            <a:endParaRPr lang="ru-RU" sz="3200" dirty="0">
              <a:solidFill>
                <a:srgbClr val="C00000"/>
              </a:solidFill>
            </a:endParaRP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9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64896" cy="648072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Выводы и предложения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568952" cy="540060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	Мы знаем, что есть общеизвестный жизненный принцип: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не навреди!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	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	</a:t>
            </a:r>
            <a:r>
              <a:rPr lang="ru-RU" sz="3200" b="1" dirty="0" smtClean="0">
                <a:solidFill>
                  <a:schemeClr val="tx1"/>
                </a:solidFill>
              </a:rPr>
              <a:t>Автомобиль несёт угрозу</a:t>
            </a:r>
            <a:r>
              <a:rPr lang="ru-RU" sz="2600" dirty="0" smtClean="0">
                <a:solidFill>
                  <a:schemeClr val="tx1"/>
                </a:solidFill>
              </a:rPr>
              <a:t> не только на дорогах, но и </a:t>
            </a:r>
            <a:r>
              <a:rPr lang="ru-RU" sz="3200" b="1" dirty="0" smtClean="0">
                <a:solidFill>
                  <a:schemeClr val="tx1"/>
                </a:solidFill>
              </a:rPr>
              <a:t>тем</a:t>
            </a:r>
            <a:r>
              <a:rPr lang="ru-RU" sz="2600" dirty="0" smtClean="0">
                <a:solidFill>
                  <a:schemeClr val="tx1"/>
                </a:solidFill>
              </a:rPr>
              <a:t> людям, </a:t>
            </a:r>
            <a:r>
              <a:rPr lang="ru-RU" sz="3200" b="1" dirty="0" smtClean="0">
                <a:solidFill>
                  <a:schemeClr val="tx1"/>
                </a:solidFill>
              </a:rPr>
              <a:t>кто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страдает заболеваниями дыхательной системы</a:t>
            </a:r>
            <a:r>
              <a:rPr lang="ru-RU" sz="2600" dirty="0" smtClean="0">
                <a:solidFill>
                  <a:schemeClr val="tx1"/>
                </a:solidFill>
              </a:rPr>
              <a:t>, а также детям, ведь они больше всего подвержены влиянию выхлопных газов на их здоровье.</a:t>
            </a:r>
          </a:p>
          <a:p>
            <a:pPr algn="ctr"/>
            <a:endParaRPr lang="ru-RU" sz="15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Двор - не гараж, а территория безопасности!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6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64896" cy="648072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la-Latn" sz="3300" i="1" dirty="0">
                <a:solidFill>
                  <a:srgbClr val="C00000"/>
                </a:solidFill>
                <a:effectLst/>
              </a:rPr>
              <a:t>post scriptum</a:t>
            </a:r>
            <a:r>
              <a:rPr lang="la-Latn" sz="3300" dirty="0">
                <a:solidFill>
                  <a:srgbClr val="C00000"/>
                </a:solidFill>
                <a:effectLst/>
              </a:rPr>
              <a:t> — «</a:t>
            </a:r>
            <a:r>
              <a:rPr lang="ru-RU" sz="3300" dirty="0">
                <a:solidFill>
                  <a:srgbClr val="C00000"/>
                </a:solidFill>
                <a:effectLst/>
              </a:rPr>
              <a:t>после написанного»</a:t>
            </a:r>
            <a:endParaRPr lang="ru-RU" sz="33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568952" cy="540060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	</a:t>
            </a:r>
            <a:r>
              <a:rPr lang="ru-RU" sz="3000" dirty="0" smtClean="0">
                <a:solidFill>
                  <a:schemeClr val="tx1"/>
                </a:solidFill>
              </a:rPr>
              <a:t>Результаты исследования отнёс в товарищество собственников жилья (ТСЖ) </a:t>
            </a:r>
            <a:r>
              <a:rPr lang="ru-RU" sz="3000" b="1" dirty="0" smtClean="0">
                <a:solidFill>
                  <a:schemeClr val="tx1"/>
                </a:solidFill>
              </a:rPr>
              <a:t>«Лидер»</a:t>
            </a:r>
            <a:r>
              <a:rPr lang="ru-RU" sz="3000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ru-RU" sz="3000" dirty="0">
                <a:solidFill>
                  <a:schemeClr val="tx1"/>
                </a:solidFill>
              </a:rPr>
              <a:t>		</a:t>
            </a:r>
            <a:r>
              <a:rPr lang="ru-RU" sz="3000" b="1" dirty="0" smtClean="0">
                <a:solidFill>
                  <a:srgbClr val="C00000"/>
                </a:solidFill>
              </a:rPr>
              <a:t>72</a:t>
            </a:r>
            <a:r>
              <a:rPr lang="ru-RU" sz="3000" b="1" dirty="0">
                <a:solidFill>
                  <a:srgbClr val="C00000"/>
                </a:solidFill>
              </a:rPr>
              <a:t>% собственников жилья от 300 квартир дома </a:t>
            </a:r>
            <a:r>
              <a:rPr lang="ru-RU" sz="3000" b="1" dirty="0" smtClean="0">
                <a:solidFill>
                  <a:srgbClr val="C00000"/>
                </a:solidFill>
              </a:rPr>
              <a:t>высказались </a:t>
            </a:r>
            <a:r>
              <a:rPr lang="ru-RU" sz="3000" b="1" dirty="0">
                <a:solidFill>
                  <a:srgbClr val="C00000"/>
                </a:solidFill>
              </a:rPr>
              <a:t>против строительства автомобильной </a:t>
            </a:r>
            <a:r>
              <a:rPr lang="ru-RU" sz="3000" b="1" dirty="0" smtClean="0">
                <a:solidFill>
                  <a:srgbClr val="C00000"/>
                </a:solidFill>
              </a:rPr>
              <a:t>стоянки.</a:t>
            </a:r>
          </a:p>
          <a:p>
            <a:pPr algn="just"/>
            <a:r>
              <a:rPr lang="ru-RU" sz="3000" dirty="0">
                <a:solidFill>
                  <a:schemeClr val="tx1"/>
                </a:solidFill>
              </a:rPr>
              <a:t>	</a:t>
            </a:r>
            <a:endParaRPr lang="ru-RU" sz="3000" dirty="0" smtClean="0">
              <a:solidFill>
                <a:schemeClr val="tx1"/>
              </a:solidFill>
            </a:endParaRPr>
          </a:p>
          <a:p>
            <a:pPr algn="just"/>
            <a:r>
              <a:rPr lang="ru-RU" sz="3000" b="1" dirty="0">
                <a:solidFill>
                  <a:schemeClr val="tx1"/>
                </a:solidFill>
              </a:rPr>
              <a:t>	</a:t>
            </a:r>
            <a:r>
              <a:rPr lang="ru-RU" sz="3000" b="1" dirty="0" smtClean="0">
                <a:solidFill>
                  <a:schemeClr val="tx1"/>
                </a:solidFill>
              </a:rPr>
              <a:t>Вывод:</a:t>
            </a:r>
            <a:r>
              <a:rPr lang="ru-RU" sz="3000" dirty="0" smtClean="0">
                <a:solidFill>
                  <a:schemeClr val="tx1"/>
                </a:solidFill>
              </a:rPr>
              <a:t> экономия для бюджета ТСЖ «Лидер» составила </a:t>
            </a:r>
            <a:r>
              <a:rPr lang="ru-RU" sz="3000" b="1" dirty="0" smtClean="0">
                <a:solidFill>
                  <a:schemeClr val="tx1"/>
                </a:solidFill>
              </a:rPr>
              <a:t>26 тысяч рублей</a:t>
            </a:r>
            <a:r>
              <a:rPr lang="ru-RU" sz="3000" dirty="0" smtClean="0">
                <a:solidFill>
                  <a:schemeClr val="tx1"/>
                </a:solidFill>
              </a:rPr>
              <a:t> (столько денег пришлось бы выделить на проведение голосования).</a:t>
            </a:r>
            <a:endParaRPr lang="ru-RU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8640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Мировой опыт борьбы 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с загрязнением атмосферного воздуха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635896" y="1124744"/>
            <a:ext cx="5040560" cy="53285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300" dirty="0" smtClean="0"/>
              <a:t>	В </a:t>
            </a:r>
            <a:r>
              <a:rPr lang="ru-RU" sz="1300" dirty="0"/>
              <a:t>Сеуле появилось арт-сооружение, в реальном времени показывающее состояние воздуха на территории города. Инсталляция представляет собой интерактивную карту южнокорейской столицы, которая может взаимодействовать с мобильными устройствами.</a:t>
            </a:r>
          </a:p>
          <a:p>
            <a:pPr algn="just"/>
            <a:r>
              <a:rPr lang="ru-RU" sz="1300" dirty="0" smtClean="0"/>
              <a:t>	 </a:t>
            </a:r>
            <a:r>
              <a:rPr lang="ru-RU" sz="1300" dirty="0"/>
              <a:t>"Крыша" арт-объекта под названием </a:t>
            </a:r>
            <a:r>
              <a:rPr lang="ru-RU" sz="1300" dirty="0" err="1"/>
              <a:t>Living</a:t>
            </a:r>
            <a:r>
              <a:rPr lang="ru-RU" sz="1300" dirty="0"/>
              <a:t> </a:t>
            </a:r>
            <a:r>
              <a:rPr lang="ru-RU" sz="1300" dirty="0" err="1"/>
              <a:t>Light</a:t>
            </a:r>
            <a:r>
              <a:rPr lang="ru-RU" sz="1300" dirty="0"/>
              <a:t> («Живой свет») состоит из 27 прозрачных люминесцентных сегментов — по числу районов Сеула.</a:t>
            </a:r>
          </a:p>
          <a:p>
            <a:pPr algn="just"/>
            <a:r>
              <a:rPr lang="ru-RU" sz="1300" dirty="0" smtClean="0"/>
              <a:t>	Проект</a:t>
            </a:r>
            <a:r>
              <a:rPr lang="ru-RU" sz="1300" dirty="0"/>
              <a:t>, авторами которого являются </a:t>
            </a:r>
            <a:r>
              <a:rPr lang="ru-RU" sz="1300" dirty="0" err="1"/>
              <a:t>Сун</a:t>
            </a:r>
            <a:r>
              <a:rPr lang="ru-RU" sz="1300" dirty="0"/>
              <a:t> Ин Ян и Дэвид Бенджамин, входит в городскую программу </a:t>
            </a:r>
            <a:r>
              <a:rPr lang="ru-RU" sz="1300" dirty="0" err="1"/>
              <a:t>City</a:t>
            </a:r>
            <a:r>
              <a:rPr lang="ru-RU" sz="1300" dirty="0"/>
              <a:t> </a:t>
            </a:r>
            <a:r>
              <a:rPr lang="ru-RU" sz="1300" dirty="0" err="1"/>
              <a:t>Gallery</a:t>
            </a:r>
            <a:r>
              <a:rPr lang="ru-RU" sz="1300" dirty="0"/>
              <a:t> </a:t>
            </a:r>
            <a:r>
              <a:rPr lang="ru-RU" sz="1300" dirty="0" err="1"/>
              <a:t>Project</a:t>
            </a:r>
            <a:r>
              <a:rPr lang="ru-RU" sz="1300" dirty="0"/>
              <a:t>, благодаря которой в Сеуле появится множество интерактивных инсталляций.</a:t>
            </a:r>
          </a:p>
          <a:p>
            <a:pPr algn="just"/>
            <a:r>
              <a:rPr lang="ru-RU" sz="1300" dirty="0" smtClean="0"/>
              <a:t>	Сооружение </a:t>
            </a:r>
            <a:r>
              <a:rPr lang="ru-RU" sz="1300" dirty="0"/>
              <a:t>круглосуточно получает информацию от станций контроля качества воздуха и отображает её на соответствующих сегментах. Каждые 15 минут конструкция гаснет и вновь загорается, располагая районы в соответствии с уровнем воздушного загрязнения. Отдельно подсвечиваются муниципалитеты, успешно противостоящие загрязнению воздуха.</a:t>
            </a:r>
          </a:p>
          <a:p>
            <a:pPr algn="just"/>
            <a:r>
              <a:rPr lang="ru-RU" sz="1300" dirty="0"/>
              <a:t>Владельцы смартфонов и других подобных гаджетов могут отправлять SMS в адрес конструкции, которая мгновенно сообщает данные о состоянии воздуха в той или иной части города.</a:t>
            </a:r>
          </a:p>
          <a:p>
            <a:pPr algn="just"/>
            <a:r>
              <a:rPr lang="ru-RU" sz="1300" dirty="0" smtClean="0"/>
              <a:t>	Главный </a:t>
            </a:r>
            <a:r>
              <a:rPr lang="ru-RU" sz="1300" dirty="0"/>
              <a:t>мегаполис Южной Кореи за последние годы добился многого в охране окружающей среды. Содержание смога в кубометре воздуха сократилось с 83 мкг в 2002 году до 56 мкг в 2008-м. А теперь демонстрация подобных успехов получила простое и симпатичное отображение.</a:t>
            </a:r>
          </a:p>
          <a:p>
            <a:pPr algn="just"/>
            <a:endParaRPr lang="ru-RU" sz="1600" dirty="0"/>
          </a:p>
        </p:txBody>
      </p:sp>
      <p:pic>
        <p:nvPicPr>
          <p:cNvPr id="7" name="Объект 6" descr="http://madan.org.il/up/images/orig/madan/4/634327Living_01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952328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58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08912" cy="648072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Выводы о проделанной работе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568952" cy="5400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	В целях устранения угроз загрязнения воздуха для учеников нашей школы и жителей дома, </a:t>
            </a:r>
            <a:r>
              <a:rPr lang="ru-RU" sz="2800" b="1" dirty="0" smtClean="0">
                <a:solidFill>
                  <a:schemeClr val="tx1"/>
                </a:solidFill>
              </a:rPr>
              <a:t>предлагаю: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	1) разработать положения в </a:t>
            </a:r>
            <a:r>
              <a:rPr lang="ru-RU" sz="2800" b="1" dirty="0" smtClean="0">
                <a:solidFill>
                  <a:srgbClr val="C00000"/>
                </a:solidFill>
              </a:rPr>
              <a:t>программу развития городского общественного транспорта</a:t>
            </a:r>
            <a:r>
              <a:rPr lang="ru-RU" sz="2800" dirty="0" smtClean="0">
                <a:solidFill>
                  <a:schemeClr val="tx1"/>
                </a:solidFill>
              </a:rPr>
              <a:t>, тем самым заинтересовать владельцев личных автомобилей отказаться от пользования своими автомобилями в утреннее время;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	2) внести предложение в городскую экологическую программу о </a:t>
            </a:r>
            <a:r>
              <a:rPr lang="ru-RU" sz="2800" b="1" dirty="0" smtClean="0">
                <a:solidFill>
                  <a:srgbClr val="C00000"/>
                </a:solidFill>
              </a:rPr>
              <a:t>переходе тепловой электроцентрали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на</a:t>
            </a:r>
            <a:r>
              <a:rPr lang="ru-RU" sz="2800" dirty="0" smtClean="0">
                <a:solidFill>
                  <a:schemeClr val="tx1"/>
                </a:solidFill>
              </a:rPr>
              <a:t> экологически чистое топливо – </a:t>
            </a:r>
            <a:r>
              <a:rPr lang="ru-RU" sz="2800" b="1" dirty="0" smtClean="0">
                <a:solidFill>
                  <a:srgbClr val="C00000"/>
                </a:solidFill>
              </a:rPr>
              <a:t>газ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	3) проводить </a:t>
            </a:r>
            <a:r>
              <a:rPr lang="ru-RU" sz="2800" b="1" dirty="0" smtClean="0">
                <a:solidFill>
                  <a:schemeClr val="tx1"/>
                </a:solidFill>
              </a:rPr>
              <a:t>плановые школьные тренировки </a:t>
            </a:r>
            <a:r>
              <a:rPr lang="ru-RU" sz="2800" dirty="0" smtClean="0">
                <a:solidFill>
                  <a:schemeClr val="tx1"/>
                </a:solidFill>
              </a:rPr>
              <a:t>на случай </a:t>
            </a:r>
            <a:r>
              <a:rPr lang="ru-RU" sz="2800" b="1" dirty="0" smtClean="0">
                <a:solidFill>
                  <a:schemeClr val="tx1"/>
                </a:solidFill>
              </a:rPr>
              <a:t>террористических актов</a:t>
            </a:r>
            <a:r>
              <a:rPr lang="ru-RU" sz="2800" dirty="0" smtClean="0">
                <a:solidFill>
                  <a:schemeClr val="tx1"/>
                </a:solidFill>
              </a:rPr>
              <a:t> на железнодорожной станции: например, </a:t>
            </a:r>
            <a:r>
              <a:rPr lang="ru-RU" sz="2800" b="1" dirty="0" smtClean="0">
                <a:solidFill>
                  <a:schemeClr val="tx1"/>
                </a:solidFill>
              </a:rPr>
              <a:t>взрыв цистерны с хлором </a:t>
            </a:r>
            <a:r>
              <a:rPr lang="ru-RU" sz="2800" dirty="0" smtClean="0">
                <a:solidFill>
                  <a:schemeClr val="tx1"/>
                </a:solidFill>
              </a:rPr>
              <a:t>и распространение хлора по поверхности земли;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	4) </a:t>
            </a:r>
            <a:r>
              <a:rPr lang="ru-RU" sz="2800" b="1" dirty="0" smtClean="0">
                <a:solidFill>
                  <a:srgbClr val="7030A0"/>
                </a:solidFill>
              </a:rPr>
              <a:t>с железной дорогой и военной авиацией бороться бесполезно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2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64896" cy="504056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+mn-lt"/>
              </a:rPr>
              <a:t>Проблема исследования</a:t>
            </a:r>
            <a:endParaRPr lang="ru-RU" sz="4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80920" cy="54006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	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ru-RU" sz="7200" dirty="0" smtClean="0">
                <a:solidFill>
                  <a:schemeClr val="tx1"/>
                </a:solidFill>
              </a:rPr>
              <a:t>	В последние </a:t>
            </a:r>
            <a:r>
              <a:rPr lang="ru-RU" sz="7200" dirty="0">
                <a:solidFill>
                  <a:schemeClr val="tx1"/>
                </a:solidFill>
              </a:rPr>
              <a:t>годы загрязнение атмосферного воздуха всё больше и больше напрямую связано со смертью людей, животных и других живых организмов.</a:t>
            </a:r>
          </a:p>
          <a:p>
            <a:pPr algn="just"/>
            <a:endParaRPr lang="ru-RU" sz="4900" dirty="0" smtClean="0">
              <a:solidFill>
                <a:schemeClr val="tx1"/>
              </a:solidFill>
            </a:endParaRPr>
          </a:p>
          <a:p>
            <a:endParaRPr lang="ru-RU" sz="4900" dirty="0"/>
          </a:p>
          <a:p>
            <a:pPr algn="just"/>
            <a:r>
              <a:rPr lang="ru-RU" sz="4900" dirty="0" smtClean="0">
                <a:solidFill>
                  <a:schemeClr val="tx1"/>
                </a:solidFill>
              </a:rPr>
              <a:t> </a:t>
            </a:r>
            <a:endParaRPr lang="ru-RU" sz="4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72008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848872" cy="5254204"/>
          </a:xfrm>
        </p:spPr>
      </p:pic>
    </p:spTree>
    <p:extLst>
      <p:ext uri="{BB962C8B-B14F-4D97-AF65-F5344CB8AC3E}">
        <p14:creationId xmlns:p14="http://schemas.microsoft.com/office/powerpoint/2010/main" val="175844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64896" cy="504056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+mn-lt"/>
              </a:rPr>
              <a:t>Цель исследования</a:t>
            </a:r>
            <a:endParaRPr lang="ru-RU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424936" cy="547260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	</a:t>
            </a:r>
            <a:r>
              <a:rPr lang="ru-RU" sz="7200" b="1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ru-RU" sz="7200" dirty="0" smtClean="0">
                <a:solidFill>
                  <a:schemeClr val="tx1"/>
                </a:solidFill>
              </a:rPr>
              <a:t>	Изучить </a:t>
            </a:r>
            <a:r>
              <a:rPr lang="ru-RU" sz="7200" dirty="0">
                <a:solidFill>
                  <a:schemeClr val="tx1"/>
                </a:solidFill>
              </a:rPr>
              <a:t>мнение учеников МБОУ СОШ № 68 и жителей многоквартирного дома по улице Павла Морозова 96 об их отношении к загрязнению атмосферного воздуха.</a:t>
            </a:r>
          </a:p>
          <a:p>
            <a:pPr algn="just"/>
            <a:r>
              <a:rPr lang="ru-RU" sz="7200" b="1" dirty="0" smtClean="0">
                <a:solidFill>
                  <a:schemeClr val="tx1"/>
                </a:solidFill>
              </a:rPr>
              <a:t>	</a:t>
            </a:r>
            <a:endParaRPr lang="ru-RU" sz="4900" dirty="0" smtClean="0">
              <a:solidFill>
                <a:schemeClr val="tx1"/>
              </a:solidFill>
            </a:endParaRPr>
          </a:p>
          <a:p>
            <a:r>
              <a:rPr lang="ru-RU" sz="4900" dirty="0" smtClean="0"/>
              <a:t> </a:t>
            </a:r>
            <a:endParaRPr lang="ru-RU" sz="4900" dirty="0"/>
          </a:p>
          <a:p>
            <a:pPr algn="just"/>
            <a:r>
              <a:rPr lang="ru-RU" sz="4900" dirty="0" smtClean="0">
                <a:solidFill>
                  <a:schemeClr val="tx1"/>
                </a:solidFill>
              </a:rPr>
              <a:t> </a:t>
            </a:r>
            <a:endParaRPr lang="ru-RU" sz="4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7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64896" cy="504056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+mn-lt"/>
              </a:rPr>
              <a:t>Задачи исследования</a:t>
            </a:r>
            <a:endParaRPr lang="ru-RU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424936" cy="5400600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</a:rPr>
              <a:t>	</a:t>
            </a:r>
            <a:r>
              <a:rPr lang="ru-RU" sz="8000" dirty="0" smtClean="0">
                <a:solidFill>
                  <a:schemeClr val="tx1"/>
                </a:solidFill>
              </a:rPr>
              <a:t>1</a:t>
            </a:r>
            <a:r>
              <a:rPr lang="ru-RU" sz="8000" dirty="0">
                <a:solidFill>
                  <a:schemeClr val="tx1"/>
                </a:solidFill>
              </a:rPr>
              <a:t>) дать краткую </a:t>
            </a:r>
            <a:r>
              <a:rPr lang="ru-RU" sz="8000" b="1" dirty="0">
                <a:solidFill>
                  <a:schemeClr val="tx1"/>
                </a:solidFill>
              </a:rPr>
              <a:t>характеристику состояния атмосферного воздуха</a:t>
            </a:r>
            <a:r>
              <a:rPr lang="ru-RU" sz="8000" dirty="0">
                <a:solidFill>
                  <a:schemeClr val="tx1"/>
                </a:solidFill>
              </a:rPr>
              <a:t> в районе проведения анкетирования: переулок Байкальский 4-А (МБОУ СОШ № 68) – улица Павла Морозова 96;</a:t>
            </a:r>
          </a:p>
          <a:p>
            <a:pPr algn="just"/>
            <a:r>
              <a:rPr lang="ru-RU" sz="8000" dirty="0" smtClean="0">
                <a:solidFill>
                  <a:schemeClr val="tx1"/>
                </a:solidFill>
              </a:rPr>
              <a:t>	2</a:t>
            </a:r>
            <a:r>
              <a:rPr lang="ru-RU" sz="8000" dirty="0">
                <a:solidFill>
                  <a:schemeClr val="tx1"/>
                </a:solidFill>
              </a:rPr>
              <a:t>) провести </a:t>
            </a:r>
            <a:r>
              <a:rPr lang="ru-RU" sz="8000" b="1" dirty="0">
                <a:solidFill>
                  <a:schemeClr val="tx1"/>
                </a:solidFill>
              </a:rPr>
              <a:t>анкетирование</a:t>
            </a:r>
            <a:r>
              <a:rPr lang="ru-RU" sz="8000" dirty="0">
                <a:solidFill>
                  <a:schemeClr val="tx1"/>
                </a:solidFill>
              </a:rPr>
              <a:t> методом опроса среди </a:t>
            </a:r>
            <a:r>
              <a:rPr lang="ru-RU" sz="8000" b="1" dirty="0">
                <a:solidFill>
                  <a:schemeClr val="tx1"/>
                </a:solidFill>
              </a:rPr>
              <a:t>школьников</a:t>
            </a:r>
            <a:r>
              <a:rPr lang="ru-RU" sz="8000" dirty="0">
                <a:solidFill>
                  <a:schemeClr val="tx1"/>
                </a:solidFill>
              </a:rPr>
              <a:t> по возрастным категориям: начальные классы (1 – 4 классы), средние классы (5 – 8 классы), старшие классы (9 – 11 классы) об общих проблемах загрязнения атмосферного воздуха;</a:t>
            </a:r>
          </a:p>
          <a:p>
            <a:pPr algn="just"/>
            <a:r>
              <a:rPr lang="ru-RU" sz="8000" dirty="0" smtClean="0">
                <a:solidFill>
                  <a:schemeClr val="tx1"/>
                </a:solidFill>
              </a:rPr>
              <a:t>	3</a:t>
            </a:r>
            <a:r>
              <a:rPr lang="ru-RU" sz="8000" dirty="0">
                <a:solidFill>
                  <a:schemeClr val="tx1"/>
                </a:solidFill>
              </a:rPr>
              <a:t>) провести </a:t>
            </a:r>
            <a:r>
              <a:rPr lang="ru-RU" sz="8000" b="1" dirty="0">
                <a:solidFill>
                  <a:schemeClr val="tx1"/>
                </a:solidFill>
              </a:rPr>
              <a:t>анкетирование</a:t>
            </a:r>
            <a:r>
              <a:rPr lang="ru-RU" sz="8000" dirty="0">
                <a:solidFill>
                  <a:schemeClr val="tx1"/>
                </a:solidFill>
              </a:rPr>
              <a:t> методом опроса среди </a:t>
            </a:r>
            <a:r>
              <a:rPr lang="ru-RU" sz="8000" b="1" dirty="0">
                <a:solidFill>
                  <a:schemeClr val="tx1"/>
                </a:solidFill>
              </a:rPr>
              <a:t>жителей многоквартирного дома </a:t>
            </a:r>
            <a:r>
              <a:rPr lang="ru-RU" sz="8000" dirty="0">
                <a:solidFill>
                  <a:schemeClr val="tx1"/>
                </a:solidFill>
              </a:rPr>
              <a:t>по улице Павла Морозова 96 о возникшей проблеме ночной стоянки личных автомобилей на внутридомовой территории;</a:t>
            </a:r>
          </a:p>
          <a:p>
            <a:pPr algn="just"/>
            <a:r>
              <a:rPr lang="ru-RU" sz="8000" dirty="0" smtClean="0">
                <a:solidFill>
                  <a:schemeClr val="tx1"/>
                </a:solidFill>
              </a:rPr>
              <a:t>	4</a:t>
            </a:r>
            <a:r>
              <a:rPr lang="ru-RU" sz="8000" dirty="0">
                <a:solidFill>
                  <a:schemeClr val="tx1"/>
                </a:solidFill>
              </a:rPr>
              <a:t>) </a:t>
            </a:r>
            <a:r>
              <a:rPr lang="ru-RU" sz="8000" b="1" dirty="0">
                <a:solidFill>
                  <a:schemeClr val="tx1"/>
                </a:solidFill>
              </a:rPr>
              <a:t>изучить мировой опыт </a:t>
            </a:r>
            <a:r>
              <a:rPr lang="ru-RU" sz="8000" dirty="0">
                <a:solidFill>
                  <a:schemeClr val="tx1"/>
                </a:solidFill>
              </a:rPr>
              <a:t>борьбы с источниками загрязнения атмосферного </a:t>
            </a:r>
            <a:r>
              <a:rPr lang="ru-RU" sz="8000" dirty="0" smtClean="0">
                <a:solidFill>
                  <a:schemeClr val="tx1"/>
                </a:solidFill>
              </a:rPr>
              <a:t>воздуха;</a:t>
            </a:r>
          </a:p>
          <a:p>
            <a:pPr algn="just"/>
            <a:r>
              <a:rPr lang="ru-RU" sz="8000" dirty="0">
                <a:solidFill>
                  <a:schemeClr val="tx1"/>
                </a:solidFill>
              </a:rPr>
              <a:t>	</a:t>
            </a:r>
            <a:r>
              <a:rPr lang="ru-RU" sz="8000" dirty="0" smtClean="0">
                <a:solidFill>
                  <a:schemeClr val="tx1"/>
                </a:solidFill>
              </a:rPr>
              <a:t>5) сделать </a:t>
            </a:r>
            <a:r>
              <a:rPr lang="ru-RU" sz="8000" b="1" dirty="0" smtClean="0">
                <a:solidFill>
                  <a:schemeClr val="tx1"/>
                </a:solidFill>
              </a:rPr>
              <a:t>выводы</a:t>
            </a:r>
            <a:r>
              <a:rPr lang="ru-RU" sz="8000" dirty="0" smtClean="0">
                <a:solidFill>
                  <a:schemeClr val="tx1"/>
                </a:solidFill>
              </a:rPr>
              <a:t> о проделанной работе.</a:t>
            </a:r>
            <a:endParaRPr lang="ru-RU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7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64896" cy="504056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+mn-lt"/>
              </a:rPr>
              <a:t>Предмет и гипотеза исследования</a:t>
            </a:r>
            <a:endParaRPr lang="ru-RU" sz="4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424936" cy="5472608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	</a:t>
            </a:r>
            <a:r>
              <a:rPr lang="ru-RU" sz="7200" b="1" dirty="0" smtClean="0">
                <a:solidFill>
                  <a:schemeClr val="tx1"/>
                </a:solidFill>
              </a:rPr>
              <a:t>Предмет исследования:</a:t>
            </a:r>
            <a:r>
              <a:rPr lang="ru-RU" sz="7200" dirty="0" smtClean="0">
                <a:solidFill>
                  <a:schemeClr val="tx1"/>
                </a:solidFill>
              </a:rPr>
              <a:t> 300 </a:t>
            </a:r>
            <a:r>
              <a:rPr lang="ru-RU" sz="7200" dirty="0">
                <a:solidFill>
                  <a:schemeClr val="tx1"/>
                </a:solidFill>
              </a:rPr>
              <a:t>учеников МБОУ СОШ № 68 и 100 жителей многоквартирного дома, представляющие свою квартиру.</a:t>
            </a:r>
          </a:p>
          <a:p>
            <a:pPr algn="just"/>
            <a:r>
              <a:rPr lang="ru-RU" sz="7200" b="1" dirty="0" smtClean="0">
                <a:solidFill>
                  <a:schemeClr val="tx1"/>
                </a:solidFill>
              </a:rPr>
              <a:t>	</a:t>
            </a:r>
            <a:endParaRPr lang="ru-RU" sz="7200" b="1" dirty="0">
              <a:solidFill>
                <a:schemeClr val="tx1"/>
              </a:solidFill>
            </a:endParaRPr>
          </a:p>
          <a:p>
            <a:pPr algn="just"/>
            <a:endParaRPr lang="ru-RU" sz="7200" b="1" dirty="0" smtClean="0">
              <a:solidFill>
                <a:schemeClr val="tx1"/>
              </a:solidFill>
            </a:endParaRPr>
          </a:p>
          <a:p>
            <a:pPr algn="just"/>
            <a:endParaRPr lang="ru-RU" sz="7200" b="1" dirty="0">
              <a:solidFill>
                <a:schemeClr val="tx1"/>
              </a:solidFill>
            </a:endParaRPr>
          </a:p>
          <a:p>
            <a:pPr algn="just"/>
            <a:r>
              <a:rPr lang="ru-RU" sz="7200" b="1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ru-RU" sz="7200" b="1" dirty="0">
                <a:solidFill>
                  <a:schemeClr val="tx1"/>
                </a:solidFill>
              </a:rPr>
              <a:t>	</a:t>
            </a:r>
            <a:r>
              <a:rPr lang="ru-RU" sz="7200" b="1" dirty="0" smtClean="0">
                <a:solidFill>
                  <a:schemeClr val="tx1"/>
                </a:solidFill>
              </a:rPr>
              <a:t>Гипотеза исследования:</a:t>
            </a:r>
            <a:r>
              <a:rPr lang="ru-RU" sz="7200" dirty="0" smtClean="0">
                <a:solidFill>
                  <a:schemeClr val="tx1"/>
                </a:solidFill>
              </a:rPr>
              <a:t> изучение через анкетирование мнения школьников и жителей многоквартирного дома может быть </a:t>
            </a:r>
            <a:r>
              <a:rPr lang="ru-RU" sz="7200" b="1" dirty="0" smtClean="0">
                <a:solidFill>
                  <a:schemeClr val="tx1"/>
                </a:solidFill>
              </a:rPr>
              <a:t>частью государственного мониторинга атмосферного воздуха</a:t>
            </a:r>
            <a:r>
              <a:rPr lang="ru-RU" sz="7200" dirty="0" smtClean="0">
                <a:solidFill>
                  <a:schemeClr val="tx1"/>
                </a:solidFill>
              </a:rPr>
              <a:t> в отдельно взятом месте. </a:t>
            </a:r>
          </a:p>
          <a:p>
            <a:pPr algn="just"/>
            <a:endParaRPr lang="ru-RU" sz="4900" dirty="0" smtClean="0">
              <a:solidFill>
                <a:schemeClr val="tx1"/>
              </a:solidFill>
            </a:endParaRPr>
          </a:p>
          <a:p>
            <a:r>
              <a:rPr lang="ru-RU" sz="4900" dirty="0" smtClean="0"/>
              <a:t> </a:t>
            </a:r>
            <a:endParaRPr lang="ru-RU" sz="4900" dirty="0"/>
          </a:p>
          <a:p>
            <a:pPr algn="just"/>
            <a:r>
              <a:rPr lang="ru-RU" sz="4900" dirty="0" smtClean="0">
                <a:solidFill>
                  <a:schemeClr val="tx1"/>
                </a:solidFill>
              </a:rPr>
              <a:t> </a:t>
            </a:r>
            <a:endParaRPr lang="ru-RU" sz="4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7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64896" cy="720080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ru-RU" sz="2100" dirty="0">
                <a:solidFill>
                  <a:srgbClr val="C00000"/>
                </a:solidFill>
                <a:effectLst/>
                <a:latin typeface="+mn-lt"/>
              </a:rPr>
              <a:t>Федеральный закон Российской Федерации </a:t>
            </a:r>
            <a:r>
              <a:rPr lang="ru-RU" sz="2100" dirty="0" smtClean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ru-RU" sz="21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100" dirty="0" smtClean="0">
                <a:solidFill>
                  <a:srgbClr val="C00000"/>
                </a:solidFill>
                <a:effectLst/>
                <a:latin typeface="+mn-lt"/>
              </a:rPr>
              <a:t>от </a:t>
            </a:r>
            <a:r>
              <a:rPr lang="ru-RU" sz="2100" dirty="0">
                <a:solidFill>
                  <a:srgbClr val="C00000"/>
                </a:solidFill>
                <a:effectLst/>
                <a:latin typeface="+mn-lt"/>
              </a:rPr>
              <a:t>4 мая 1999 </a:t>
            </a:r>
            <a:r>
              <a:rPr lang="ru-RU" sz="2100" dirty="0" smtClean="0">
                <a:solidFill>
                  <a:srgbClr val="C00000"/>
                </a:solidFill>
                <a:effectLst/>
                <a:latin typeface="+mn-lt"/>
              </a:rPr>
              <a:t>года № </a:t>
            </a:r>
            <a:r>
              <a:rPr lang="ru-RU" sz="2100" dirty="0">
                <a:solidFill>
                  <a:srgbClr val="C00000"/>
                </a:solidFill>
                <a:effectLst/>
                <a:latin typeface="+mn-lt"/>
              </a:rPr>
              <a:t>96 – ФЗ «Об охране атмосферного воздуха»</a:t>
            </a:r>
            <a:endParaRPr lang="ru-RU" sz="21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8568952" cy="518457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	</a:t>
            </a:r>
            <a:r>
              <a:rPr lang="ru-RU" sz="3600" b="1" dirty="0" smtClean="0">
                <a:solidFill>
                  <a:schemeClr val="tx1"/>
                </a:solidFill>
              </a:rPr>
              <a:t>Все </a:t>
            </a:r>
            <a:r>
              <a:rPr lang="ru-RU" sz="3600" b="1" dirty="0">
                <a:solidFill>
                  <a:schemeClr val="tx1"/>
                </a:solidFill>
              </a:rPr>
              <a:t>граждане</a:t>
            </a:r>
            <a:r>
              <a:rPr lang="ru-RU" sz="3600" dirty="0">
                <a:solidFill>
                  <a:schemeClr val="tx1"/>
                </a:solidFill>
              </a:rPr>
              <a:t> нашей </a:t>
            </a:r>
            <a:r>
              <a:rPr lang="ru-RU" sz="3600" dirty="0" smtClean="0">
                <a:solidFill>
                  <a:schemeClr val="tx1"/>
                </a:solidFill>
              </a:rPr>
              <a:t>страны </a:t>
            </a:r>
            <a:r>
              <a:rPr lang="ru-RU" sz="3600" dirty="0">
                <a:solidFill>
                  <a:schemeClr val="tx1"/>
                </a:solidFill>
              </a:rPr>
              <a:t>имеют право на </a:t>
            </a:r>
            <a:r>
              <a:rPr lang="ru-RU" sz="3600" b="1" dirty="0">
                <a:solidFill>
                  <a:srgbClr val="7030A0"/>
                </a:solidFill>
              </a:rPr>
              <a:t>информацию о состоянии атмосферного воздуха</a:t>
            </a:r>
            <a:r>
              <a:rPr lang="ru-RU" sz="3600" dirty="0">
                <a:solidFill>
                  <a:schemeClr val="tx1"/>
                </a:solidFill>
              </a:rPr>
              <a:t>, его загрязнении, а также об источниках загрязнения атмосферного воздуха и вредного физического воздействия на него. </a:t>
            </a:r>
            <a:endParaRPr lang="ru-RU" sz="36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2808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2683</TotalTime>
  <Words>748</Words>
  <Application>Microsoft Office PowerPoint</Application>
  <PresentationFormat>Экран (4:3)</PresentationFormat>
  <Paragraphs>295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Аспект</vt:lpstr>
      <vt:lpstr>Экология</vt:lpstr>
      <vt:lpstr>Актуальность выбранной темы</vt:lpstr>
      <vt:lpstr>Хотим дышать чистым воздухом!</vt:lpstr>
      <vt:lpstr>Внимание!</vt:lpstr>
      <vt:lpstr>Проблема исследования</vt:lpstr>
      <vt:lpstr>Цель исследования</vt:lpstr>
      <vt:lpstr>Задачи исследования</vt:lpstr>
      <vt:lpstr>Предмет и гипотеза исследования</vt:lpstr>
      <vt:lpstr>Федеральный закон Российской Федерации  от 4 мая 1999 года № 96 – ФЗ «Об охране атмосферного воздуха»</vt:lpstr>
      <vt:lpstr>Химический состав воздуха</vt:lpstr>
      <vt:lpstr>Сравнительные характеристики загрязнения воздуха</vt:lpstr>
      <vt:lpstr>Содержание микроскопической пыли</vt:lpstr>
      <vt:lpstr>Болезни от загрязнения воздуха</vt:lpstr>
      <vt:lpstr>Болезни в Хабаровске</vt:lpstr>
      <vt:lpstr>Угрозы загрязнения воздуха для школы и дома</vt:lpstr>
      <vt:lpstr>Научно-исследовательская работа</vt:lpstr>
      <vt:lpstr>Исследование № 1 через анкету</vt:lpstr>
      <vt:lpstr>Вопрос № 1</vt:lpstr>
      <vt:lpstr>Насколько на вас влияет загрязнения атмосферного воздуха?</vt:lpstr>
      <vt:lpstr>Насколько на вас влияет загрязнения атмосферного воздуха?</vt:lpstr>
      <vt:lpstr>Насколько на вас влияет загрязнения атмосферного воздуха?</vt:lpstr>
      <vt:lpstr>Итоги по первому вопросу</vt:lpstr>
      <vt:lpstr>Вопрос № 2</vt:lpstr>
      <vt:lpstr>Какой источник загрязнения воздуха опаснее?</vt:lpstr>
      <vt:lpstr>Какой источник загрязнения воздуха опаснее?</vt:lpstr>
      <vt:lpstr>Какой источник загрязнения воздуха опаснее?</vt:lpstr>
      <vt:lpstr>Итоги по второму вопросу</vt:lpstr>
      <vt:lpstr>Вопрос № 3</vt:lpstr>
      <vt:lpstr>Какие меры охраны атмосферного воздуха  вы можете предложить в первую очередь?</vt:lpstr>
      <vt:lpstr>Какие меры охраны атмосферного воздуха  вы можете предложить в первую очередь?</vt:lpstr>
      <vt:lpstr>Какие меры охраны атмосферного воздуха  вы можете предложить в первую очередь?</vt:lpstr>
      <vt:lpstr>Итоги по третьему вопросу</vt:lpstr>
      <vt:lpstr>Вопрос № 4</vt:lpstr>
      <vt:lpstr>Как бы вы хотели участвовать в охране атмосферного воздуха?</vt:lpstr>
      <vt:lpstr>Как бы вы хотели участвовать в охране атмосферного воздуха?</vt:lpstr>
      <vt:lpstr>Как бы вы хотели участвовать в охране атмосферного воздуха?</vt:lpstr>
      <vt:lpstr>Итоги по четвёртому вопросу</vt:lpstr>
      <vt:lpstr>Грязный воздух во дворе дома!</vt:lpstr>
      <vt:lpstr>Автостоянка вместо зоны озеленения?</vt:lpstr>
      <vt:lpstr>Исследование № 2 через анкету</vt:lpstr>
      <vt:lpstr>Вопрос № 1</vt:lpstr>
      <vt:lpstr>Считаете ли вы правильным, что во дворе многоквартирного дома на ночную стоянку владельцы оставляют свои личные автомобили?</vt:lpstr>
      <vt:lpstr>Вопрос № 2</vt:lpstr>
      <vt:lpstr>Как вы относитесь к тому, что во дворе многоквартирного дома вместо зоны озеленения будет оборудована стоянка для личных автомобилей?</vt:lpstr>
      <vt:lpstr>А что скажет законодательство Российской Федерации?</vt:lpstr>
      <vt:lpstr>Выводы и предложения</vt:lpstr>
      <vt:lpstr>post scriptum — «после написанного»</vt:lpstr>
      <vt:lpstr>Мировой опыт борьбы  с загрязнением атмосферного воздуха</vt:lpstr>
      <vt:lpstr>Выводы о проделанной работе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Древнего мира. 5 класс</dc:title>
  <dc:creator>User</dc:creator>
  <cp:lastModifiedBy>DNS</cp:lastModifiedBy>
  <cp:revision>399</cp:revision>
  <cp:lastPrinted>2015-02-13T12:56:07Z</cp:lastPrinted>
  <dcterms:created xsi:type="dcterms:W3CDTF">2013-11-21T10:50:10Z</dcterms:created>
  <dcterms:modified xsi:type="dcterms:W3CDTF">2015-04-04T06:29:13Z</dcterms:modified>
</cp:coreProperties>
</file>