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3.xml" ContentType="application/vnd.openxmlformats-officedocument.theme+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 id="2147483675" r:id="rId6"/>
    <p:sldMasterId id="2147483689" r:id="rId7"/>
    <p:sldMasterId id="2147483704" r:id="rId8"/>
  </p:sldMasterIdLst>
  <p:notesMasterIdLst>
    <p:notesMasterId r:id="rId22"/>
  </p:notesMasterIdLst>
  <p:sldIdLst>
    <p:sldId id="262" r:id="rId9"/>
    <p:sldId id="303" r:id="rId10"/>
    <p:sldId id="311" r:id="rId11"/>
    <p:sldId id="302" r:id="rId12"/>
    <p:sldId id="312" r:id="rId13"/>
    <p:sldId id="317" r:id="rId14"/>
    <p:sldId id="316" r:id="rId15"/>
    <p:sldId id="314" r:id="rId16"/>
    <p:sldId id="315" r:id="rId17"/>
    <p:sldId id="304" r:id="rId18"/>
    <p:sldId id="313" r:id="rId19"/>
    <p:sldId id="305" r:id="rId20"/>
    <p:sldId id="306" r:id="rId21"/>
  </p:sldIdLst>
  <p:sldSz cx="9144000" cy="6858000" type="screen4x3"/>
  <p:notesSz cx="6805613" cy="99393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663300"/>
    <a:srgbClr val="003217"/>
    <a:srgbClr val="00FFFF"/>
    <a:srgbClr val="0000FF"/>
    <a:srgbClr val="DE50C3"/>
    <a:srgbClr val="FFFF66"/>
    <a:srgbClr val="0A2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Светлый стиль 2 - акцент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67" autoAdjust="0"/>
    <p:restoredTop sz="97680" autoAdjust="0"/>
  </p:normalViewPr>
  <p:slideViewPr>
    <p:cSldViewPr>
      <p:cViewPr>
        <p:scale>
          <a:sx n="103" d="100"/>
          <a:sy n="103" d="100"/>
        </p:scale>
        <p:origin x="-84" y="-72"/>
      </p:cViewPr>
      <p:guideLst>
        <p:guide orient="horz" pos="2160"/>
        <p:guide pos="657"/>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4.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3.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7.xml"/><Relationship Id="rId23" Type="http://schemas.openxmlformats.org/officeDocument/2006/relationships/presProps" Target="pres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NTrukhanov\Documents\presentation\MBS_pres.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NTrukhanov\Documents\presentation\MBS_pre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NTrukhanov\Documents\presentation\MBS_pre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NTrukhanov\Documents\presentation\MBS_p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u-RU" sz="1600"/>
              <a:t>Динамика</a:t>
            </a:r>
            <a:r>
              <a:rPr lang="ru-RU" sz="1600" baseline="0"/>
              <a:t> объемов сделок (млрд. руб)</a:t>
            </a:r>
            <a:endParaRPr lang="en-US" sz="1600"/>
          </a:p>
        </c:rich>
      </c:tx>
      <c:layout/>
      <c:overlay val="0"/>
    </c:title>
    <c:autoTitleDeleted val="0"/>
    <c:plotArea>
      <c:layout/>
      <c:barChart>
        <c:barDir val="col"/>
        <c:grouping val="stacked"/>
        <c:varyColors val="0"/>
        <c:ser>
          <c:idx val="1"/>
          <c:order val="0"/>
          <c:tx>
            <c:strRef>
              <c:f>Sheet10!$C$1</c:f>
              <c:strCache>
                <c:ptCount val="1"/>
                <c:pt idx="0">
                  <c:v>Ипотека (рынок)</c:v>
                </c:pt>
              </c:strCache>
            </c:strRef>
          </c:tx>
          <c:spPr>
            <a:solidFill>
              <a:schemeClr val="accent2">
                <a:lumMod val="75000"/>
              </a:schemeClr>
            </a:solidFill>
          </c:spPr>
          <c:invertIfNegative val="0"/>
          <c:cat>
            <c:numRef>
              <c:f>Sheet10!$A$2:$A$7</c:f>
              <c:numCache>
                <c:formatCode>General</c:formatCode>
                <c:ptCount val="6"/>
                <c:pt idx="0">
                  <c:v>2009</c:v>
                </c:pt>
                <c:pt idx="1">
                  <c:v>2010</c:v>
                </c:pt>
                <c:pt idx="2">
                  <c:v>2011</c:v>
                </c:pt>
                <c:pt idx="3">
                  <c:v>2012</c:v>
                </c:pt>
                <c:pt idx="4">
                  <c:v>2013</c:v>
                </c:pt>
                <c:pt idx="5">
                  <c:v>2014</c:v>
                </c:pt>
              </c:numCache>
            </c:numRef>
          </c:cat>
          <c:val>
            <c:numRef>
              <c:f>Sheet10!$C$2:$C$7</c:f>
              <c:numCache>
                <c:formatCode>General</c:formatCode>
                <c:ptCount val="6"/>
                <c:pt idx="0">
                  <c:v>32.200000000000003</c:v>
                </c:pt>
                <c:pt idx="1">
                  <c:v>13.5</c:v>
                </c:pt>
                <c:pt idx="2">
                  <c:v>37.700000000000003</c:v>
                </c:pt>
                <c:pt idx="3">
                  <c:v>36.799999999999997</c:v>
                </c:pt>
                <c:pt idx="4">
                  <c:v>104.9</c:v>
                </c:pt>
                <c:pt idx="5">
                  <c:v>186.1</c:v>
                </c:pt>
              </c:numCache>
            </c:numRef>
          </c:val>
        </c:ser>
        <c:ser>
          <c:idx val="2"/>
          <c:order val="1"/>
          <c:tx>
            <c:strRef>
              <c:f>Sheet10!$D$1</c:f>
              <c:strCache>
                <c:ptCount val="1"/>
                <c:pt idx="0">
                  <c:v>Ипотека (гос.программы)</c:v>
                </c:pt>
              </c:strCache>
            </c:strRef>
          </c:tx>
          <c:spPr>
            <a:solidFill>
              <a:schemeClr val="accent1">
                <a:lumMod val="75000"/>
              </a:schemeClr>
            </a:solidFill>
          </c:spPr>
          <c:invertIfNegative val="0"/>
          <c:cat>
            <c:numRef>
              <c:f>Sheet10!$A$2:$A$7</c:f>
              <c:numCache>
                <c:formatCode>General</c:formatCode>
                <c:ptCount val="6"/>
                <c:pt idx="0">
                  <c:v>2009</c:v>
                </c:pt>
                <c:pt idx="1">
                  <c:v>2010</c:v>
                </c:pt>
                <c:pt idx="2">
                  <c:v>2011</c:v>
                </c:pt>
                <c:pt idx="3">
                  <c:v>2012</c:v>
                </c:pt>
                <c:pt idx="4">
                  <c:v>2013</c:v>
                </c:pt>
                <c:pt idx="5">
                  <c:v>2014</c:v>
                </c:pt>
              </c:numCache>
            </c:numRef>
          </c:cat>
          <c:val>
            <c:numRef>
              <c:f>Sheet10!$D$2:$D$7</c:f>
              <c:numCache>
                <c:formatCode>General</c:formatCode>
                <c:ptCount val="6"/>
                <c:pt idx="0">
                  <c:v>0</c:v>
                </c:pt>
                <c:pt idx="1">
                  <c:v>0</c:v>
                </c:pt>
                <c:pt idx="2">
                  <c:v>8.76</c:v>
                </c:pt>
                <c:pt idx="3">
                  <c:v>31.5</c:v>
                </c:pt>
                <c:pt idx="4">
                  <c:v>38.700000000000003</c:v>
                </c:pt>
                <c:pt idx="5">
                  <c:v>58.1</c:v>
                </c:pt>
              </c:numCache>
            </c:numRef>
          </c:val>
        </c:ser>
        <c:ser>
          <c:idx val="3"/>
          <c:order val="2"/>
          <c:tx>
            <c:strRef>
              <c:f>Sheet10!$E$1</c:f>
              <c:strCache>
                <c:ptCount val="1"/>
                <c:pt idx="0">
                  <c:v>Неипотечные активы</c:v>
                </c:pt>
              </c:strCache>
            </c:strRef>
          </c:tx>
          <c:spPr>
            <a:solidFill>
              <a:srgbClr val="7030A0"/>
            </a:solidFill>
          </c:spPr>
          <c:invertIfNegative val="0"/>
          <c:cat>
            <c:numRef>
              <c:f>Sheet10!$A$2:$A$7</c:f>
              <c:numCache>
                <c:formatCode>General</c:formatCode>
                <c:ptCount val="6"/>
                <c:pt idx="0">
                  <c:v>2009</c:v>
                </c:pt>
                <c:pt idx="1">
                  <c:v>2010</c:v>
                </c:pt>
                <c:pt idx="2">
                  <c:v>2011</c:v>
                </c:pt>
                <c:pt idx="3">
                  <c:v>2012</c:v>
                </c:pt>
                <c:pt idx="4">
                  <c:v>2013</c:v>
                </c:pt>
                <c:pt idx="5">
                  <c:v>2014</c:v>
                </c:pt>
              </c:numCache>
            </c:numRef>
          </c:cat>
          <c:val>
            <c:numRef>
              <c:f>Sheet10!$E$2:$E$7</c:f>
              <c:numCache>
                <c:formatCode>General</c:formatCode>
                <c:ptCount val="6"/>
                <c:pt idx="0">
                  <c:v>0</c:v>
                </c:pt>
                <c:pt idx="1">
                  <c:v>0</c:v>
                </c:pt>
                <c:pt idx="2">
                  <c:v>0</c:v>
                </c:pt>
                <c:pt idx="3">
                  <c:v>17.2</c:v>
                </c:pt>
                <c:pt idx="4">
                  <c:v>5</c:v>
                </c:pt>
                <c:pt idx="5">
                  <c:v>11</c:v>
                </c:pt>
              </c:numCache>
            </c:numRef>
          </c:val>
        </c:ser>
        <c:dLbls>
          <c:showLegendKey val="0"/>
          <c:showVal val="0"/>
          <c:showCatName val="0"/>
          <c:showSerName val="0"/>
          <c:showPercent val="0"/>
          <c:showBubbleSize val="0"/>
        </c:dLbls>
        <c:gapWidth val="30"/>
        <c:overlap val="100"/>
        <c:axId val="83325312"/>
        <c:axId val="83326848"/>
      </c:barChart>
      <c:catAx>
        <c:axId val="83325312"/>
        <c:scaling>
          <c:orientation val="minMax"/>
        </c:scaling>
        <c:delete val="0"/>
        <c:axPos val="b"/>
        <c:numFmt formatCode="General" sourceLinked="1"/>
        <c:majorTickMark val="none"/>
        <c:minorTickMark val="none"/>
        <c:tickLblPos val="nextTo"/>
        <c:crossAx val="83326848"/>
        <c:crosses val="autoZero"/>
        <c:auto val="1"/>
        <c:lblAlgn val="ctr"/>
        <c:lblOffset val="100"/>
        <c:noMultiLvlLbl val="0"/>
      </c:catAx>
      <c:valAx>
        <c:axId val="83326848"/>
        <c:scaling>
          <c:orientation val="minMax"/>
        </c:scaling>
        <c:delete val="0"/>
        <c:axPos val="l"/>
        <c:majorGridlines/>
        <c:numFmt formatCode="General" sourceLinked="1"/>
        <c:majorTickMark val="none"/>
        <c:minorTickMark val="none"/>
        <c:tickLblPos val="nextTo"/>
        <c:spPr>
          <a:ln w="9525">
            <a:noFill/>
          </a:ln>
        </c:spPr>
        <c:crossAx val="83325312"/>
        <c:crosses val="autoZero"/>
        <c:crossBetween val="between"/>
      </c:valAx>
    </c:plotArea>
    <c:legend>
      <c:legendPos val="b"/>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u-RU" sz="1400" dirty="0"/>
              <a:t>Доля </a:t>
            </a:r>
            <a:r>
              <a:rPr lang="ru-RU" sz="1400" baseline="0" dirty="0" smtClean="0"/>
              <a:t>ипотеки</a:t>
            </a:r>
            <a:r>
              <a:rPr lang="ru-RU" sz="1400" dirty="0" smtClean="0"/>
              <a:t> в </a:t>
            </a:r>
            <a:r>
              <a:rPr lang="ru-RU" sz="1400" dirty="0"/>
              <a:t>ВВП,</a:t>
            </a:r>
            <a:r>
              <a:rPr lang="ru-RU" sz="1400" baseline="0" dirty="0"/>
              <a:t> %</a:t>
            </a:r>
            <a:endParaRPr lang="en-US" sz="1400" dirty="0"/>
          </a:p>
        </c:rich>
      </c:tx>
      <c:layout>
        <c:manualLayout>
          <c:xMode val="edge"/>
          <c:yMode val="edge"/>
          <c:x val="0.14619153059508461"/>
          <c:y val="2.3515905640114063E-2"/>
        </c:manualLayout>
      </c:layout>
      <c:overlay val="0"/>
    </c:title>
    <c:autoTitleDeleted val="0"/>
    <c:plotArea>
      <c:layout/>
      <c:scatterChart>
        <c:scatterStyle val="smoothMarker"/>
        <c:varyColors val="0"/>
        <c:ser>
          <c:idx val="0"/>
          <c:order val="0"/>
          <c:spPr>
            <a:ln>
              <a:solidFill>
                <a:schemeClr val="accent6"/>
              </a:solidFill>
            </a:ln>
          </c:spPr>
          <c:marker>
            <c:spPr>
              <a:solidFill>
                <a:schemeClr val="accent6"/>
              </a:solidFill>
              <a:ln>
                <a:solidFill>
                  <a:schemeClr val="accent6"/>
                </a:solidFill>
              </a:ln>
            </c:spPr>
          </c:marker>
          <c:dLbls>
            <c:delete val="1"/>
          </c:dLbls>
          <c:xVal>
            <c:numRef>
              <c:f>Sheet12!$B$1:$D$1</c:f>
              <c:numCache>
                <c:formatCode>General</c:formatCode>
                <c:ptCount val="3"/>
                <c:pt idx="0">
                  <c:v>2012</c:v>
                </c:pt>
                <c:pt idx="1">
                  <c:v>2013</c:v>
                </c:pt>
                <c:pt idx="2">
                  <c:v>2014</c:v>
                </c:pt>
              </c:numCache>
            </c:numRef>
          </c:xVal>
          <c:yVal>
            <c:numRef>
              <c:f>Sheet12!$B$3:$D$3</c:f>
              <c:numCache>
                <c:formatCode>0.00%</c:formatCode>
                <c:ptCount val="3"/>
                <c:pt idx="0">
                  <c:v>3.2000000000000001E-2</c:v>
                </c:pt>
                <c:pt idx="1">
                  <c:v>3.6999999999999998E-2</c:v>
                </c:pt>
                <c:pt idx="2">
                  <c:v>5.2999999999999999E-2</c:v>
                </c:pt>
              </c:numCache>
            </c:numRef>
          </c:yVal>
          <c:smooth val="1"/>
        </c:ser>
        <c:dLbls>
          <c:dLblPos val="r"/>
          <c:showLegendKey val="0"/>
          <c:showVal val="1"/>
          <c:showCatName val="1"/>
          <c:showSerName val="0"/>
          <c:showPercent val="0"/>
          <c:showBubbleSize val="0"/>
        </c:dLbls>
        <c:axId val="83804160"/>
        <c:axId val="83806080"/>
      </c:scatterChart>
      <c:valAx>
        <c:axId val="83804160"/>
        <c:scaling>
          <c:orientation val="minMax"/>
          <c:max val="2014"/>
          <c:min val="2012"/>
        </c:scaling>
        <c:delete val="0"/>
        <c:axPos val="b"/>
        <c:numFmt formatCode="General" sourceLinked="0"/>
        <c:majorTickMark val="out"/>
        <c:minorTickMark val="none"/>
        <c:tickLblPos val="nextTo"/>
        <c:crossAx val="83806080"/>
        <c:crosses val="autoZero"/>
        <c:crossBetween val="midCat"/>
        <c:majorUnit val="1"/>
      </c:valAx>
      <c:valAx>
        <c:axId val="83806080"/>
        <c:scaling>
          <c:orientation val="minMax"/>
        </c:scaling>
        <c:delete val="0"/>
        <c:axPos val="l"/>
        <c:majorGridlines/>
        <c:numFmt formatCode="0.00%" sourceLinked="1"/>
        <c:majorTickMark val="out"/>
        <c:minorTickMark val="none"/>
        <c:tickLblPos val="nextTo"/>
        <c:crossAx val="83804160"/>
        <c:crosses val="autoZero"/>
        <c:crossBetween val="midCat"/>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barChart>
        <c:barDir val="col"/>
        <c:grouping val="stacked"/>
        <c:varyColors val="0"/>
        <c:ser>
          <c:idx val="1"/>
          <c:order val="0"/>
          <c:tx>
            <c:v>Объем секьюритизации</c:v>
          </c:tx>
          <c:invertIfNegative val="0"/>
          <c:cat>
            <c:numRef>
              <c:f>Sheet11!$A$16:$A$25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Sheet11!$B$16:$B$25</c:f>
              <c:numCache>
                <c:formatCode>General</c:formatCode>
                <c:ptCount val="10"/>
                <c:pt idx="0">
                  <c:v>0</c:v>
                </c:pt>
                <c:pt idx="1">
                  <c:v>15.4</c:v>
                </c:pt>
                <c:pt idx="2">
                  <c:v>23.1</c:v>
                </c:pt>
                <c:pt idx="3">
                  <c:v>58.1</c:v>
                </c:pt>
                <c:pt idx="4">
                  <c:v>31.696999999999999</c:v>
                </c:pt>
                <c:pt idx="5">
                  <c:v>13.545999999999999</c:v>
                </c:pt>
                <c:pt idx="6">
                  <c:v>46.466999999999999</c:v>
                </c:pt>
                <c:pt idx="7">
                  <c:v>68.317999999999998</c:v>
                </c:pt>
                <c:pt idx="8">
                  <c:v>140.625</c:v>
                </c:pt>
                <c:pt idx="9" formatCode="#,##0.00">
                  <c:v>228.2</c:v>
                </c:pt>
              </c:numCache>
            </c:numRef>
          </c:val>
        </c:ser>
        <c:ser>
          <c:idx val="2"/>
          <c:order val="1"/>
          <c:tx>
            <c:v> </c:v>
          </c:tx>
          <c:invertIfNegative val="0"/>
          <c:cat>
            <c:numRef>
              <c:f>Sheet11!$A$16:$A$25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Sheet11!$C$16:$C$25</c:f>
              <c:numCache>
                <c:formatCode>General</c:formatCode>
                <c:ptCount val="10"/>
                <c:pt idx="0">
                  <c:v>120</c:v>
                </c:pt>
                <c:pt idx="1">
                  <c:v>334.6</c:v>
                </c:pt>
                <c:pt idx="2">
                  <c:v>526.9</c:v>
                </c:pt>
                <c:pt idx="3">
                  <c:v>641.9</c:v>
                </c:pt>
                <c:pt idx="4">
                  <c:v>118.52500000000001</c:v>
                </c:pt>
                <c:pt idx="5">
                  <c:v>362.73099999999999</c:v>
                </c:pt>
                <c:pt idx="6">
                  <c:v>668.41</c:v>
                </c:pt>
                <c:pt idx="7">
                  <c:v>966.8</c:v>
                </c:pt>
                <c:pt idx="8">
                  <c:v>1211.538</c:v>
                </c:pt>
                <c:pt idx="9">
                  <c:v>1421.8</c:v>
                </c:pt>
              </c:numCache>
            </c:numRef>
          </c:val>
        </c:ser>
        <c:ser>
          <c:idx val="0"/>
          <c:order val="2"/>
          <c:tx>
            <c:v>12</c:v>
          </c:tx>
          <c:invertIfNegative val="0"/>
          <c:dLbls>
            <c:dLbl>
              <c:idx val="0"/>
              <c:layout>
                <c:manualLayout>
                  <c:x val="2.7777777777777779E-3"/>
                  <c:y val="-4.1666666666666581E-2"/>
                </c:manualLayout>
              </c:layout>
              <c:showLegendKey val="0"/>
              <c:showVal val="1"/>
              <c:showCatName val="0"/>
              <c:showSerName val="0"/>
              <c:showPercent val="0"/>
              <c:showBubbleSize val="0"/>
            </c:dLbl>
            <c:dLbl>
              <c:idx val="1"/>
              <c:layout>
                <c:manualLayout>
                  <c:x val="2.7777777777777779E-3"/>
                  <c:y val="-5.5555555555555552E-2"/>
                </c:manualLayout>
              </c:layout>
              <c:showLegendKey val="0"/>
              <c:showVal val="1"/>
              <c:showCatName val="0"/>
              <c:showSerName val="0"/>
              <c:showPercent val="0"/>
              <c:showBubbleSize val="0"/>
            </c:dLbl>
            <c:dLbl>
              <c:idx val="2"/>
              <c:layout>
                <c:manualLayout>
                  <c:x val="0"/>
                  <c:y val="-5.5555555555555552E-2"/>
                </c:manualLayout>
              </c:layout>
              <c:showLegendKey val="0"/>
              <c:showVal val="1"/>
              <c:showCatName val="0"/>
              <c:showSerName val="0"/>
              <c:showPercent val="0"/>
              <c:showBubbleSize val="0"/>
            </c:dLbl>
            <c:dLbl>
              <c:idx val="3"/>
              <c:layout>
                <c:manualLayout>
                  <c:x val="5.5555555555555558E-3"/>
                  <c:y val="-5.0925925925925923E-2"/>
                </c:manualLayout>
              </c:layout>
              <c:showLegendKey val="0"/>
              <c:showVal val="1"/>
              <c:showCatName val="0"/>
              <c:showSerName val="0"/>
              <c:showPercent val="0"/>
              <c:showBubbleSize val="0"/>
            </c:dLbl>
            <c:dLbl>
              <c:idx val="4"/>
              <c:layout>
                <c:manualLayout>
                  <c:x val="0"/>
                  <c:y val="-6.0185549722951301E-2"/>
                </c:manualLayout>
              </c:layout>
              <c:showLegendKey val="0"/>
              <c:showVal val="1"/>
              <c:showCatName val="0"/>
              <c:showSerName val="0"/>
              <c:showPercent val="0"/>
              <c:showBubbleSize val="0"/>
            </c:dLbl>
            <c:dLbl>
              <c:idx val="5"/>
              <c:layout>
                <c:manualLayout>
                  <c:x val="0"/>
                  <c:y val="-5.0925925925925923E-2"/>
                </c:manualLayout>
              </c:layout>
              <c:showLegendKey val="0"/>
              <c:showVal val="1"/>
              <c:showCatName val="0"/>
              <c:showSerName val="0"/>
              <c:showPercent val="0"/>
              <c:showBubbleSize val="0"/>
            </c:dLbl>
            <c:dLbl>
              <c:idx val="6"/>
              <c:layout>
                <c:manualLayout>
                  <c:x val="0"/>
                  <c:y val="-4.6296296296296294E-2"/>
                </c:manualLayout>
              </c:layout>
              <c:showLegendKey val="0"/>
              <c:showVal val="1"/>
              <c:showCatName val="0"/>
              <c:showSerName val="0"/>
              <c:showPercent val="0"/>
              <c:showBubbleSize val="0"/>
            </c:dLbl>
            <c:dLbl>
              <c:idx val="7"/>
              <c:layout>
                <c:manualLayout>
                  <c:x val="0"/>
                  <c:y val="-5.0925925925925923E-2"/>
                </c:manualLayout>
              </c:layout>
              <c:showLegendKey val="0"/>
              <c:showVal val="1"/>
              <c:showCatName val="0"/>
              <c:showSerName val="0"/>
              <c:showPercent val="0"/>
              <c:showBubbleSize val="0"/>
            </c:dLbl>
            <c:dLbl>
              <c:idx val="8"/>
              <c:layout>
                <c:manualLayout>
                  <c:x val="0"/>
                  <c:y val="-5.0925925925925923E-2"/>
                </c:manualLayout>
              </c:layout>
              <c:showLegendKey val="0"/>
              <c:showVal val="1"/>
              <c:showCatName val="0"/>
              <c:showSerName val="0"/>
              <c:showPercent val="0"/>
              <c:showBubbleSize val="0"/>
            </c:dLbl>
            <c:dLbl>
              <c:idx val="9"/>
              <c:layout>
                <c:manualLayout>
                  <c:x val="0"/>
                  <c:y val="-3.7037037037036993E-2"/>
                </c:manualLayout>
              </c:layout>
              <c:showLegendKey val="0"/>
              <c:showVal val="1"/>
              <c:showCatName val="0"/>
              <c:showSerName val="0"/>
              <c:showPercent val="0"/>
              <c:showBubbleSize val="0"/>
            </c:dLbl>
            <c:showLegendKey val="0"/>
            <c:showVal val="1"/>
            <c:showCatName val="0"/>
            <c:showSerName val="0"/>
            <c:showPercent val="0"/>
            <c:showBubbleSize val="0"/>
            <c:showLeaderLines val="0"/>
          </c:dLbls>
          <c:cat>
            <c:numRef>
              <c:f>Sheet11!$A$16:$A$25</c:f>
              <c:numCache>
                <c:formatCode>General</c:formatCode>
                <c:ptCount val="10"/>
                <c:pt idx="0">
                  <c:v>2005</c:v>
                </c:pt>
                <c:pt idx="1">
                  <c:v>2006</c:v>
                </c:pt>
                <c:pt idx="2">
                  <c:v>2007</c:v>
                </c:pt>
                <c:pt idx="3">
                  <c:v>2008</c:v>
                </c:pt>
                <c:pt idx="4">
                  <c:v>2009</c:v>
                </c:pt>
                <c:pt idx="5">
                  <c:v>2010</c:v>
                </c:pt>
                <c:pt idx="6">
                  <c:v>2011</c:v>
                </c:pt>
                <c:pt idx="7">
                  <c:v>2012</c:v>
                </c:pt>
                <c:pt idx="8">
                  <c:v>2013</c:v>
                </c:pt>
                <c:pt idx="9">
                  <c:v>2014</c:v>
                </c:pt>
              </c:numCache>
            </c:numRef>
          </c:cat>
          <c:val>
            <c:numRef>
              <c:f>Sheet11!$E$16:$E$25</c:f>
              <c:numCache>
                <c:formatCode>0.0%</c:formatCode>
                <c:ptCount val="10"/>
                <c:pt idx="0">
                  <c:v>0</c:v>
                </c:pt>
                <c:pt idx="1">
                  <c:v>4.3999999999999997E-2</c:v>
                </c:pt>
                <c:pt idx="2">
                  <c:v>4.2000000000000003E-2</c:v>
                </c:pt>
                <c:pt idx="3">
                  <c:v>8.3000000000000004E-2</c:v>
                </c:pt>
                <c:pt idx="4">
                  <c:v>0.20799999999999999</c:v>
                </c:pt>
                <c:pt idx="5">
                  <c:v>3.5999999999999997E-2</c:v>
                </c:pt>
                <c:pt idx="6">
                  <c:v>6.5000000000000002E-2</c:v>
                </c:pt>
                <c:pt idx="7">
                  <c:v>6.6000000000000003E-2</c:v>
                </c:pt>
                <c:pt idx="8">
                  <c:v>0.104</c:v>
                </c:pt>
                <c:pt idx="9">
                  <c:v>0.13830303030303032</c:v>
                </c:pt>
              </c:numCache>
            </c:numRef>
          </c:val>
        </c:ser>
        <c:dLbls>
          <c:showLegendKey val="0"/>
          <c:showVal val="0"/>
          <c:showCatName val="0"/>
          <c:showSerName val="0"/>
          <c:showPercent val="0"/>
          <c:showBubbleSize val="0"/>
        </c:dLbls>
        <c:gapWidth val="75"/>
        <c:overlap val="100"/>
        <c:axId val="84714624"/>
        <c:axId val="84716160"/>
      </c:barChart>
      <c:catAx>
        <c:axId val="84714624"/>
        <c:scaling>
          <c:orientation val="minMax"/>
        </c:scaling>
        <c:delete val="0"/>
        <c:axPos val="b"/>
        <c:numFmt formatCode="General" sourceLinked="1"/>
        <c:majorTickMark val="none"/>
        <c:minorTickMark val="none"/>
        <c:tickLblPos val="nextTo"/>
        <c:crossAx val="84716160"/>
        <c:crosses val="autoZero"/>
        <c:auto val="1"/>
        <c:lblAlgn val="ctr"/>
        <c:lblOffset val="100"/>
        <c:noMultiLvlLbl val="0"/>
      </c:catAx>
      <c:valAx>
        <c:axId val="84716160"/>
        <c:scaling>
          <c:orientation val="minMax"/>
        </c:scaling>
        <c:delete val="0"/>
        <c:axPos val="l"/>
        <c:numFmt formatCode="General" sourceLinked="1"/>
        <c:majorTickMark val="none"/>
        <c:minorTickMark val="none"/>
        <c:tickLblPos val="nextTo"/>
        <c:crossAx val="84714624"/>
        <c:crosses val="autoZero"/>
        <c:crossBetween val="between"/>
      </c:valAx>
    </c:plotArea>
    <c:legend>
      <c:legendPos val="b"/>
      <c:legendEntry>
        <c:idx val="1"/>
        <c:delete val="1"/>
      </c:legendEntry>
      <c:legendEntry>
        <c:idx val="2"/>
        <c:delete val="1"/>
      </c:legendEntry>
      <c:layout/>
      <c:overlay val="0"/>
    </c:legend>
    <c:plotVisOnly val="1"/>
    <c:dispBlanksAs val="gap"/>
    <c:showDLblsOverMax val="0"/>
  </c:chart>
  <c:txPr>
    <a:bodyPr/>
    <a:lstStyle/>
    <a:p>
      <a:pPr>
        <a:defRPr sz="1400"/>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ru-RU" sz="1200" dirty="0"/>
              <a:t>Объемы выпусков</a:t>
            </a:r>
            <a:r>
              <a:rPr lang="ru-RU" sz="1200" baseline="0" dirty="0"/>
              <a:t> европейских </a:t>
            </a:r>
            <a:r>
              <a:rPr lang="en-US" sz="1200" baseline="0" dirty="0"/>
              <a:t>ABS</a:t>
            </a:r>
          </a:p>
        </c:rich>
      </c:tx>
      <c:layout/>
      <c:overlay val="0"/>
    </c:title>
    <c:autoTitleDeleted val="0"/>
    <c:plotArea>
      <c:layout>
        <c:manualLayout>
          <c:layoutTarget val="inner"/>
          <c:xMode val="edge"/>
          <c:yMode val="edge"/>
          <c:x val="7.7946850393700792E-2"/>
          <c:y val="0.19480351414406533"/>
          <c:w val="0.89149759405074369"/>
          <c:h val="0.54033756197142024"/>
        </c:manualLayout>
      </c:layout>
      <c:barChart>
        <c:barDir val="col"/>
        <c:grouping val="stacked"/>
        <c:varyColors val="0"/>
        <c:ser>
          <c:idx val="0"/>
          <c:order val="0"/>
          <c:tx>
            <c:strRef>
              <c:f>Sheet4!$B$1</c:f>
              <c:strCache>
                <c:ptCount val="1"/>
                <c:pt idx="0">
                  <c:v>Размещенные</c:v>
                </c:pt>
              </c:strCache>
            </c:strRef>
          </c:tx>
          <c:invertIfNegative val="0"/>
          <c:cat>
            <c:numRef>
              <c:f>Sheet4!$A$4:$A$21</c:f>
              <c:numCache>
                <c:formatCode>General</c:formatCode>
                <c:ptCount val="18"/>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numCache>
            </c:numRef>
          </c:cat>
          <c:val>
            <c:numRef>
              <c:f>Sheet4!$B$4:$B$21</c:f>
              <c:numCache>
                <c:formatCode>General</c:formatCode>
                <c:ptCount val="18"/>
                <c:pt idx="0">
                  <c:v>3</c:v>
                </c:pt>
                <c:pt idx="1">
                  <c:v>35</c:v>
                </c:pt>
                <c:pt idx="2">
                  <c:v>68</c:v>
                </c:pt>
                <c:pt idx="3">
                  <c:v>118</c:v>
                </c:pt>
                <c:pt idx="4">
                  <c:v>185</c:v>
                </c:pt>
                <c:pt idx="5">
                  <c:v>210</c:v>
                </c:pt>
                <c:pt idx="6">
                  <c:v>250</c:v>
                </c:pt>
                <c:pt idx="7">
                  <c:v>260</c:v>
                </c:pt>
                <c:pt idx="8">
                  <c:v>340</c:v>
                </c:pt>
                <c:pt idx="9">
                  <c:v>477.6</c:v>
                </c:pt>
                <c:pt idx="10">
                  <c:v>418.4</c:v>
                </c:pt>
                <c:pt idx="11">
                  <c:v>106</c:v>
                </c:pt>
                <c:pt idx="12">
                  <c:v>24.7</c:v>
                </c:pt>
                <c:pt idx="13">
                  <c:v>89.8</c:v>
                </c:pt>
                <c:pt idx="14">
                  <c:v>88.9</c:v>
                </c:pt>
                <c:pt idx="15">
                  <c:v>86.4</c:v>
                </c:pt>
                <c:pt idx="16">
                  <c:v>75.8</c:v>
                </c:pt>
                <c:pt idx="17">
                  <c:v>77.599999999999994</c:v>
                </c:pt>
              </c:numCache>
            </c:numRef>
          </c:val>
        </c:ser>
        <c:ser>
          <c:idx val="1"/>
          <c:order val="1"/>
          <c:tx>
            <c:strRef>
              <c:f>Sheet4!$C$1</c:f>
              <c:strCache>
                <c:ptCount val="1"/>
                <c:pt idx="0">
                  <c:v>Удерживаемые на балансе</c:v>
                </c:pt>
              </c:strCache>
            </c:strRef>
          </c:tx>
          <c:invertIfNegative val="0"/>
          <c:cat>
            <c:numRef>
              <c:f>Sheet4!$A$4:$A$21</c:f>
              <c:numCache>
                <c:formatCode>General</c:formatCode>
                <c:ptCount val="18"/>
                <c:pt idx="0">
                  <c:v>1997</c:v>
                </c:pt>
                <c:pt idx="1">
                  <c:v>1998</c:v>
                </c:pt>
                <c:pt idx="2">
                  <c:v>1999</c:v>
                </c:pt>
                <c:pt idx="3">
                  <c:v>2000</c:v>
                </c:pt>
                <c:pt idx="4">
                  <c:v>2001</c:v>
                </c:pt>
                <c:pt idx="5">
                  <c:v>2002</c:v>
                </c:pt>
                <c:pt idx="6">
                  <c:v>2003</c:v>
                </c:pt>
                <c:pt idx="7">
                  <c:v>2004</c:v>
                </c:pt>
                <c:pt idx="8">
                  <c:v>2005</c:v>
                </c:pt>
                <c:pt idx="9">
                  <c:v>2006</c:v>
                </c:pt>
                <c:pt idx="10">
                  <c:v>2007</c:v>
                </c:pt>
                <c:pt idx="11">
                  <c:v>2008</c:v>
                </c:pt>
                <c:pt idx="12">
                  <c:v>2009</c:v>
                </c:pt>
                <c:pt idx="13">
                  <c:v>2010</c:v>
                </c:pt>
                <c:pt idx="14">
                  <c:v>2011</c:v>
                </c:pt>
                <c:pt idx="15">
                  <c:v>2012</c:v>
                </c:pt>
                <c:pt idx="16">
                  <c:v>2013</c:v>
                </c:pt>
                <c:pt idx="17">
                  <c:v>2014</c:v>
                </c:pt>
              </c:numCache>
            </c:numRef>
          </c:cat>
          <c:val>
            <c:numRef>
              <c:f>Sheet4!$C$4:$C$21</c:f>
              <c:numCache>
                <c:formatCode>General</c:formatCode>
                <c:ptCount val="18"/>
                <c:pt idx="0">
                  <c:v>0</c:v>
                </c:pt>
                <c:pt idx="1">
                  <c:v>0</c:v>
                </c:pt>
                <c:pt idx="2">
                  <c:v>0</c:v>
                </c:pt>
                <c:pt idx="3">
                  <c:v>0</c:v>
                </c:pt>
                <c:pt idx="4">
                  <c:v>0</c:v>
                </c:pt>
                <c:pt idx="5">
                  <c:v>0</c:v>
                </c:pt>
                <c:pt idx="6">
                  <c:v>0</c:v>
                </c:pt>
                <c:pt idx="7">
                  <c:v>5</c:v>
                </c:pt>
                <c:pt idx="8">
                  <c:v>10</c:v>
                </c:pt>
                <c:pt idx="9">
                  <c:v>0</c:v>
                </c:pt>
                <c:pt idx="10">
                  <c:v>175.2</c:v>
                </c:pt>
                <c:pt idx="11">
                  <c:v>713.2</c:v>
                </c:pt>
                <c:pt idx="12">
                  <c:v>399.2</c:v>
                </c:pt>
                <c:pt idx="13">
                  <c:v>289.3</c:v>
                </c:pt>
                <c:pt idx="14">
                  <c:v>287</c:v>
                </c:pt>
                <c:pt idx="15">
                  <c:v>166.3</c:v>
                </c:pt>
                <c:pt idx="16">
                  <c:v>104.5</c:v>
                </c:pt>
                <c:pt idx="17">
                  <c:v>138.4</c:v>
                </c:pt>
              </c:numCache>
            </c:numRef>
          </c:val>
        </c:ser>
        <c:dLbls>
          <c:showLegendKey val="0"/>
          <c:showVal val="0"/>
          <c:showCatName val="0"/>
          <c:showSerName val="0"/>
          <c:showPercent val="0"/>
          <c:showBubbleSize val="0"/>
        </c:dLbls>
        <c:gapWidth val="75"/>
        <c:overlap val="100"/>
        <c:axId val="86738432"/>
        <c:axId val="86739968"/>
      </c:barChart>
      <c:catAx>
        <c:axId val="86738432"/>
        <c:scaling>
          <c:orientation val="minMax"/>
        </c:scaling>
        <c:delete val="0"/>
        <c:axPos val="b"/>
        <c:numFmt formatCode="General" sourceLinked="1"/>
        <c:majorTickMark val="none"/>
        <c:minorTickMark val="none"/>
        <c:tickLblPos val="nextTo"/>
        <c:crossAx val="86739968"/>
        <c:crosses val="autoZero"/>
        <c:auto val="1"/>
        <c:lblAlgn val="ctr"/>
        <c:lblOffset val="100"/>
        <c:noMultiLvlLbl val="0"/>
      </c:catAx>
      <c:valAx>
        <c:axId val="86739968"/>
        <c:scaling>
          <c:orientation val="minMax"/>
        </c:scaling>
        <c:delete val="0"/>
        <c:axPos val="l"/>
        <c:majorGridlines/>
        <c:title>
          <c:tx>
            <c:rich>
              <a:bodyPr rot="0" vert="horz"/>
              <a:lstStyle/>
              <a:p>
                <a:pPr>
                  <a:defRPr/>
                </a:pPr>
                <a:r>
                  <a:rPr lang="ru-RU" sz="800" dirty="0"/>
                  <a:t>млрд.</a:t>
                </a:r>
                <a:r>
                  <a:rPr lang="ru-RU" sz="800" baseline="0" dirty="0"/>
                  <a:t> Евро</a:t>
                </a:r>
                <a:endParaRPr lang="en-US" sz="800" dirty="0"/>
              </a:p>
            </c:rich>
          </c:tx>
          <c:layout>
            <c:manualLayout>
              <c:xMode val="edge"/>
              <c:yMode val="edge"/>
              <c:x val="6.3294725933012178E-2"/>
              <c:y val="0.11716553888322186"/>
            </c:manualLayout>
          </c:layout>
          <c:overlay val="0"/>
        </c:title>
        <c:numFmt formatCode="General" sourceLinked="1"/>
        <c:majorTickMark val="none"/>
        <c:minorTickMark val="none"/>
        <c:tickLblPos val="nextTo"/>
        <c:spPr>
          <a:ln w="9525">
            <a:noFill/>
          </a:ln>
        </c:spPr>
        <c:crossAx val="86738432"/>
        <c:crosses val="autoZero"/>
        <c:crossBetween val="between"/>
      </c:valAx>
    </c:plotArea>
    <c:legend>
      <c:legendPos val="b"/>
      <c:layout>
        <c:manualLayout>
          <c:xMode val="edge"/>
          <c:yMode val="edge"/>
          <c:x val="0.16961001749781277"/>
          <c:y val="0.89776428988043167"/>
          <c:w val="0.66077996500437441"/>
          <c:h val="8.3717191601049873E-2"/>
        </c:manualLayout>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9099" cy="496967"/>
          </a:xfrm>
          <a:prstGeom prst="rect">
            <a:avLst/>
          </a:prstGeom>
        </p:spPr>
        <p:txBody>
          <a:bodyPr vert="horz" lIns="95680" tIns="47840" rIns="95680" bIns="47840" rtlCol="0"/>
          <a:lstStyle>
            <a:lvl1pPr algn="l">
              <a:defRPr sz="1300"/>
            </a:lvl1pPr>
          </a:lstStyle>
          <a:p>
            <a:endParaRPr lang="ru-RU"/>
          </a:p>
        </p:txBody>
      </p:sp>
      <p:sp>
        <p:nvSpPr>
          <p:cNvPr id="3" name="Date Placeholder 2"/>
          <p:cNvSpPr>
            <a:spLocks noGrp="1"/>
          </p:cNvSpPr>
          <p:nvPr>
            <p:ph type="dt" idx="1"/>
          </p:nvPr>
        </p:nvSpPr>
        <p:spPr>
          <a:xfrm>
            <a:off x="3854940" y="1"/>
            <a:ext cx="2949099" cy="496967"/>
          </a:xfrm>
          <a:prstGeom prst="rect">
            <a:avLst/>
          </a:prstGeom>
        </p:spPr>
        <p:txBody>
          <a:bodyPr vert="horz" lIns="95680" tIns="47840" rIns="95680" bIns="47840" rtlCol="0"/>
          <a:lstStyle>
            <a:lvl1pPr algn="r">
              <a:defRPr sz="1300"/>
            </a:lvl1pPr>
          </a:lstStyle>
          <a:p>
            <a:fld id="{752CDB96-8F83-468D-BDDD-6E9A72218771}" type="datetimeFigureOut">
              <a:rPr lang="ru-RU" smtClean="0"/>
              <a:pPr/>
              <a:t>22.04.2015</a:t>
            </a:fld>
            <a:endParaRPr lang="ru-RU"/>
          </a:p>
        </p:txBody>
      </p:sp>
      <p:sp>
        <p:nvSpPr>
          <p:cNvPr id="4" name="Slide Image Placeholder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95680" tIns="47840" rIns="95680" bIns="47840" rtlCol="0" anchor="ctr"/>
          <a:lstStyle/>
          <a:p>
            <a:endParaRPr lang="ru-RU"/>
          </a:p>
        </p:txBody>
      </p:sp>
      <p:sp>
        <p:nvSpPr>
          <p:cNvPr id="5" name="Notes Placeholder 4"/>
          <p:cNvSpPr>
            <a:spLocks noGrp="1"/>
          </p:cNvSpPr>
          <p:nvPr>
            <p:ph type="body" sz="quarter" idx="3"/>
          </p:nvPr>
        </p:nvSpPr>
        <p:spPr>
          <a:xfrm>
            <a:off x="680562" y="4721186"/>
            <a:ext cx="5444490" cy="4472702"/>
          </a:xfrm>
          <a:prstGeom prst="rect">
            <a:avLst/>
          </a:prstGeom>
        </p:spPr>
        <p:txBody>
          <a:bodyPr vert="horz" lIns="95680" tIns="47840" rIns="95680" bIns="4784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9440647"/>
            <a:ext cx="2949099" cy="496967"/>
          </a:xfrm>
          <a:prstGeom prst="rect">
            <a:avLst/>
          </a:prstGeom>
        </p:spPr>
        <p:txBody>
          <a:bodyPr vert="horz" lIns="95680" tIns="47840" rIns="95680" bIns="47840" rtlCol="0" anchor="b"/>
          <a:lstStyle>
            <a:lvl1pPr algn="l">
              <a:defRPr sz="1300"/>
            </a:lvl1pPr>
          </a:lstStyle>
          <a:p>
            <a:endParaRPr lang="ru-RU"/>
          </a:p>
        </p:txBody>
      </p:sp>
      <p:sp>
        <p:nvSpPr>
          <p:cNvPr id="7" name="Slide Number Placeholder 6"/>
          <p:cNvSpPr>
            <a:spLocks noGrp="1"/>
          </p:cNvSpPr>
          <p:nvPr>
            <p:ph type="sldNum" sz="quarter" idx="5"/>
          </p:nvPr>
        </p:nvSpPr>
        <p:spPr>
          <a:xfrm>
            <a:off x="3854940" y="9440647"/>
            <a:ext cx="2949099" cy="496967"/>
          </a:xfrm>
          <a:prstGeom prst="rect">
            <a:avLst/>
          </a:prstGeom>
        </p:spPr>
        <p:txBody>
          <a:bodyPr vert="horz" lIns="95680" tIns="47840" rIns="95680" bIns="47840" rtlCol="0" anchor="b"/>
          <a:lstStyle>
            <a:lvl1pPr algn="r">
              <a:defRPr sz="1300"/>
            </a:lvl1pPr>
          </a:lstStyle>
          <a:p>
            <a:fld id="{63DBF4CD-C71F-4C5E-9E2E-41B24C5D658B}" type="slidenum">
              <a:rPr lang="ru-RU" smtClean="0"/>
              <a:pPr/>
              <a:t>‹#›</a:t>
            </a:fld>
            <a:endParaRPr lang="ru-RU"/>
          </a:p>
        </p:txBody>
      </p:sp>
    </p:spTree>
    <p:extLst>
      <p:ext uri="{BB962C8B-B14F-4D97-AF65-F5344CB8AC3E}">
        <p14:creationId xmlns:p14="http://schemas.microsoft.com/office/powerpoint/2010/main" val="2729844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22304712-BD6E-4BA8-9FB8-20697D533353}" type="slidenum">
              <a:rPr lang="ru-RU">
                <a:solidFill>
                  <a:prstClr val="black"/>
                </a:solidFill>
              </a:rPr>
              <a:pPr/>
              <a:t>1</a:t>
            </a:fld>
            <a:endParaRPr lang="ru-RU">
              <a:solidFill>
                <a:prstClr val="black"/>
              </a:solidFill>
            </a:endParaRPr>
          </a:p>
        </p:txBody>
      </p:sp>
      <p:sp>
        <p:nvSpPr>
          <p:cNvPr id="6147" name="Rectangle 2"/>
          <p:cNvSpPr>
            <a:spLocks noGrp="1" noRot="1" noChangeAspect="1" noChangeArrowheads="1" noTextEdit="1"/>
          </p:cNvSpPr>
          <p:nvPr>
            <p:ph type="sldImg"/>
          </p:nvPr>
        </p:nvSpPr>
        <p:spPr>
          <a:xfrm>
            <a:off x="920750" y="746125"/>
            <a:ext cx="4967288" cy="3725863"/>
          </a:xfrm>
          <a:solidFill>
            <a:srgbClr val="FFFFFF"/>
          </a:solidFill>
          <a:ln/>
        </p:spPr>
      </p:sp>
      <p:sp>
        <p:nvSpPr>
          <p:cNvPr id="6148" name="Rectangle 3"/>
          <p:cNvSpPr>
            <a:spLocks noGrp="1" noChangeArrowheads="1"/>
          </p:cNvSpPr>
          <p:nvPr>
            <p:ph type="body" idx="1"/>
          </p:nvPr>
        </p:nvSpPr>
        <p:spPr>
          <a:xfrm>
            <a:off x="905840" y="4721186"/>
            <a:ext cx="4993934" cy="4472702"/>
          </a:xfrm>
          <a:solidFill>
            <a:srgbClr val="FFFFFF"/>
          </a:solidFill>
          <a:ln>
            <a:solidFill>
              <a:srgbClr val="000000"/>
            </a:solidFill>
          </a:ln>
        </p:spPr>
        <p:txBody>
          <a:bodyPr lIns="92724" tIns="46361" rIns="92724" bIns="46361"/>
          <a:lstStyle/>
          <a:p>
            <a:pPr eaLnBrk="1" hangingPunct="1"/>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ru-RU" smtClean="0">
              <a:latin typeface="MetaNormalLFC"/>
            </a:endParaRPr>
          </a:p>
        </p:txBody>
      </p:sp>
      <p:sp>
        <p:nvSpPr>
          <p:cNvPr id="35844" name="Slide Number Placeholder 3"/>
          <p:cNvSpPr txBox="1">
            <a:spLocks noGrp="1"/>
          </p:cNvSpPr>
          <p:nvPr/>
        </p:nvSpPr>
        <p:spPr bwMode="auto">
          <a:xfrm>
            <a:off x="3857625" y="9445625"/>
            <a:ext cx="2947988" cy="493713"/>
          </a:xfrm>
          <a:prstGeom prst="rect">
            <a:avLst/>
          </a:prstGeom>
          <a:noFill/>
          <a:ln w="9525">
            <a:noFill/>
            <a:miter lim="800000"/>
            <a:headEnd/>
            <a:tailEnd/>
          </a:ln>
        </p:spPr>
        <p:txBody>
          <a:bodyPr lIns="96322" tIns="48161" rIns="96322" bIns="48161" anchor="b"/>
          <a:lstStyle/>
          <a:p>
            <a:pPr algn="r" defTabSz="962025" eaLnBrk="0" hangingPunct="0"/>
            <a:fld id="{05AA2FF8-FF27-4A0A-9B5E-86F5EA78686C}" type="slidenum">
              <a:rPr lang="en-US" sz="1300">
                <a:solidFill>
                  <a:schemeClr val="tx1"/>
                </a:solidFill>
                <a:latin typeface="MetaNormalLFC"/>
              </a:rPr>
              <a:pPr algn="r" defTabSz="962025" eaLnBrk="0" hangingPunct="0"/>
              <a:t>11</a:t>
            </a:fld>
            <a:endParaRPr lang="en-US" sz="1300">
              <a:solidFill>
                <a:schemeClr val="tx1"/>
              </a:solidFill>
              <a:latin typeface="MetaNormalLFC"/>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965328" y="576263"/>
            <a:ext cx="1844675" cy="457200"/>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endParaRPr lang="ru-RU" sz="2400" dirty="0">
              <a:solidFill>
                <a:srgbClr val="000000"/>
              </a:solidFill>
              <a:latin typeface="MetaNormalLFC" pitchFamily="-112" charset="-52"/>
            </a:endParaRPr>
          </a:p>
        </p:txBody>
      </p:sp>
      <p:sp>
        <p:nvSpPr>
          <p:cNvPr id="3" name="Text Box 11"/>
          <p:cNvSpPr txBox="1">
            <a:spLocks noChangeArrowheads="1"/>
          </p:cNvSpPr>
          <p:nvPr/>
        </p:nvSpPr>
        <p:spPr bwMode="auto">
          <a:xfrm>
            <a:off x="6229353" y="6415094"/>
            <a:ext cx="2449513" cy="369887"/>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1000" dirty="0">
                <a:solidFill>
                  <a:srgbClr val="808080"/>
                </a:solidFill>
                <a:latin typeface="MetaNormalLFC" pitchFamily="-112" charset="-52"/>
              </a:rPr>
              <a:t>VTB Group Investment Business</a:t>
            </a:r>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
        <p:nvSpPr>
          <p:cNvPr id="5"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C54A2453-7161-4436-A6B4-B81FBBAAB6FE}" type="datetime1">
              <a:rPr lang="ru-RU" smtClean="0"/>
              <a:pPr/>
              <a:t>22.04.2015</a:t>
            </a:fld>
            <a:endParaRPr lang="ru-RU" dirty="0"/>
          </a:p>
        </p:txBody>
      </p:sp>
      <p:sp>
        <p:nvSpPr>
          <p:cNvPr id="6" name="Text Box 12"/>
          <p:cNvSpPr txBox="1">
            <a:spLocks noChangeArrowheads="1"/>
          </p:cNvSpPr>
          <p:nvPr userDrawn="1"/>
        </p:nvSpPr>
        <p:spPr bwMode="auto">
          <a:xfrm>
            <a:off x="8532442" y="6590680"/>
            <a:ext cx="792088" cy="366712"/>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1000" dirty="0" smtClean="0">
                <a:solidFill>
                  <a:srgbClr val="808080"/>
                </a:solidFill>
                <a:latin typeface="MetaNormalLFC" pitchFamily="-112" charset="-52"/>
              </a:rPr>
              <a:t>Slide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397B7A85-B5A0-498A-92B0-FBB049D870BF}"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9EE0F8CA-7096-4594-80CF-7E4CECB3A42D}" type="datetime1">
              <a:rPr lang="ru-RU" smtClean="0"/>
              <a:pPr/>
              <a:t>22.04.2015</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53050" y="711200"/>
            <a:ext cx="1657350" cy="52927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381000" y="711200"/>
            <a:ext cx="4819650" cy="5292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0073E2CD-3E2F-4B6C-A3E8-C4EE7A81E115}" type="datetime1">
              <a:rPr lang="ru-RU" smtClean="0"/>
              <a:pPr/>
              <a:t>22.04.2015</a:t>
            </a:fld>
            <a:endParaRPr 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68316" y="711200"/>
            <a:ext cx="6542087" cy="858838"/>
          </a:xfrm>
        </p:spPr>
        <p:txBody>
          <a:bodyPr/>
          <a:lstStyle/>
          <a:p>
            <a:r>
              <a:rPr lang="en-US" smtClean="0"/>
              <a:t>Click to edit Master title style</a:t>
            </a:r>
            <a:endParaRPr lang="ru-RU"/>
          </a:p>
        </p:txBody>
      </p:sp>
      <p:sp>
        <p:nvSpPr>
          <p:cNvPr id="3" name="Table Placeholder 2"/>
          <p:cNvSpPr>
            <a:spLocks noGrp="1"/>
          </p:cNvSpPr>
          <p:nvPr>
            <p:ph type="tbl" idx="1"/>
          </p:nvPr>
        </p:nvSpPr>
        <p:spPr>
          <a:xfrm>
            <a:off x="381000" y="1827213"/>
            <a:ext cx="6629400" cy="4176712"/>
          </a:xfrm>
        </p:spPr>
        <p:txBody>
          <a:bodyPr/>
          <a:lstStyle/>
          <a:p>
            <a:pPr lvl="0"/>
            <a:endParaRPr lang="ru-RU" noProof="0" dirty="0" smtClean="0"/>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E2936E5F-6D09-416E-9C82-AC2529C2FA5B}" type="datetime1">
              <a:rPr lang="ru-RU" smtClean="0"/>
              <a:pPr/>
              <a:t>22.04.2015</a:t>
            </a:fld>
            <a:endParaRPr 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562F0EFF-05F2-4B96-8289-1E2A9B953C2D}" type="datetime1">
              <a:rPr lang="ru-RU" smtClean="0"/>
              <a:pPr/>
              <a:t>22.04.2015</a:t>
            </a:fld>
            <a:endParaRPr lang="ru-RU"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47303D05-DBFD-4DC6-971B-20061D982F81}" type="datetime1">
              <a:rPr lang="ru-RU" smtClean="0"/>
              <a:pPr/>
              <a:t>22.04.2015</a:t>
            </a:fld>
            <a:endParaRPr lang="ru-RU"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965328" y="576263"/>
            <a:ext cx="1844675" cy="457200"/>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endParaRPr lang="ru-RU" sz="2400">
              <a:solidFill>
                <a:srgbClr val="000000"/>
              </a:solidFill>
              <a:latin typeface="MetaNormalLFC" pitchFamily="-112" charset="-52"/>
            </a:endParaRPr>
          </a:p>
        </p:txBody>
      </p:sp>
      <p:sp>
        <p:nvSpPr>
          <p:cNvPr id="3" name="Text Box 11"/>
          <p:cNvSpPr txBox="1">
            <a:spLocks noChangeArrowheads="1"/>
          </p:cNvSpPr>
          <p:nvPr/>
        </p:nvSpPr>
        <p:spPr bwMode="auto">
          <a:xfrm>
            <a:off x="7918453" y="6411919"/>
            <a:ext cx="2449513" cy="369887"/>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1000" dirty="0">
                <a:solidFill>
                  <a:srgbClr val="808080"/>
                </a:solidFill>
                <a:latin typeface="MetaNormalLFC" pitchFamily="-112" charset="-52"/>
              </a:rPr>
              <a:t>VTB Capital</a:t>
            </a:r>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
        <p:nvSpPr>
          <p:cNvPr id="5"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81762545-99F1-45CB-A0A6-BD76C2DDA078}" type="datetime1">
              <a:rPr lang="ru-RU" smtClean="0"/>
              <a:pPr/>
              <a:t>22.04.2015</a:t>
            </a:fld>
            <a:endParaRPr lang="ru-RU" dirty="0"/>
          </a:p>
        </p:txBody>
      </p:sp>
      <p:sp>
        <p:nvSpPr>
          <p:cNvPr id="7" name="Text Box 12"/>
          <p:cNvSpPr txBox="1">
            <a:spLocks noChangeArrowheads="1"/>
          </p:cNvSpPr>
          <p:nvPr userDrawn="1"/>
        </p:nvSpPr>
        <p:spPr bwMode="auto">
          <a:xfrm>
            <a:off x="8532442" y="6590680"/>
            <a:ext cx="792088" cy="366712"/>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1000" dirty="0" smtClean="0">
                <a:solidFill>
                  <a:srgbClr val="808080"/>
                </a:solidFill>
                <a:latin typeface="MetaNormalLFC" pitchFamily="-112" charset="-52"/>
              </a:rPr>
              <a:t>Slide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A50F69DC-19C9-48D2-A84A-BA1916292639}"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DA1506CC-7043-4754-A99B-888433B6E3E3}"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381000" y="1827213"/>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3771900" y="1827213"/>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3BA1C994-873B-43A3-B272-65AC111F6B9A}"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8B53B357-EE4A-468C-8885-F3DAB4DD6C3B}"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1824"/>
            <a:ext cx="8229600" cy="1143000"/>
          </a:xfrm>
        </p:spPr>
        <p:txBody>
          <a:bodyPr/>
          <a:lstStyle>
            <a:lvl1pPr>
              <a:defRPr/>
            </a:lvl1pPr>
          </a:lstStyle>
          <a:p>
            <a:r>
              <a:rPr lang="en-US" dirty="0" smtClean="0"/>
              <a:t>Click to edit Master title style</a:t>
            </a:r>
            <a:endParaRPr lang="ru-RU" dirty="0"/>
          </a:p>
        </p:txBody>
      </p:sp>
      <p:sp>
        <p:nvSpPr>
          <p:cNvPr id="3" name="Text Placeholder 2"/>
          <p:cNvSpPr>
            <a:spLocks noGrp="1"/>
          </p:cNvSpPr>
          <p:nvPr>
            <p:ph type="body" idx="1"/>
          </p:nvPr>
        </p:nvSpPr>
        <p:spPr>
          <a:xfrm>
            <a:off x="395536" y="1502246"/>
            <a:ext cx="4040188"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95536" y="2142008"/>
            <a:ext cx="4040188"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583361" y="1502246"/>
            <a:ext cx="4041775"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83361" y="2142008"/>
            <a:ext cx="4041775"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E69595A4-2AEC-411B-8ECF-CF1EA919F99F}"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03B7116F-CF8D-4C2D-8F8E-CFC60630392F}"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5DE9D904-5733-4E60-8D20-65A49E159169}" type="datetime1">
              <a:rPr lang="ru-RU" smtClean="0"/>
              <a:pPr/>
              <a:t>22.04.2015</a:t>
            </a:fld>
            <a:endParaRPr lang="ru-RU"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1" y="888258"/>
            <a:ext cx="5111750" cy="5853113"/>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2050311"/>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0B975274-9543-4FD2-A8A2-9A7D9CCA13C8}"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2B765D21-78B0-49CB-A93F-FB000C7B72D5}" type="datetime1">
              <a:rPr lang="ru-RU" smtClean="0"/>
              <a:pPr/>
              <a:t>22.04.2015</a:t>
            </a:fld>
            <a:endParaRPr lang="ru-RU"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05916B36-4905-466C-8370-BCA886455185}" type="datetime1">
              <a:rPr lang="ru-RU" smtClean="0"/>
              <a:pPr/>
              <a:t>22.04.2015</a:t>
            </a:fld>
            <a:endParaRPr lang="ru-RU"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53050" y="711200"/>
            <a:ext cx="1657350" cy="52927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381000" y="711200"/>
            <a:ext cx="4819650" cy="5292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C1AB87FE-0497-48B2-A683-BAADAC94943C}" type="datetime1">
              <a:rPr lang="ru-RU" smtClean="0"/>
              <a:pPr/>
              <a:t>22.04.2015</a:t>
            </a:fld>
            <a:endParaRPr lang="ru-RU"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68316" y="711200"/>
            <a:ext cx="6542087" cy="858838"/>
          </a:xfrm>
        </p:spPr>
        <p:txBody>
          <a:bodyPr/>
          <a:lstStyle/>
          <a:p>
            <a:r>
              <a:rPr lang="en-US" smtClean="0"/>
              <a:t>Click to edit Master title style</a:t>
            </a:r>
            <a:endParaRPr lang="ru-RU"/>
          </a:p>
        </p:txBody>
      </p:sp>
      <p:sp>
        <p:nvSpPr>
          <p:cNvPr id="3" name="Table Placeholder 2"/>
          <p:cNvSpPr>
            <a:spLocks noGrp="1"/>
          </p:cNvSpPr>
          <p:nvPr>
            <p:ph type="tbl" idx="1"/>
          </p:nvPr>
        </p:nvSpPr>
        <p:spPr>
          <a:xfrm>
            <a:off x="381000" y="1827213"/>
            <a:ext cx="6629400" cy="4176712"/>
          </a:xfrm>
        </p:spPr>
        <p:txBody>
          <a:bodyPr/>
          <a:lstStyle/>
          <a:p>
            <a:pPr lvl="0"/>
            <a:endParaRPr lang="ru-RU" noProof="0" smtClean="0"/>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B4965B2C-5EA8-4529-93FA-21C6023E4F2B}" type="datetime1">
              <a:rPr lang="ru-RU" smtClean="0"/>
              <a:pPr/>
              <a:t>22.04.2015</a:t>
            </a:fld>
            <a:endParaRPr lang="ru-RU"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FBB9D548-F51C-44E6-8DA4-3C1D8526B1A6}" type="datetime1">
              <a:rPr lang="ru-RU" smtClean="0"/>
              <a:pPr/>
              <a:t>22.04.2015</a:t>
            </a:fld>
            <a:endParaRPr lang="ru-RU"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965328" y="576263"/>
            <a:ext cx="1844675" cy="457200"/>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endParaRPr lang="ru-RU" sz="2400">
              <a:solidFill>
                <a:srgbClr val="000000"/>
              </a:solidFill>
              <a:latin typeface="MetaNormalLFC" pitchFamily="-112" charset="-52"/>
            </a:endParaRPr>
          </a:p>
        </p:txBody>
      </p:sp>
      <p:sp>
        <p:nvSpPr>
          <p:cNvPr id="3" name="Text Box 11"/>
          <p:cNvSpPr txBox="1">
            <a:spLocks noChangeArrowheads="1"/>
          </p:cNvSpPr>
          <p:nvPr/>
        </p:nvSpPr>
        <p:spPr bwMode="auto">
          <a:xfrm>
            <a:off x="7918453" y="6411919"/>
            <a:ext cx="2449513" cy="369887"/>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1000" dirty="0">
                <a:solidFill>
                  <a:srgbClr val="808080"/>
                </a:solidFill>
                <a:latin typeface="MetaNormalLFC" pitchFamily="-112" charset="-52"/>
              </a:rPr>
              <a:t>VTB Capital</a:t>
            </a:r>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
        <p:nvSpPr>
          <p:cNvPr id="5"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70B90969-AB3C-4E06-8885-DD6E4F0623AC}" type="datetime1">
              <a:rPr lang="ru-RU" smtClean="0"/>
              <a:pPr/>
              <a:t>22.04.2015</a:t>
            </a:fld>
            <a:endParaRPr lang="ru-RU" dirty="0"/>
          </a:p>
        </p:txBody>
      </p:sp>
      <p:sp>
        <p:nvSpPr>
          <p:cNvPr id="7" name="Text Box 12"/>
          <p:cNvSpPr txBox="1">
            <a:spLocks noChangeArrowheads="1"/>
          </p:cNvSpPr>
          <p:nvPr userDrawn="1"/>
        </p:nvSpPr>
        <p:spPr bwMode="auto">
          <a:xfrm>
            <a:off x="8532442" y="6590680"/>
            <a:ext cx="792088" cy="366712"/>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1000" dirty="0" smtClean="0">
                <a:solidFill>
                  <a:srgbClr val="808080"/>
                </a:solidFill>
                <a:latin typeface="MetaNormalLFC" pitchFamily="-112" charset="-52"/>
              </a:rPr>
              <a:t>Slide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27124DAE-F174-4AE8-8A2A-484A2D7CDB8F}"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B0AA3CAC-ADD4-42E2-9DFB-86DB7699395A}"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692AD8DF-2A3A-4E26-B374-A128E742909F}"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381000" y="1772816"/>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ru-RU" dirty="0"/>
          </a:p>
        </p:txBody>
      </p:sp>
      <p:sp>
        <p:nvSpPr>
          <p:cNvPr id="4" name="Content Placeholder 3"/>
          <p:cNvSpPr>
            <a:spLocks noGrp="1"/>
          </p:cNvSpPr>
          <p:nvPr>
            <p:ph sz="half" idx="2"/>
          </p:nvPr>
        </p:nvSpPr>
        <p:spPr>
          <a:xfrm>
            <a:off x="3771900" y="1772816"/>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EDEA165F-A057-44A1-992E-5289BAA099F4}"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1824"/>
            <a:ext cx="8229600" cy="1143000"/>
          </a:xfrm>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806EC12C-0F4A-4E05-ABAC-56B20164BB75}"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4E4B60AE-68C4-415E-93FA-FFB0F5C174CA}"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0A8D97F7-BA4D-4B3D-A5B8-3B5698BA3895}"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1" y="836712"/>
            <a:ext cx="5111750" cy="5853113"/>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1998763"/>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AF440D38-5BC5-4BFC-8D3F-3BE7FB6068D4}"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59B5DB11-AB5E-4C93-B0EB-DA30A2177BE8}"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2C6B2CBA-2288-4C55-84E1-F5B5454CE5B7}" type="datetime1">
              <a:rPr lang="ru-RU" smtClean="0"/>
              <a:pPr/>
              <a:t>22.04.2015</a:t>
            </a:fld>
            <a:endParaRPr lang="ru-RU"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53050" y="711200"/>
            <a:ext cx="1657350" cy="52927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381000" y="711200"/>
            <a:ext cx="4819650" cy="5292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ABCA5630-7AB8-4284-9A39-0F16D5A11C1C}" type="datetime1">
              <a:rPr lang="ru-RU" smtClean="0"/>
              <a:pPr/>
              <a:t>22.04.2015</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49562341-F849-4597-8B2D-0D6FD06E4363}"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68316" y="711200"/>
            <a:ext cx="6542087" cy="858838"/>
          </a:xfrm>
        </p:spPr>
        <p:txBody>
          <a:bodyPr/>
          <a:lstStyle/>
          <a:p>
            <a:r>
              <a:rPr lang="en-US" smtClean="0"/>
              <a:t>Click to edit Master title style</a:t>
            </a:r>
            <a:endParaRPr lang="ru-RU"/>
          </a:p>
        </p:txBody>
      </p:sp>
      <p:sp>
        <p:nvSpPr>
          <p:cNvPr id="3" name="Table Placeholder 2"/>
          <p:cNvSpPr>
            <a:spLocks noGrp="1"/>
          </p:cNvSpPr>
          <p:nvPr>
            <p:ph type="tbl" idx="1"/>
          </p:nvPr>
        </p:nvSpPr>
        <p:spPr>
          <a:xfrm>
            <a:off x="381000" y="1827213"/>
            <a:ext cx="6629400" cy="4176712"/>
          </a:xfrm>
        </p:spPr>
        <p:txBody>
          <a:bodyPr/>
          <a:lstStyle/>
          <a:p>
            <a:pPr lvl="0"/>
            <a:endParaRPr lang="ru-RU" noProof="0" smtClean="0"/>
          </a:p>
        </p:txBody>
      </p:sp>
      <p:sp>
        <p:nvSpPr>
          <p:cNvPr id="4"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D2F23036-20BB-425E-91AC-AD57996C4C21}" type="datetime1">
              <a:rPr lang="ru-RU" smtClean="0"/>
              <a:pPr/>
              <a:t>22.04.2015</a:t>
            </a:fld>
            <a:endParaRPr lang="ru-RU"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DEF3BEE5-60BA-4573-8F97-271D63BBC46E}" type="datetime1">
              <a:rPr lang="ru-RU" smtClean="0"/>
              <a:pPr/>
              <a:t>22.04.2015</a:t>
            </a:fld>
            <a:endParaRPr lang="ru-RU"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965328" y="576263"/>
            <a:ext cx="1844675" cy="457200"/>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endParaRPr lang="ru-RU" sz="2400">
              <a:solidFill>
                <a:srgbClr val="000000"/>
              </a:solidFill>
              <a:latin typeface="MetaNormalLFC" pitchFamily="-112" charset="-52"/>
            </a:endParaRPr>
          </a:p>
        </p:txBody>
      </p:sp>
      <p:sp>
        <p:nvSpPr>
          <p:cNvPr id="4" name="Text Box 12"/>
          <p:cNvSpPr txBox="1">
            <a:spLocks noChangeArrowheads="1"/>
          </p:cNvSpPr>
          <p:nvPr/>
        </p:nvSpPr>
        <p:spPr bwMode="auto">
          <a:xfrm>
            <a:off x="373063" y="6415088"/>
            <a:ext cx="1600200" cy="366712"/>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1000" dirty="0">
                <a:solidFill>
                  <a:srgbClr val="808080"/>
                </a:solidFill>
                <a:latin typeface="MetaNormalLFC" pitchFamily="-112" charset="-52"/>
              </a:rPr>
              <a:t>Page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381000" y="1827213"/>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3771900" y="1827213"/>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73832"/>
            <a:ext cx="8229600" cy="1143000"/>
          </a:xfrm>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6856" y="744239"/>
            <a:ext cx="3008313" cy="1162050"/>
          </a:xfrm>
        </p:spPr>
        <p:txBody>
          <a:bodyPr anchor="b"/>
          <a:lstStyle>
            <a:lvl1pPr algn="l">
              <a:defRPr sz="1800" b="1"/>
            </a:lvl1pPr>
          </a:lstStyle>
          <a:p>
            <a:r>
              <a:rPr lang="en-US" dirty="0" smtClean="0"/>
              <a:t>Click to edit Master title style</a:t>
            </a:r>
            <a:endParaRPr lang="ru-RU" dirty="0"/>
          </a:p>
        </p:txBody>
      </p:sp>
      <p:sp>
        <p:nvSpPr>
          <p:cNvPr id="3" name="Content Placeholder 2"/>
          <p:cNvSpPr>
            <a:spLocks noGrp="1"/>
          </p:cNvSpPr>
          <p:nvPr>
            <p:ph idx="1"/>
          </p:nvPr>
        </p:nvSpPr>
        <p:spPr>
          <a:xfrm>
            <a:off x="3564707" y="744239"/>
            <a:ext cx="5111750" cy="5853113"/>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46856" y="1906292"/>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381000" y="1827213"/>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3771900" y="1827213"/>
            <a:ext cx="3238500" cy="4176712"/>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B486D7B5-4B5A-4332-ACC4-D08B0CE009B9}" type="datetime1">
              <a:rPr lang="ru-RU" smtClean="0"/>
              <a:pPr/>
              <a:t>22.04.2015</a:t>
            </a:fld>
            <a:endParaRPr lang="ru-RU"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Tree>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53050" y="711200"/>
            <a:ext cx="1657350" cy="5292725"/>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381000" y="711200"/>
            <a:ext cx="4819650" cy="5292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68316" y="711200"/>
            <a:ext cx="6542087" cy="858838"/>
          </a:xfrm>
        </p:spPr>
        <p:txBody>
          <a:bodyPr/>
          <a:lstStyle/>
          <a:p>
            <a:r>
              <a:rPr lang="en-US" smtClean="0"/>
              <a:t>Click to edit Master title style</a:t>
            </a:r>
            <a:endParaRPr lang="ru-RU"/>
          </a:p>
        </p:txBody>
      </p:sp>
      <p:sp>
        <p:nvSpPr>
          <p:cNvPr id="3" name="Table Placeholder 2"/>
          <p:cNvSpPr>
            <a:spLocks noGrp="1"/>
          </p:cNvSpPr>
          <p:nvPr>
            <p:ph type="tbl" idx="1"/>
          </p:nvPr>
        </p:nvSpPr>
        <p:spPr>
          <a:xfrm>
            <a:off x="381000" y="1827213"/>
            <a:ext cx="6629400" cy="4176712"/>
          </a:xfrm>
        </p:spPr>
        <p:txBody>
          <a:bodyPr/>
          <a:lstStyle/>
          <a:p>
            <a:pPr lvl="0"/>
            <a:endParaRPr lang="ru-RU" noProof="0" smtClean="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1824"/>
            <a:ext cx="8229600" cy="1143000"/>
          </a:xfrm>
        </p:spPr>
        <p:txBody>
          <a:bodyPr/>
          <a:lstStyle>
            <a:lvl1pPr>
              <a:defRPr/>
            </a:lvl1pPr>
          </a:lstStyle>
          <a:p>
            <a:r>
              <a:rPr lang="en-US" dirty="0" smtClean="0"/>
              <a:t>Click to edit Master title style</a:t>
            </a:r>
            <a:endParaRPr lang="ru-RU"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A6D1C6C7-067D-438E-87CE-DBBDA3224566}" type="datetime1">
              <a:rPr lang="ru-RU" smtClean="0"/>
              <a:pPr/>
              <a:t>22.04.2015</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27F0BF47-D120-4FE9-BB4F-94951C82637F}"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8C1C0F67-A59B-4EAD-9C22-EFD7E4D90C43}" type="datetime1">
              <a:rPr lang="ru-RU" smtClean="0"/>
              <a:pPr/>
              <a:t>22.04.2015</a:t>
            </a:fld>
            <a:endParaRPr lang="ru-RU"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3008313" cy="1162050"/>
          </a:xfrm>
        </p:spPr>
        <p:txBody>
          <a:bodyPr anchor="b"/>
          <a:lstStyle>
            <a:lvl1pPr algn="l">
              <a:defRPr sz="1800" b="1"/>
            </a:lvl1pPr>
          </a:lstStyle>
          <a:p>
            <a:r>
              <a:rPr lang="en-US" smtClean="0"/>
              <a:t>Click to edit Master title style</a:t>
            </a:r>
            <a:endParaRPr lang="ru-RU"/>
          </a:p>
        </p:txBody>
      </p:sp>
      <p:sp>
        <p:nvSpPr>
          <p:cNvPr id="3" name="Content Placeholder 2"/>
          <p:cNvSpPr>
            <a:spLocks noGrp="1"/>
          </p:cNvSpPr>
          <p:nvPr>
            <p:ph idx="1"/>
          </p:nvPr>
        </p:nvSpPr>
        <p:spPr>
          <a:xfrm>
            <a:off x="3575051" y="908724"/>
            <a:ext cx="5111750" cy="5853113"/>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457200" y="2070770"/>
            <a:ext cx="3008313" cy="4691063"/>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1"/>
          <p:cNvSpPr>
            <a:spLocks noGrp="1"/>
          </p:cNvSpPr>
          <p:nvPr>
            <p:ph type="dt" sz="half" idx="10"/>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FFE2DBC2-DCCD-40BC-863B-7769F781C944}" type="datetime1">
              <a:rPr lang="ru-RU" smtClean="0"/>
              <a:pPr/>
              <a:t>22.04.2015</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1.jpe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image" Target="../media/image1.jpeg"/><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9.xml"/><Relationship Id="rId13" Type="http://schemas.openxmlformats.org/officeDocument/2006/relationships/theme" Target="../theme/theme4.xml"/><Relationship Id="rId3" Type="http://schemas.openxmlformats.org/officeDocument/2006/relationships/slideLayout" Target="../slideLayouts/slideLayout44.xml"/><Relationship Id="rId7" Type="http://schemas.openxmlformats.org/officeDocument/2006/relationships/slideLayout" Target="../slideLayouts/slideLayout48.xml"/><Relationship Id="rId12" Type="http://schemas.openxmlformats.org/officeDocument/2006/relationships/slideLayout" Target="../slideLayouts/slideLayout53.xml"/><Relationship Id="rId2" Type="http://schemas.openxmlformats.org/officeDocument/2006/relationships/slideLayout" Target="../slideLayouts/slideLayout43.xml"/><Relationship Id="rId1" Type="http://schemas.openxmlformats.org/officeDocument/2006/relationships/slideLayout" Target="../slideLayouts/slideLayout42.xml"/><Relationship Id="rId6" Type="http://schemas.openxmlformats.org/officeDocument/2006/relationships/slideLayout" Target="../slideLayouts/slideLayout47.xml"/><Relationship Id="rId11" Type="http://schemas.openxmlformats.org/officeDocument/2006/relationships/slideLayout" Target="../slideLayouts/slideLayout52.xml"/><Relationship Id="rId5" Type="http://schemas.openxmlformats.org/officeDocument/2006/relationships/slideLayout" Target="../slideLayouts/slideLayout46.xml"/><Relationship Id="rId15" Type="http://schemas.openxmlformats.org/officeDocument/2006/relationships/image" Target="../media/image1.jpeg"/><Relationship Id="rId10" Type="http://schemas.openxmlformats.org/officeDocument/2006/relationships/slideLayout" Target="../slideLayouts/slideLayout51.xml"/><Relationship Id="rId4" Type="http://schemas.openxmlformats.org/officeDocument/2006/relationships/slideLayout" Target="../slideLayouts/slideLayout45.xml"/><Relationship Id="rId9" Type="http://schemas.openxmlformats.org/officeDocument/2006/relationships/slideLayout" Target="../slideLayouts/slideLayout5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body" idx="1"/>
          </p:nvPr>
        </p:nvSpPr>
        <p:spPr bwMode="auto">
          <a:xfrm>
            <a:off x="395536" y="1700808"/>
            <a:ext cx="6629400" cy="4176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p>
        </p:txBody>
      </p:sp>
      <p:sp>
        <p:nvSpPr>
          <p:cNvPr id="1027" name="Rectangle 13"/>
          <p:cNvSpPr>
            <a:spLocks noGrp="1" noChangeArrowheads="1"/>
          </p:cNvSpPr>
          <p:nvPr>
            <p:ph type="title"/>
          </p:nvPr>
        </p:nvSpPr>
        <p:spPr bwMode="auto">
          <a:xfrm>
            <a:off x="468316" y="711200"/>
            <a:ext cx="6542087" cy="858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ru-RU" smtClean="0"/>
              <a:t>Click to edit Master title style</a:t>
            </a:r>
          </a:p>
        </p:txBody>
      </p:sp>
      <p:pic>
        <p:nvPicPr>
          <p:cNvPr id="6" name="Picture 5" descr="working-slide.jpg"/>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0" y="0"/>
            <a:ext cx="9144000" cy="790575"/>
          </a:xfrm>
          <a:prstGeom prst="rect">
            <a:avLst/>
          </a:prstGeom>
        </p:spPr>
      </p:pic>
      <p:sp>
        <p:nvSpPr>
          <p:cNvPr id="8"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837C81B8-1381-4B15-B68F-C30209C06693}" type="datetime1">
              <a:rPr lang="ru-RU" smtClean="0"/>
              <a:pPr/>
              <a:t>22.04.2015</a:t>
            </a:fld>
            <a:endParaRPr lang="ru-RU" dirty="0"/>
          </a:p>
        </p:txBody>
      </p:sp>
      <p:sp>
        <p:nvSpPr>
          <p:cNvPr id="9" name="Text Box 12"/>
          <p:cNvSpPr txBox="1">
            <a:spLocks noChangeArrowheads="1"/>
          </p:cNvSpPr>
          <p:nvPr userDrawn="1"/>
        </p:nvSpPr>
        <p:spPr bwMode="auto">
          <a:xfrm>
            <a:off x="8532442" y="6590680"/>
            <a:ext cx="792088" cy="366712"/>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1000" dirty="0" smtClean="0">
                <a:solidFill>
                  <a:srgbClr val="808080"/>
                </a:solidFill>
                <a:latin typeface="MetaNormalLFC" pitchFamily="-112" charset="-52"/>
              </a:rPr>
              <a:t>Slide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703"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Lst>
  <p:timing>
    <p:tnLst>
      <p:par>
        <p:cTn id="1" dur="indefinite" restart="never" nodeType="tmRoot"/>
      </p:par>
    </p:tnLst>
  </p:timing>
  <p:hf sldNum="0" hdr="0" ftr="0"/>
  <p:txStyles>
    <p:title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a:solidFill>
            <a:srgbClr val="0A2973"/>
          </a:solidFill>
          <a:latin typeface="+mn-lt"/>
          <a:ea typeface="+mn-ea"/>
          <a:cs typeface="+mn-cs"/>
        </a:defRPr>
      </a:lvl1pPr>
      <a:lvl2pPr marL="400050" indent="-285750" algn="l" rtl="0" eaLnBrk="0" fontAlgn="base" hangingPunct="0">
        <a:spcBef>
          <a:spcPct val="20000"/>
        </a:spcBef>
        <a:spcAft>
          <a:spcPct val="0"/>
        </a:spcAft>
        <a:buFont typeface="Wingdings" pitchFamily="2" charset="2"/>
        <a:buChar char="§"/>
        <a:defRPr>
          <a:solidFill>
            <a:srgbClr val="0A2973"/>
          </a:solidFill>
          <a:latin typeface="+mn-lt"/>
        </a:defRPr>
      </a:lvl2pPr>
      <a:lvl3pPr marL="742950" indent="-228600" algn="l" rtl="0" eaLnBrk="0" fontAlgn="base" hangingPunct="0">
        <a:spcBef>
          <a:spcPct val="20000"/>
        </a:spcBef>
        <a:spcAft>
          <a:spcPct val="0"/>
        </a:spcAft>
        <a:buFont typeface="Wingdings" pitchFamily="2" charset="2"/>
        <a:buChar char="§"/>
        <a:defRPr>
          <a:solidFill>
            <a:srgbClr val="0A2973"/>
          </a:solidFill>
          <a:latin typeface="+mn-lt"/>
        </a:defRPr>
      </a:lvl3pPr>
      <a:lvl4pPr marL="1085850" indent="-228600" algn="l" rtl="0" eaLnBrk="0" fontAlgn="base" hangingPunct="0">
        <a:spcBef>
          <a:spcPct val="20000"/>
        </a:spcBef>
        <a:spcAft>
          <a:spcPct val="0"/>
        </a:spcAft>
        <a:buFont typeface="Wingdings" pitchFamily="2" charset="2"/>
        <a:buChar char="§"/>
        <a:defRPr>
          <a:solidFill>
            <a:srgbClr val="0A2973"/>
          </a:solidFill>
          <a:latin typeface="+mn-lt"/>
        </a:defRPr>
      </a:lvl4pPr>
      <a:lvl5pPr marL="1428750" indent="-228600" algn="l" rtl="0" eaLnBrk="0" fontAlgn="base" hangingPunct="0">
        <a:spcBef>
          <a:spcPct val="20000"/>
        </a:spcBef>
        <a:spcAft>
          <a:spcPct val="0"/>
        </a:spcAft>
        <a:buFont typeface="Wingdings" pitchFamily="2" charset="2"/>
        <a:buChar char="§"/>
        <a:defRPr>
          <a:solidFill>
            <a:srgbClr val="0A2973"/>
          </a:solidFill>
          <a:latin typeface="+mn-lt"/>
        </a:defRPr>
      </a:lvl5pPr>
      <a:lvl6pPr marL="1885950" indent="-228600" algn="l" rtl="0" fontAlgn="base">
        <a:spcBef>
          <a:spcPct val="20000"/>
        </a:spcBef>
        <a:spcAft>
          <a:spcPct val="0"/>
        </a:spcAft>
        <a:buChar char="»"/>
        <a:defRPr>
          <a:solidFill>
            <a:srgbClr val="0A2973"/>
          </a:solidFill>
          <a:latin typeface="+mn-lt"/>
        </a:defRPr>
      </a:lvl6pPr>
      <a:lvl7pPr marL="2343150" indent="-228600" algn="l" rtl="0" fontAlgn="base">
        <a:spcBef>
          <a:spcPct val="20000"/>
        </a:spcBef>
        <a:spcAft>
          <a:spcPct val="0"/>
        </a:spcAft>
        <a:buChar char="»"/>
        <a:defRPr>
          <a:solidFill>
            <a:srgbClr val="0A2973"/>
          </a:solidFill>
          <a:latin typeface="+mn-lt"/>
        </a:defRPr>
      </a:lvl7pPr>
      <a:lvl8pPr marL="2800350" indent="-228600" algn="l" rtl="0" fontAlgn="base">
        <a:spcBef>
          <a:spcPct val="20000"/>
        </a:spcBef>
        <a:spcAft>
          <a:spcPct val="0"/>
        </a:spcAft>
        <a:buChar char="»"/>
        <a:defRPr>
          <a:solidFill>
            <a:srgbClr val="0A2973"/>
          </a:solidFill>
          <a:latin typeface="+mn-lt"/>
        </a:defRPr>
      </a:lvl8pPr>
      <a:lvl9pPr marL="3257550" indent="-228600" algn="l" rtl="0" fontAlgn="base">
        <a:spcBef>
          <a:spcPct val="20000"/>
        </a:spcBef>
        <a:spcAft>
          <a:spcPct val="0"/>
        </a:spcAft>
        <a:buChar char="»"/>
        <a:defRPr>
          <a:solidFill>
            <a:srgbClr val="0A2973"/>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body" idx="1"/>
          </p:nvPr>
        </p:nvSpPr>
        <p:spPr bwMode="auto">
          <a:xfrm>
            <a:off x="381000" y="1700808"/>
            <a:ext cx="6629400" cy="4176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p>
        </p:txBody>
      </p:sp>
      <p:sp>
        <p:nvSpPr>
          <p:cNvPr id="1027" name="Rectangle 13"/>
          <p:cNvSpPr>
            <a:spLocks noGrp="1" noChangeArrowheads="1"/>
          </p:cNvSpPr>
          <p:nvPr>
            <p:ph type="title"/>
          </p:nvPr>
        </p:nvSpPr>
        <p:spPr bwMode="auto">
          <a:xfrm>
            <a:off x="468316" y="711200"/>
            <a:ext cx="6542087" cy="858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ru-RU" smtClean="0"/>
              <a:t>Click to edit Master title style</a:t>
            </a:r>
          </a:p>
        </p:txBody>
      </p:sp>
      <p:pic>
        <p:nvPicPr>
          <p:cNvPr id="5" name="Picture 4" descr="working-slide.jpg"/>
          <p:cNvPicPr>
            <a:picLocks noChangeAspect="1"/>
          </p:cNvPicPr>
          <p:nvPr userDrawn="1"/>
        </p:nvPicPr>
        <p:blipFill>
          <a:blip r:embed="rId15" cstate="print">
            <a:extLst>
              <a:ext uri="{28A0092B-C50C-407E-A947-70E740481C1C}">
                <a14:useLocalDpi xmlns:a14="http://schemas.microsoft.com/office/drawing/2010/main"/>
              </a:ext>
            </a:extLst>
          </a:blip>
          <a:stretch>
            <a:fillRect/>
          </a:stretch>
        </p:blipFill>
        <p:spPr>
          <a:xfrm>
            <a:off x="0" y="0"/>
            <a:ext cx="9144000" cy="790575"/>
          </a:xfrm>
          <a:prstGeom prst="rect">
            <a:avLst/>
          </a:prstGeom>
        </p:spPr>
      </p:pic>
      <p:sp>
        <p:nvSpPr>
          <p:cNvPr id="6"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F45BA2BA-ED66-48A0-BB9B-1C7A31CEF735}" type="datetime1">
              <a:rPr lang="ru-RU" smtClean="0"/>
              <a:pPr/>
              <a:t>22.04.2015</a:t>
            </a:fld>
            <a:endParaRPr lang="ru-RU" dirty="0"/>
          </a:p>
        </p:txBody>
      </p:sp>
      <p:sp>
        <p:nvSpPr>
          <p:cNvPr id="8" name="Text Box 12"/>
          <p:cNvSpPr txBox="1">
            <a:spLocks noChangeArrowheads="1"/>
          </p:cNvSpPr>
          <p:nvPr userDrawn="1"/>
        </p:nvSpPr>
        <p:spPr bwMode="auto">
          <a:xfrm>
            <a:off x="8532442" y="6590680"/>
            <a:ext cx="792088" cy="366712"/>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1000" dirty="0" smtClean="0">
                <a:solidFill>
                  <a:srgbClr val="808080"/>
                </a:solidFill>
                <a:latin typeface="MetaNormalLFC" pitchFamily="-112" charset="-52"/>
              </a:rPr>
              <a:t>Slide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Lst>
  <p:timing>
    <p:tnLst>
      <p:par>
        <p:cTn id="1" dur="indefinite" restart="never" nodeType="tmRoot"/>
      </p:par>
    </p:tnLst>
  </p:timing>
  <p:hf sldNum="0" hdr="0" ftr="0"/>
  <p:txStyles>
    <p:title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1800">
          <a:solidFill>
            <a:srgbClr val="0A2973"/>
          </a:solidFill>
          <a:latin typeface="+mn-lt"/>
          <a:ea typeface="+mn-ea"/>
          <a:cs typeface="+mn-cs"/>
        </a:defRPr>
      </a:lvl1pPr>
      <a:lvl2pPr marL="400050" indent="-285750" algn="l" rtl="0" eaLnBrk="0" fontAlgn="base" hangingPunct="0">
        <a:spcBef>
          <a:spcPct val="20000"/>
        </a:spcBef>
        <a:spcAft>
          <a:spcPct val="0"/>
        </a:spcAft>
        <a:buFont typeface="Wingdings" pitchFamily="2" charset="2"/>
        <a:buChar char="§"/>
        <a:defRPr sz="1800">
          <a:solidFill>
            <a:srgbClr val="0A2973"/>
          </a:solidFill>
          <a:latin typeface="+mn-lt"/>
        </a:defRPr>
      </a:lvl2pPr>
      <a:lvl3pPr marL="742950" indent="-228600" algn="l" rtl="0" eaLnBrk="0" fontAlgn="base" hangingPunct="0">
        <a:spcBef>
          <a:spcPct val="20000"/>
        </a:spcBef>
        <a:spcAft>
          <a:spcPct val="0"/>
        </a:spcAft>
        <a:buFont typeface="Wingdings" pitchFamily="2" charset="2"/>
        <a:buChar char="§"/>
        <a:defRPr sz="1800">
          <a:solidFill>
            <a:srgbClr val="0A2973"/>
          </a:solidFill>
          <a:latin typeface="+mn-lt"/>
        </a:defRPr>
      </a:lvl3pPr>
      <a:lvl4pPr marL="1085850" indent="-228600" algn="l" rtl="0" eaLnBrk="0" fontAlgn="base" hangingPunct="0">
        <a:spcBef>
          <a:spcPct val="20000"/>
        </a:spcBef>
        <a:spcAft>
          <a:spcPct val="0"/>
        </a:spcAft>
        <a:buFont typeface="Wingdings" pitchFamily="2" charset="2"/>
        <a:buChar char="§"/>
        <a:defRPr sz="1800">
          <a:solidFill>
            <a:srgbClr val="0A2973"/>
          </a:solidFill>
          <a:latin typeface="+mn-lt"/>
        </a:defRPr>
      </a:lvl4pPr>
      <a:lvl5pPr marL="1428750" indent="-228600" algn="l" rtl="0" eaLnBrk="0" fontAlgn="base" hangingPunct="0">
        <a:spcBef>
          <a:spcPct val="20000"/>
        </a:spcBef>
        <a:spcAft>
          <a:spcPct val="0"/>
        </a:spcAft>
        <a:buFont typeface="Wingdings" pitchFamily="2" charset="2"/>
        <a:buChar char="§"/>
        <a:defRPr sz="1800">
          <a:solidFill>
            <a:srgbClr val="0A2973"/>
          </a:solidFill>
          <a:latin typeface="+mn-lt"/>
        </a:defRPr>
      </a:lvl5pPr>
      <a:lvl6pPr marL="1885950" indent="-228600" algn="l" rtl="0" fontAlgn="base">
        <a:spcBef>
          <a:spcPct val="20000"/>
        </a:spcBef>
        <a:spcAft>
          <a:spcPct val="0"/>
        </a:spcAft>
        <a:buChar char="»"/>
        <a:defRPr>
          <a:solidFill>
            <a:srgbClr val="0A2973"/>
          </a:solidFill>
          <a:latin typeface="+mn-lt"/>
        </a:defRPr>
      </a:lvl6pPr>
      <a:lvl7pPr marL="2343150" indent="-228600" algn="l" rtl="0" fontAlgn="base">
        <a:spcBef>
          <a:spcPct val="20000"/>
        </a:spcBef>
        <a:spcAft>
          <a:spcPct val="0"/>
        </a:spcAft>
        <a:buChar char="»"/>
        <a:defRPr>
          <a:solidFill>
            <a:srgbClr val="0A2973"/>
          </a:solidFill>
          <a:latin typeface="+mn-lt"/>
        </a:defRPr>
      </a:lvl7pPr>
      <a:lvl8pPr marL="2800350" indent="-228600" algn="l" rtl="0" fontAlgn="base">
        <a:spcBef>
          <a:spcPct val="20000"/>
        </a:spcBef>
        <a:spcAft>
          <a:spcPct val="0"/>
        </a:spcAft>
        <a:buChar char="»"/>
        <a:defRPr>
          <a:solidFill>
            <a:srgbClr val="0A2973"/>
          </a:solidFill>
          <a:latin typeface="+mn-lt"/>
        </a:defRPr>
      </a:lvl8pPr>
      <a:lvl9pPr marL="3257550" indent="-228600" algn="l" rtl="0" fontAlgn="base">
        <a:spcBef>
          <a:spcPct val="20000"/>
        </a:spcBef>
        <a:spcAft>
          <a:spcPct val="0"/>
        </a:spcAft>
        <a:buChar char="»"/>
        <a:defRPr>
          <a:solidFill>
            <a:srgbClr val="0A2973"/>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1"/>
          <p:cNvSpPr>
            <a:spLocks noGrp="1" noChangeArrowheads="1"/>
          </p:cNvSpPr>
          <p:nvPr>
            <p:ph type="body" idx="1"/>
          </p:nvPr>
        </p:nvSpPr>
        <p:spPr bwMode="auto">
          <a:xfrm>
            <a:off x="381000" y="1628800"/>
            <a:ext cx="6629400" cy="4176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p>
        </p:txBody>
      </p:sp>
      <p:sp>
        <p:nvSpPr>
          <p:cNvPr id="3075" name="Rectangle 13"/>
          <p:cNvSpPr>
            <a:spLocks noGrp="1" noChangeArrowheads="1"/>
          </p:cNvSpPr>
          <p:nvPr>
            <p:ph type="title"/>
          </p:nvPr>
        </p:nvSpPr>
        <p:spPr bwMode="auto">
          <a:xfrm>
            <a:off x="468316" y="711200"/>
            <a:ext cx="6542087" cy="858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ru-RU" smtClean="0"/>
              <a:t>Click to edit Master title style</a:t>
            </a:r>
          </a:p>
        </p:txBody>
      </p:sp>
      <p:pic>
        <p:nvPicPr>
          <p:cNvPr id="5" name="Picture 4" descr="working-slide.jpg"/>
          <p:cNvPicPr>
            <a:picLocks noChangeAspect="1"/>
          </p:cNvPicPr>
          <p:nvPr userDrawn="1"/>
        </p:nvPicPr>
        <p:blipFill>
          <a:blip r:embed="rId15" cstate="print">
            <a:extLst>
              <a:ext uri="{28A0092B-C50C-407E-A947-70E740481C1C}">
                <a14:useLocalDpi xmlns:a14="http://schemas.microsoft.com/office/drawing/2010/main"/>
              </a:ext>
            </a:extLst>
          </a:blip>
          <a:stretch>
            <a:fillRect/>
          </a:stretch>
        </p:blipFill>
        <p:spPr>
          <a:xfrm>
            <a:off x="0" y="0"/>
            <a:ext cx="9144000" cy="790575"/>
          </a:xfrm>
          <a:prstGeom prst="rect">
            <a:avLst/>
          </a:prstGeom>
        </p:spPr>
      </p:pic>
      <p:sp>
        <p:nvSpPr>
          <p:cNvPr id="6" name="Date Placeholder 1"/>
          <p:cNvSpPr>
            <a:spLocks noGrp="1"/>
          </p:cNvSpPr>
          <p:nvPr>
            <p:ph type="dt" sz="half" idx="2"/>
          </p:nvPr>
        </p:nvSpPr>
        <p:spPr>
          <a:xfrm>
            <a:off x="323528" y="6520265"/>
            <a:ext cx="864096" cy="365125"/>
          </a:xfrm>
          <a:prstGeom prst="rect">
            <a:avLst/>
          </a:prstGeom>
        </p:spPr>
        <p:txBody>
          <a:bodyPr vert="horz" lIns="91440" tIns="45720" rIns="91440" bIns="45720" rtlCol="0" anchor="ctr"/>
          <a:lstStyle>
            <a:lvl1pPr algn="l">
              <a:defRPr sz="1000">
                <a:solidFill>
                  <a:schemeClr val="tx1">
                    <a:tint val="75000"/>
                  </a:schemeClr>
                </a:solidFill>
                <a:latin typeface="+mn-lt"/>
              </a:defRPr>
            </a:lvl1pPr>
          </a:lstStyle>
          <a:p>
            <a:fld id="{A70F9B6F-1BC3-4329-9C61-EC4453656057}" type="datetime1">
              <a:rPr lang="ru-RU" smtClean="0"/>
              <a:pPr/>
              <a:t>22.04.2015</a:t>
            </a:fld>
            <a:endParaRPr lang="ru-RU" dirty="0"/>
          </a:p>
        </p:txBody>
      </p:sp>
      <p:sp>
        <p:nvSpPr>
          <p:cNvPr id="8" name="Text Box 12"/>
          <p:cNvSpPr txBox="1">
            <a:spLocks noChangeArrowheads="1"/>
          </p:cNvSpPr>
          <p:nvPr userDrawn="1"/>
        </p:nvSpPr>
        <p:spPr bwMode="auto">
          <a:xfrm>
            <a:off x="8532442" y="6590680"/>
            <a:ext cx="792088" cy="366712"/>
          </a:xfrm>
          <a:prstGeom prst="rect">
            <a:avLst/>
          </a:prstGeom>
          <a:noFill/>
          <a:ln w="9525">
            <a:noFill/>
            <a:miter lim="800000"/>
            <a:headEnd/>
            <a:tailEnd/>
          </a:ln>
          <a:effectLst/>
        </p:spPr>
        <p:txBody>
          <a:bodyPr wrap="square">
            <a:spAutoFit/>
          </a:bodyPr>
          <a:lstStyle/>
          <a:p>
            <a:pPr eaLnBrk="0" fontAlgn="base" hangingPunct="0">
              <a:spcBef>
                <a:spcPct val="0"/>
              </a:spcBef>
              <a:spcAft>
                <a:spcPct val="0"/>
              </a:spcAft>
              <a:defRPr/>
            </a:pPr>
            <a:r>
              <a:rPr lang="en-US" sz="1000" dirty="0" smtClean="0">
                <a:solidFill>
                  <a:srgbClr val="808080"/>
                </a:solidFill>
                <a:latin typeface="MetaNormalLFC" pitchFamily="-112" charset="-52"/>
              </a:rPr>
              <a:t>Slide </a:t>
            </a:r>
            <a:fld id="{496C461E-8105-40EC-B7A0-9C5E2F1CDFBF}" type="slidenum">
              <a:rPr lang="en-US" sz="1000">
                <a:solidFill>
                  <a:srgbClr val="808080"/>
                </a:solidFill>
                <a:latin typeface="MetaNormalLFC" pitchFamily="-112" charset="-52"/>
              </a:rPr>
              <a:pPr eaLnBrk="0" fontAlgn="base" hangingPunct="0">
                <a:spcBef>
                  <a:spcPct val="0"/>
                </a:spcBef>
                <a:spcAft>
                  <a:spcPct val="0"/>
                </a:spcAft>
                <a:defRPr/>
              </a:pPr>
              <a:t>‹#›</a:t>
            </a:fld>
            <a:endParaRPr lang="en-US" sz="800" dirty="0">
              <a:solidFill>
                <a:srgbClr val="808080"/>
              </a:solidFill>
              <a:latin typeface="MetaNormalLFC" pitchFamily="-112" charset="-52"/>
            </a:endParaRPr>
          </a:p>
          <a:p>
            <a:pPr eaLnBrk="0" fontAlgn="base" hangingPunct="0">
              <a:spcBef>
                <a:spcPct val="0"/>
              </a:spcBef>
              <a:spcAft>
                <a:spcPct val="0"/>
              </a:spcAft>
              <a:defRPr/>
            </a:pPr>
            <a:endParaRPr lang="en-US" sz="800" dirty="0">
              <a:solidFill>
                <a:srgbClr val="808080"/>
              </a:solidFill>
              <a:effectLst>
                <a:outerShdw blurRad="38100" dist="38100" dir="2700000" algn="tl">
                  <a:srgbClr val="C0C0C0"/>
                </a:outerShdw>
              </a:effectLst>
              <a:latin typeface="MetaNormalLFC" pitchFamily="-112" charset="-52"/>
            </a:endParaRP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iming>
    <p:tnLst>
      <p:par>
        <p:cTn id="1" dur="indefinite" restart="never" nodeType="tmRoot"/>
      </p:par>
    </p:tnLst>
  </p:timing>
  <p:hf sldNum="0" hdr="0" ftr="0"/>
  <p:txStyles>
    <p:title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1800">
          <a:solidFill>
            <a:srgbClr val="0A2973"/>
          </a:solidFill>
          <a:latin typeface="+mn-lt"/>
          <a:ea typeface="+mn-ea"/>
          <a:cs typeface="+mn-cs"/>
        </a:defRPr>
      </a:lvl1pPr>
      <a:lvl2pPr marL="400050" indent="-285750" algn="l" rtl="0" eaLnBrk="0" fontAlgn="base" hangingPunct="0">
        <a:spcBef>
          <a:spcPct val="20000"/>
        </a:spcBef>
        <a:spcAft>
          <a:spcPct val="0"/>
        </a:spcAft>
        <a:buFont typeface="Wingdings" pitchFamily="2" charset="2"/>
        <a:buChar char="§"/>
        <a:defRPr sz="1800">
          <a:solidFill>
            <a:srgbClr val="0A2973"/>
          </a:solidFill>
          <a:latin typeface="+mn-lt"/>
        </a:defRPr>
      </a:lvl2pPr>
      <a:lvl3pPr marL="742950" indent="-228600" algn="l" rtl="0" eaLnBrk="0" fontAlgn="base" hangingPunct="0">
        <a:spcBef>
          <a:spcPct val="20000"/>
        </a:spcBef>
        <a:spcAft>
          <a:spcPct val="0"/>
        </a:spcAft>
        <a:buFont typeface="Wingdings" pitchFamily="2" charset="2"/>
        <a:buChar char="§"/>
        <a:defRPr sz="1800">
          <a:solidFill>
            <a:srgbClr val="0A2973"/>
          </a:solidFill>
          <a:latin typeface="+mn-lt"/>
        </a:defRPr>
      </a:lvl3pPr>
      <a:lvl4pPr marL="1085850" indent="-228600" algn="l" rtl="0" eaLnBrk="0" fontAlgn="base" hangingPunct="0">
        <a:spcBef>
          <a:spcPct val="20000"/>
        </a:spcBef>
        <a:spcAft>
          <a:spcPct val="0"/>
        </a:spcAft>
        <a:buFont typeface="Wingdings" pitchFamily="2" charset="2"/>
        <a:buChar char="§"/>
        <a:defRPr sz="1800">
          <a:solidFill>
            <a:srgbClr val="0A2973"/>
          </a:solidFill>
          <a:latin typeface="+mn-lt"/>
        </a:defRPr>
      </a:lvl4pPr>
      <a:lvl5pPr marL="1428750" indent="-228600" algn="l" rtl="0" eaLnBrk="0" fontAlgn="base" hangingPunct="0">
        <a:spcBef>
          <a:spcPct val="20000"/>
        </a:spcBef>
        <a:spcAft>
          <a:spcPct val="0"/>
        </a:spcAft>
        <a:buFont typeface="Wingdings" pitchFamily="2" charset="2"/>
        <a:buChar char="§"/>
        <a:defRPr sz="1800">
          <a:solidFill>
            <a:srgbClr val="0A2973"/>
          </a:solidFill>
          <a:latin typeface="+mn-lt"/>
        </a:defRPr>
      </a:lvl5pPr>
      <a:lvl6pPr marL="1885950" indent="-228600" algn="l" rtl="0" fontAlgn="base">
        <a:spcBef>
          <a:spcPct val="20000"/>
        </a:spcBef>
        <a:spcAft>
          <a:spcPct val="0"/>
        </a:spcAft>
        <a:buChar char="»"/>
        <a:defRPr>
          <a:solidFill>
            <a:srgbClr val="0A2973"/>
          </a:solidFill>
          <a:latin typeface="+mn-lt"/>
        </a:defRPr>
      </a:lvl6pPr>
      <a:lvl7pPr marL="2343150" indent="-228600" algn="l" rtl="0" fontAlgn="base">
        <a:spcBef>
          <a:spcPct val="20000"/>
        </a:spcBef>
        <a:spcAft>
          <a:spcPct val="0"/>
        </a:spcAft>
        <a:buChar char="»"/>
        <a:defRPr>
          <a:solidFill>
            <a:srgbClr val="0A2973"/>
          </a:solidFill>
          <a:latin typeface="+mn-lt"/>
        </a:defRPr>
      </a:lvl7pPr>
      <a:lvl8pPr marL="2800350" indent="-228600" algn="l" rtl="0" fontAlgn="base">
        <a:spcBef>
          <a:spcPct val="20000"/>
        </a:spcBef>
        <a:spcAft>
          <a:spcPct val="0"/>
        </a:spcAft>
        <a:buChar char="»"/>
        <a:defRPr>
          <a:solidFill>
            <a:srgbClr val="0A2973"/>
          </a:solidFill>
          <a:latin typeface="+mn-lt"/>
        </a:defRPr>
      </a:lvl8pPr>
      <a:lvl9pPr marL="3257550" indent="-228600" algn="l" rtl="0" fontAlgn="base">
        <a:spcBef>
          <a:spcPct val="20000"/>
        </a:spcBef>
        <a:spcAft>
          <a:spcPct val="0"/>
        </a:spcAft>
        <a:buChar char="»"/>
        <a:defRPr>
          <a:solidFill>
            <a:srgbClr val="0A2973"/>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body" idx="1"/>
          </p:nvPr>
        </p:nvSpPr>
        <p:spPr bwMode="auto">
          <a:xfrm>
            <a:off x="390872" y="1844576"/>
            <a:ext cx="6629400" cy="4176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Click to edit Master text styles</a:t>
            </a:r>
          </a:p>
          <a:p>
            <a:pPr lvl="1"/>
            <a:r>
              <a:rPr lang="ru-RU" smtClean="0"/>
              <a:t>Second level</a:t>
            </a:r>
          </a:p>
          <a:p>
            <a:pPr lvl="2"/>
            <a:r>
              <a:rPr lang="ru-RU" smtClean="0"/>
              <a:t>Third level</a:t>
            </a:r>
          </a:p>
          <a:p>
            <a:pPr lvl="3"/>
            <a:r>
              <a:rPr lang="ru-RU" smtClean="0"/>
              <a:t>Fourth level</a:t>
            </a:r>
          </a:p>
          <a:p>
            <a:pPr lvl="4"/>
            <a:r>
              <a:rPr lang="ru-RU" smtClean="0"/>
              <a:t>Fifth level</a:t>
            </a:r>
          </a:p>
        </p:txBody>
      </p:sp>
      <p:sp>
        <p:nvSpPr>
          <p:cNvPr id="1027" name="Rectangle 13"/>
          <p:cNvSpPr>
            <a:spLocks noGrp="1" noChangeArrowheads="1"/>
          </p:cNvSpPr>
          <p:nvPr>
            <p:ph type="title"/>
          </p:nvPr>
        </p:nvSpPr>
        <p:spPr bwMode="auto">
          <a:xfrm>
            <a:off x="468316" y="762000"/>
            <a:ext cx="6542087" cy="858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ru-RU" dirty="0" err="1" smtClean="0"/>
              <a:t>Click</a:t>
            </a:r>
            <a:r>
              <a:rPr lang="ru-RU" dirty="0" smtClean="0"/>
              <a:t> </a:t>
            </a:r>
            <a:r>
              <a:rPr lang="ru-RU" dirty="0" err="1" smtClean="0"/>
              <a:t>to</a:t>
            </a:r>
            <a:r>
              <a:rPr lang="ru-RU" dirty="0" smtClean="0"/>
              <a:t> </a:t>
            </a:r>
            <a:r>
              <a:rPr lang="ru-RU" dirty="0" err="1" smtClean="0"/>
              <a:t>edit</a:t>
            </a:r>
            <a:r>
              <a:rPr lang="ru-RU" dirty="0" smtClean="0"/>
              <a:t> </a:t>
            </a:r>
            <a:r>
              <a:rPr lang="ru-RU" dirty="0" err="1" smtClean="0"/>
              <a:t>Master</a:t>
            </a:r>
            <a:r>
              <a:rPr lang="ru-RU" dirty="0" smtClean="0"/>
              <a:t> </a:t>
            </a:r>
            <a:r>
              <a:rPr lang="ru-RU" dirty="0" err="1" smtClean="0"/>
              <a:t>title</a:t>
            </a:r>
            <a:r>
              <a:rPr lang="ru-RU" dirty="0" smtClean="0"/>
              <a:t> </a:t>
            </a:r>
            <a:r>
              <a:rPr lang="ru-RU" dirty="0" err="1" smtClean="0"/>
              <a:t>style</a:t>
            </a:r>
            <a:endParaRPr lang="ru-RU" dirty="0" smtClean="0"/>
          </a:p>
        </p:txBody>
      </p:sp>
      <p:sp>
        <p:nvSpPr>
          <p:cNvPr id="1047" name="Text Box 23"/>
          <p:cNvSpPr txBox="1">
            <a:spLocks noChangeArrowheads="1"/>
          </p:cNvSpPr>
          <p:nvPr/>
        </p:nvSpPr>
        <p:spPr bwMode="auto">
          <a:xfrm>
            <a:off x="473075" y="6415094"/>
            <a:ext cx="1600200" cy="244475"/>
          </a:xfrm>
          <a:prstGeom prst="rect">
            <a:avLst/>
          </a:prstGeom>
          <a:noFill/>
          <a:ln w="9525">
            <a:noFill/>
            <a:miter lim="800000"/>
            <a:headEnd/>
            <a:tailEnd/>
          </a:ln>
          <a:effectLst/>
        </p:spPr>
        <p:txBody>
          <a:bodyPr>
            <a:spAutoFit/>
          </a:bodyPr>
          <a:lstStyle/>
          <a:p>
            <a:pPr eaLnBrk="0" fontAlgn="base" hangingPunct="0">
              <a:spcBef>
                <a:spcPct val="0"/>
              </a:spcBef>
              <a:spcAft>
                <a:spcPct val="0"/>
              </a:spcAft>
              <a:defRPr/>
            </a:pPr>
            <a:r>
              <a:rPr lang="en-US" sz="1000" dirty="0">
                <a:solidFill>
                  <a:srgbClr val="808080"/>
                </a:solidFill>
              </a:rPr>
              <a:t>Slide </a:t>
            </a:r>
            <a:fld id="{970F79D7-B68C-4313-9B49-B719C323E70E}" type="slidenum">
              <a:rPr lang="en-US" sz="1000">
                <a:solidFill>
                  <a:srgbClr val="808080"/>
                </a:solidFill>
              </a:rPr>
              <a:pPr eaLnBrk="0" fontAlgn="base" hangingPunct="0">
                <a:spcBef>
                  <a:spcPct val="0"/>
                </a:spcBef>
                <a:spcAft>
                  <a:spcPct val="0"/>
                </a:spcAft>
                <a:defRPr/>
              </a:pPr>
              <a:t>‹#›</a:t>
            </a:fld>
            <a:endParaRPr lang="en-US" sz="1000" dirty="0">
              <a:solidFill>
                <a:srgbClr val="808080"/>
              </a:solidFill>
              <a:effectLst>
                <a:outerShdw blurRad="38100" dist="38100" dir="2700000" algn="tl">
                  <a:srgbClr val="C0C0C0"/>
                </a:outerShdw>
              </a:effectLst>
            </a:endParaRPr>
          </a:p>
        </p:txBody>
      </p:sp>
      <p:sp>
        <p:nvSpPr>
          <p:cNvPr id="7" name="Text Box 11"/>
          <p:cNvSpPr txBox="1">
            <a:spLocks noChangeArrowheads="1"/>
          </p:cNvSpPr>
          <p:nvPr userDrawn="1"/>
        </p:nvSpPr>
        <p:spPr bwMode="auto">
          <a:xfrm>
            <a:off x="7918453" y="6435731"/>
            <a:ext cx="2449513" cy="246063"/>
          </a:xfrm>
          <a:prstGeom prst="rect">
            <a:avLst/>
          </a:prstGeom>
          <a:noFill/>
          <a:ln w="9525">
            <a:noFill/>
            <a:miter lim="800000"/>
            <a:headEnd/>
            <a:tailEnd/>
          </a:ln>
          <a:effectLst/>
        </p:spPr>
        <p:txBody>
          <a:bodyPr>
            <a:spAutoFit/>
          </a:bodyPr>
          <a:lstStyle>
            <a:defPPr>
              <a:defRPr lang="en-US"/>
            </a:defPPr>
            <a:lvl1pPr algn="l" rtl="0" fontAlgn="base">
              <a:spcBef>
                <a:spcPct val="20000"/>
              </a:spcBef>
              <a:spcAft>
                <a:spcPct val="0"/>
              </a:spcAft>
              <a:defRPr kern="1200">
                <a:solidFill>
                  <a:srgbClr val="999999"/>
                </a:solidFill>
                <a:latin typeface="Arial" charset="0"/>
                <a:ea typeface="+mn-ea"/>
                <a:cs typeface="+mn-cs"/>
              </a:defRPr>
            </a:lvl1pPr>
            <a:lvl2pPr marL="457200" algn="l" rtl="0" fontAlgn="base">
              <a:spcBef>
                <a:spcPct val="20000"/>
              </a:spcBef>
              <a:spcAft>
                <a:spcPct val="0"/>
              </a:spcAft>
              <a:defRPr kern="1200">
                <a:solidFill>
                  <a:srgbClr val="999999"/>
                </a:solidFill>
                <a:latin typeface="Arial" charset="0"/>
                <a:ea typeface="+mn-ea"/>
                <a:cs typeface="+mn-cs"/>
              </a:defRPr>
            </a:lvl2pPr>
            <a:lvl3pPr marL="914400" algn="l" rtl="0" fontAlgn="base">
              <a:spcBef>
                <a:spcPct val="20000"/>
              </a:spcBef>
              <a:spcAft>
                <a:spcPct val="0"/>
              </a:spcAft>
              <a:defRPr kern="1200">
                <a:solidFill>
                  <a:srgbClr val="999999"/>
                </a:solidFill>
                <a:latin typeface="Arial" charset="0"/>
                <a:ea typeface="+mn-ea"/>
                <a:cs typeface="+mn-cs"/>
              </a:defRPr>
            </a:lvl3pPr>
            <a:lvl4pPr marL="1371600" algn="l" rtl="0" fontAlgn="base">
              <a:spcBef>
                <a:spcPct val="20000"/>
              </a:spcBef>
              <a:spcAft>
                <a:spcPct val="0"/>
              </a:spcAft>
              <a:defRPr kern="1200">
                <a:solidFill>
                  <a:srgbClr val="999999"/>
                </a:solidFill>
                <a:latin typeface="Arial" charset="0"/>
                <a:ea typeface="+mn-ea"/>
                <a:cs typeface="+mn-cs"/>
              </a:defRPr>
            </a:lvl4pPr>
            <a:lvl5pPr marL="1828800" algn="l" rtl="0" fontAlgn="base">
              <a:spcBef>
                <a:spcPct val="20000"/>
              </a:spcBef>
              <a:spcAft>
                <a:spcPct val="0"/>
              </a:spcAft>
              <a:defRPr kern="1200">
                <a:solidFill>
                  <a:srgbClr val="999999"/>
                </a:solidFill>
                <a:latin typeface="Arial" charset="0"/>
                <a:ea typeface="+mn-ea"/>
                <a:cs typeface="+mn-cs"/>
              </a:defRPr>
            </a:lvl5pPr>
            <a:lvl6pPr marL="2286000" algn="l" defTabSz="914400" rtl="0" eaLnBrk="1" latinLnBrk="0" hangingPunct="1">
              <a:defRPr kern="1200">
                <a:solidFill>
                  <a:srgbClr val="999999"/>
                </a:solidFill>
                <a:latin typeface="Arial" charset="0"/>
                <a:ea typeface="+mn-ea"/>
                <a:cs typeface="+mn-cs"/>
              </a:defRPr>
            </a:lvl6pPr>
            <a:lvl7pPr marL="2743200" algn="l" defTabSz="914400" rtl="0" eaLnBrk="1" latinLnBrk="0" hangingPunct="1">
              <a:defRPr kern="1200">
                <a:solidFill>
                  <a:srgbClr val="999999"/>
                </a:solidFill>
                <a:latin typeface="Arial" charset="0"/>
                <a:ea typeface="+mn-ea"/>
                <a:cs typeface="+mn-cs"/>
              </a:defRPr>
            </a:lvl7pPr>
            <a:lvl8pPr marL="3200400" algn="l" defTabSz="914400" rtl="0" eaLnBrk="1" latinLnBrk="0" hangingPunct="1">
              <a:defRPr kern="1200">
                <a:solidFill>
                  <a:srgbClr val="999999"/>
                </a:solidFill>
                <a:latin typeface="Arial" charset="0"/>
                <a:ea typeface="+mn-ea"/>
                <a:cs typeface="+mn-cs"/>
              </a:defRPr>
            </a:lvl8pPr>
            <a:lvl9pPr marL="3657600" algn="l" defTabSz="914400" rtl="0" eaLnBrk="1" latinLnBrk="0" hangingPunct="1">
              <a:defRPr kern="1200">
                <a:solidFill>
                  <a:srgbClr val="999999"/>
                </a:solidFill>
                <a:latin typeface="Arial" charset="0"/>
                <a:ea typeface="+mn-ea"/>
                <a:cs typeface="+mn-cs"/>
              </a:defRPr>
            </a:lvl9pPr>
          </a:lstStyle>
          <a:p>
            <a:pPr eaLnBrk="0" hangingPunct="0">
              <a:spcBef>
                <a:spcPct val="0"/>
              </a:spcBef>
              <a:defRPr/>
            </a:pPr>
            <a:r>
              <a:rPr lang="en-US" sz="1000" dirty="0" smtClean="0">
                <a:solidFill>
                  <a:srgbClr val="808080"/>
                </a:solidFill>
                <a:latin typeface="MetaNormalLFC" pitchFamily="-112" charset="-52"/>
              </a:rPr>
              <a:t>VTB Capital</a:t>
            </a:r>
            <a:endParaRPr lang="ru-RU" sz="1000" dirty="0">
              <a:solidFill>
                <a:srgbClr val="808080"/>
              </a:solidFill>
              <a:latin typeface="MetaNormalLFC" pitchFamily="-112" charset="-52"/>
            </a:endParaRPr>
          </a:p>
        </p:txBody>
      </p:sp>
      <p:pic>
        <p:nvPicPr>
          <p:cNvPr id="8" name="Picture 7" descr="G:\Communications &amp; Marketing\Brand management\VTB Capital Branding\Logo\VTB Capital.jpg"/>
          <p:cNvPicPr>
            <a:picLocks noChangeAspect="1" noChangeArrowheads="1"/>
          </p:cNvPicPr>
          <p:nvPr userDrawn="1"/>
        </p:nvPicPr>
        <p:blipFill>
          <a:blip r:embed="rId14" cstate="print"/>
          <a:srcRect/>
          <a:stretch>
            <a:fillRect/>
          </a:stretch>
        </p:blipFill>
        <p:spPr bwMode="auto">
          <a:xfrm>
            <a:off x="7610478" y="6342063"/>
            <a:ext cx="1254125" cy="341312"/>
          </a:xfrm>
          <a:prstGeom prst="rect">
            <a:avLst/>
          </a:prstGeom>
          <a:noFill/>
          <a:ln w="9525">
            <a:noFill/>
            <a:miter lim="800000"/>
            <a:headEnd/>
            <a:tailEnd/>
          </a:ln>
        </p:spPr>
      </p:pic>
      <p:pic>
        <p:nvPicPr>
          <p:cNvPr id="9" name="Picture 8" descr="working-slide.jpg"/>
          <p:cNvPicPr>
            <a:picLocks noChangeAspect="1"/>
          </p:cNvPicPr>
          <p:nvPr userDrawn="1"/>
        </p:nvPicPr>
        <p:blipFill>
          <a:blip r:embed="rId15" cstate="print">
            <a:extLst>
              <a:ext uri="{28A0092B-C50C-407E-A947-70E740481C1C}">
                <a14:useLocalDpi xmlns:a14="http://schemas.microsoft.com/office/drawing/2010/main"/>
              </a:ext>
            </a:extLst>
          </a:blip>
          <a:stretch>
            <a:fillRect/>
          </a:stretch>
        </p:blipFill>
        <p:spPr>
          <a:xfrm>
            <a:off x="0" y="0"/>
            <a:ext cx="9144000" cy="790575"/>
          </a:xfrm>
          <a:prstGeom prst="rect">
            <a:avLst/>
          </a:prstGeom>
        </p:spPr>
      </p:pic>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Lst>
  <p:timing>
    <p:tnLst>
      <p:par>
        <p:cTn id="1" dur="indefinite" restart="never" nodeType="tmRoot"/>
      </p:par>
    </p:tnLst>
  </p:timing>
  <p:hf sldNum="0" hdr="0" ftr="0"/>
  <p:txStyles>
    <p:title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p:titleStyle>
    <p:bodyStyle>
      <a:lvl1pPr marL="342900" indent="-342900" algn="l" rtl="0" eaLnBrk="0" fontAlgn="base" hangingPunct="0">
        <a:spcBef>
          <a:spcPct val="20000"/>
        </a:spcBef>
        <a:spcAft>
          <a:spcPct val="0"/>
        </a:spcAft>
        <a:buFont typeface="Wingdings" pitchFamily="2" charset="2"/>
        <a:buChar char="§"/>
        <a:defRPr sz="1800">
          <a:solidFill>
            <a:srgbClr val="0A2973"/>
          </a:solidFill>
          <a:latin typeface="+mn-lt"/>
          <a:ea typeface="+mn-ea"/>
          <a:cs typeface="+mn-cs"/>
        </a:defRPr>
      </a:lvl1pPr>
      <a:lvl2pPr marL="400050" indent="-285750" algn="l" rtl="0" eaLnBrk="0" fontAlgn="base" hangingPunct="0">
        <a:spcBef>
          <a:spcPct val="20000"/>
        </a:spcBef>
        <a:spcAft>
          <a:spcPct val="0"/>
        </a:spcAft>
        <a:buFont typeface="Wingdings" pitchFamily="2" charset="2"/>
        <a:buChar char="§"/>
        <a:defRPr sz="1800">
          <a:solidFill>
            <a:srgbClr val="0A2973"/>
          </a:solidFill>
          <a:latin typeface="+mn-lt"/>
        </a:defRPr>
      </a:lvl2pPr>
      <a:lvl3pPr marL="742950" indent="-228600" algn="l" rtl="0" eaLnBrk="0" fontAlgn="base" hangingPunct="0">
        <a:spcBef>
          <a:spcPct val="20000"/>
        </a:spcBef>
        <a:spcAft>
          <a:spcPct val="0"/>
        </a:spcAft>
        <a:buFont typeface="Wingdings" pitchFamily="2" charset="2"/>
        <a:buChar char="§"/>
        <a:defRPr sz="1800">
          <a:solidFill>
            <a:srgbClr val="0A2973"/>
          </a:solidFill>
          <a:latin typeface="+mn-lt"/>
        </a:defRPr>
      </a:lvl3pPr>
      <a:lvl4pPr marL="1085850" indent="-228600" algn="l" rtl="0" eaLnBrk="0" fontAlgn="base" hangingPunct="0">
        <a:spcBef>
          <a:spcPct val="20000"/>
        </a:spcBef>
        <a:spcAft>
          <a:spcPct val="0"/>
        </a:spcAft>
        <a:buFont typeface="Wingdings" pitchFamily="2" charset="2"/>
        <a:buChar char="§"/>
        <a:defRPr sz="1800">
          <a:solidFill>
            <a:srgbClr val="0A2973"/>
          </a:solidFill>
          <a:latin typeface="+mn-lt"/>
        </a:defRPr>
      </a:lvl4pPr>
      <a:lvl5pPr marL="1428750" indent="-228600" algn="l" rtl="0" eaLnBrk="0" fontAlgn="base" hangingPunct="0">
        <a:spcBef>
          <a:spcPct val="20000"/>
        </a:spcBef>
        <a:spcAft>
          <a:spcPct val="0"/>
        </a:spcAft>
        <a:buFont typeface="Wingdings" pitchFamily="2" charset="2"/>
        <a:buChar char="§"/>
        <a:defRPr sz="1800">
          <a:solidFill>
            <a:srgbClr val="0A2973"/>
          </a:solidFill>
          <a:latin typeface="+mn-lt"/>
        </a:defRPr>
      </a:lvl5pPr>
      <a:lvl6pPr marL="1885950" indent="-228600" algn="l" rtl="0" fontAlgn="base">
        <a:spcBef>
          <a:spcPct val="20000"/>
        </a:spcBef>
        <a:spcAft>
          <a:spcPct val="0"/>
        </a:spcAft>
        <a:buChar char="»"/>
        <a:defRPr>
          <a:solidFill>
            <a:srgbClr val="0A2973"/>
          </a:solidFill>
          <a:latin typeface="+mn-lt"/>
        </a:defRPr>
      </a:lvl6pPr>
      <a:lvl7pPr marL="2343150" indent="-228600" algn="l" rtl="0" fontAlgn="base">
        <a:spcBef>
          <a:spcPct val="20000"/>
        </a:spcBef>
        <a:spcAft>
          <a:spcPct val="0"/>
        </a:spcAft>
        <a:buChar char="»"/>
        <a:defRPr>
          <a:solidFill>
            <a:srgbClr val="0A2973"/>
          </a:solidFill>
          <a:latin typeface="+mn-lt"/>
        </a:defRPr>
      </a:lvl7pPr>
      <a:lvl8pPr marL="2800350" indent="-228600" algn="l" rtl="0" fontAlgn="base">
        <a:spcBef>
          <a:spcPct val="20000"/>
        </a:spcBef>
        <a:spcAft>
          <a:spcPct val="0"/>
        </a:spcAft>
        <a:buChar char="»"/>
        <a:defRPr>
          <a:solidFill>
            <a:srgbClr val="0A2973"/>
          </a:solidFill>
          <a:latin typeface="+mn-lt"/>
        </a:defRPr>
      </a:lvl8pPr>
      <a:lvl9pPr marL="3257550" indent="-228600" algn="l" rtl="0" fontAlgn="base">
        <a:spcBef>
          <a:spcPct val="20000"/>
        </a:spcBef>
        <a:spcAft>
          <a:spcPct val="0"/>
        </a:spcAft>
        <a:buChar char="»"/>
        <a:defRPr>
          <a:solidFill>
            <a:srgbClr val="0A2973"/>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8.jpeg"/><Relationship Id="rId18" Type="http://schemas.openxmlformats.org/officeDocument/2006/relationships/image" Target="../media/image23.jp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7.png"/><Relationship Id="rId17" Type="http://schemas.openxmlformats.org/officeDocument/2006/relationships/image" Target="../media/image22.jpg"/><Relationship Id="rId2" Type="http://schemas.openxmlformats.org/officeDocument/2006/relationships/notesSlide" Target="../notesSlides/notesSlide2.xml"/><Relationship Id="rId16" Type="http://schemas.openxmlformats.org/officeDocument/2006/relationships/image" Target="../media/image21.png"/><Relationship Id="rId20" Type="http://schemas.openxmlformats.org/officeDocument/2006/relationships/image" Target="../media/image25.jpeg"/><Relationship Id="rId1" Type="http://schemas.openxmlformats.org/officeDocument/2006/relationships/slideLayout" Target="../slideLayouts/slideLayout8.xml"/><Relationship Id="rId6" Type="http://schemas.openxmlformats.org/officeDocument/2006/relationships/image" Target="../media/image11.jpeg"/><Relationship Id="rId11" Type="http://schemas.openxmlformats.org/officeDocument/2006/relationships/image" Target="../media/image16.png"/><Relationship Id="rId5" Type="http://schemas.openxmlformats.org/officeDocument/2006/relationships/image" Target="../media/image10.jpeg"/><Relationship Id="rId15" Type="http://schemas.openxmlformats.org/officeDocument/2006/relationships/image" Target="../media/image20.png"/><Relationship Id="rId10" Type="http://schemas.openxmlformats.org/officeDocument/2006/relationships/image" Target="../media/image15.png"/><Relationship Id="rId19" Type="http://schemas.openxmlformats.org/officeDocument/2006/relationships/image" Target="../media/image24.gif"/><Relationship Id="rId4" Type="http://schemas.openxmlformats.org/officeDocument/2006/relationships/image" Target="../media/image9.jpeg"/><Relationship Id="rId9" Type="http://schemas.openxmlformats.org/officeDocument/2006/relationships/image" Target="../media/image14.png"/><Relationship Id="rId14" Type="http://schemas.openxmlformats.org/officeDocument/2006/relationships/image" Target="../media/image19.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VTB_PPT.jp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 y="0"/>
            <a:ext cx="9144001" cy="6858001"/>
          </a:xfrm>
          <a:prstGeom prst="rect">
            <a:avLst/>
          </a:prstGeom>
        </p:spPr>
      </p:pic>
      <p:pic>
        <p:nvPicPr>
          <p:cNvPr id="8" name="Picture 7" descr="vtb_capital_ru_final.png"/>
          <p:cNvPicPr>
            <a:picLocks noChangeAspect="1"/>
          </p:cNvPicPr>
          <p:nvPr/>
        </p:nvPicPr>
        <p:blipFill>
          <a:blip r:embed="rId4" cstate="print"/>
          <a:stretch>
            <a:fillRect/>
          </a:stretch>
        </p:blipFill>
        <p:spPr>
          <a:xfrm>
            <a:off x="5724131" y="1196758"/>
            <a:ext cx="3024252" cy="515497"/>
          </a:xfrm>
          <a:prstGeom prst="rect">
            <a:avLst/>
          </a:prstGeom>
        </p:spPr>
      </p:pic>
      <p:sp>
        <p:nvSpPr>
          <p:cNvPr id="5" name="TextBox 4"/>
          <p:cNvSpPr txBox="1"/>
          <p:nvPr/>
        </p:nvSpPr>
        <p:spPr>
          <a:xfrm>
            <a:off x="323529" y="2116711"/>
            <a:ext cx="8640960" cy="880241"/>
          </a:xfrm>
          <a:prstGeom prst="rect">
            <a:avLst/>
          </a:prstGeom>
          <a:noFill/>
        </p:spPr>
        <p:txBody>
          <a:bodyPr wrap="square">
            <a:spAutoFit/>
          </a:bodyPr>
          <a:lstStyle/>
          <a:p>
            <a:pPr lvl="0" fontAlgn="base">
              <a:lnSpc>
                <a:spcPct val="80000"/>
              </a:lnSpc>
              <a:spcAft>
                <a:spcPct val="0"/>
              </a:spcAft>
              <a:defRPr/>
            </a:pPr>
            <a:r>
              <a:rPr lang="ru-RU" sz="3200" b="1" kern="0" dirty="0">
                <a:solidFill>
                  <a:srgbClr val="FFFFFF"/>
                </a:solidFill>
              </a:rPr>
              <a:t>Текущее состояние и перспективы рынка </a:t>
            </a:r>
            <a:r>
              <a:rPr lang="ru-RU" sz="3200" b="1" kern="0" dirty="0" err="1">
                <a:solidFill>
                  <a:srgbClr val="FFFFFF"/>
                </a:solidFill>
              </a:rPr>
              <a:t>секьюритизации</a:t>
            </a:r>
            <a:r>
              <a:rPr lang="ru-RU" sz="3200" b="1" kern="0" dirty="0">
                <a:solidFill>
                  <a:srgbClr val="FFFFFF"/>
                </a:solidFill>
              </a:rPr>
              <a:t> в России</a:t>
            </a:r>
          </a:p>
        </p:txBody>
      </p:sp>
      <p:sp>
        <p:nvSpPr>
          <p:cNvPr id="3" name="Rectangle 2"/>
          <p:cNvSpPr/>
          <p:nvPr/>
        </p:nvSpPr>
        <p:spPr>
          <a:xfrm>
            <a:off x="467546" y="6002704"/>
            <a:ext cx="5256584" cy="523220"/>
          </a:xfrm>
          <a:prstGeom prst="rect">
            <a:avLst/>
          </a:prstGeom>
        </p:spPr>
        <p:txBody>
          <a:bodyPr wrap="square">
            <a:spAutoFit/>
          </a:bodyPr>
          <a:lstStyle/>
          <a:p>
            <a:pPr lvl="0">
              <a:defRPr/>
            </a:pPr>
            <a:endParaRPr lang="en-US" sz="2800" kern="0" dirty="0">
              <a:solidFill>
                <a:srgbClr val="333399">
                  <a:lumMod val="75000"/>
                </a:srgbClr>
              </a:solidFill>
              <a:latin typeface="Arial"/>
            </a:endParaRPr>
          </a:p>
        </p:txBody>
      </p:sp>
      <p:sp>
        <p:nvSpPr>
          <p:cNvPr id="2" name="Rectangle 1"/>
          <p:cNvSpPr/>
          <p:nvPr/>
        </p:nvSpPr>
        <p:spPr>
          <a:xfrm>
            <a:off x="360040" y="3645024"/>
            <a:ext cx="5652120" cy="1323439"/>
          </a:xfrm>
          <a:prstGeom prst="rect">
            <a:avLst/>
          </a:prstGeom>
        </p:spPr>
        <p:txBody>
          <a:bodyPr wrap="square">
            <a:spAutoFit/>
          </a:bodyPr>
          <a:lstStyle/>
          <a:p>
            <a:pPr lvl="0">
              <a:defRPr/>
            </a:pPr>
            <a:r>
              <a:rPr lang="ru-RU" sz="2000" b="1" i="1" kern="0" dirty="0">
                <a:solidFill>
                  <a:srgbClr val="FFFFFF"/>
                </a:solidFill>
                <a:latin typeface="Arial" pitchFamily="34" charset="0"/>
                <a:cs typeface="Arial" pitchFamily="34" charset="0"/>
              </a:rPr>
              <a:t>Совет по финансовому регулированию и денежно-кредитной </a:t>
            </a:r>
            <a:r>
              <a:rPr lang="ru-RU" sz="2000" b="1" i="1" kern="0" dirty="0" smtClean="0">
                <a:solidFill>
                  <a:srgbClr val="FFFFFF"/>
                </a:solidFill>
                <a:latin typeface="Arial" pitchFamily="34" charset="0"/>
                <a:cs typeface="Arial" pitchFamily="34" charset="0"/>
              </a:rPr>
              <a:t>политике</a:t>
            </a:r>
          </a:p>
          <a:p>
            <a:pPr lvl="0">
              <a:defRPr/>
            </a:pPr>
            <a:endParaRPr lang="ru-RU" sz="2000" b="1" i="1" kern="0" dirty="0">
              <a:solidFill>
                <a:srgbClr val="FFFFFF"/>
              </a:solidFill>
              <a:latin typeface="Arial" pitchFamily="34" charset="0"/>
              <a:cs typeface="Arial" pitchFamily="34" charset="0"/>
            </a:endParaRPr>
          </a:p>
          <a:p>
            <a:pPr lvl="0">
              <a:defRPr/>
            </a:pPr>
            <a:r>
              <a:rPr lang="ru-RU" sz="2000" b="1" i="1" kern="0" dirty="0">
                <a:solidFill>
                  <a:srgbClr val="FFFFFF"/>
                </a:solidFill>
                <a:latin typeface="Arial" pitchFamily="34" charset="0"/>
                <a:cs typeface="Arial" pitchFamily="34" charset="0"/>
              </a:rPr>
              <a:t>23 апреля 2015</a:t>
            </a:r>
            <a:r>
              <a:rPr lang="en-US" sz="2000" b="1" i="1" kern="0" dirty="0" smtClean="0">
                <a:solidFill>
                  <a:srgbClr val="FFFFFF"/>
                </a:solidFill>
                <a:latin typeface="Arial" pitchFamily="34" charset="0"/>
                <a:cs typeface="Arial" pitchFamily="34" charset="0"/>
              </a:rPr>
              <a:t>, </a:t>
            </a:r>
            <a:r>
              <a:rPr lang="ru-RU" sz="2000" b="1" i="1" kern="0" dirty="0" smtClean="0">
                <a:solidFill>
                  <a:srgbClr val="FFFFFF"/>
                </a:solidFill>
                <a:latin typeface="Arial" pitchFamily="34" charset="0"/>
                <a:cs typeface="Arial" pitchFamily="34" charset="0"/>
              </a:rPr>
              <a:t>г.Москва</a:t>
            </a:r>
            <a:endParaRPr lang="ru-RU" sz="2000" b="1" i="1" kern="0" dirty="0">
              <a:solidFill>
                <a:srgbClr val="FFFFFF"/>
              </a:solidFill>
              <a:latin typeface="Arial" pitchFamily="34" charset="0"/>
              <a:cs typeface="Arial" pitchFamily="34" charset="0"/>
            </a:endParaRPr>
          </a:p>
        </p:txBody>
      </p:sp>
      <p:sp>
        <p:nvSpPr>
          <p:cNvPr id="10" name="Rectangle 9"/>
          <p:cNvSpPr/>
          <p:nvPr/>
        </p:nvSpPr>
        <p:spPr>
          <a:xfrm>
            <a:off x="360040" y="5868561"/>
            <a:ext cx="4572000" cy="523220"/>
          </a:xfrm>
          <a:prstGeom prst="rect">
            <a:avLst/>
          </a:prstGeom>
        </p:spPr>
        <p:txBody>
          <a:bodyPr>
            <a:spAutoFit/>
          </a:bodyPr>
          <a:lstStyle/>
          <a:p>
            <a:pPr lvl="0">
              <a:defRPr/>
            </a:pPr>
            <a:r>
              <a:rPr lang="ru-RU" sz="1400" i="1" kern="0" dirty="0" smtClean="0">
                <a:solidFill>
                  <a:srgbClr val="FFFFFF"/>
                </a:solidFill>
                <a:latin typeface="Arial" pitchFamily="34" charset="0"/>
                <a:cs typeface="Arial" pitchFamily="34" charset="0"/>
              </a:rPr>
              <a:t>Денис Скрипкин</a:t>
            </a:r>
          </a:p>
          <a:p>
            <a:pPr lvl="0">
              <a:defRPr/>
            </a:pPr>
            <a:r>
              <a:rPr lang="ru-RU" sz="1400" i="1" kern="0" dirty="0">
                <a:solidFill>
                  <a:srgbClr val="FFFFFF"/>
                </a:solidFill>
                <a:latin typeface="Arial" pitchFamily="34" charset="0"/>
                <a:cs typeface="Arial" pitchFamily="34" charset="0"/>
              </a:rPr>
              <a:t>Управление </a:t>
            </a:r>
            <a:r>
              <a:rPr lang="ru-RU" sz="1400" i="1" kern="0" dirty="0" err="1">
                <a:solidFill>
                  <a:srgbClr val="FFFFFF"/>
                </a:solidFill>
                <a:latin typeface="Arial" pitchFamily="34" charset="0"/>
                <a:cs typeface="Arial" pitchFamily="34" charset="0"/>
              </a:rPr>
              <a:t>секьюритизации</a:t>
            </a:r>
            <a:r>
              <a:rPr lang="ru-RU" sz="1400" i="1" kern="0" dirty="0">
                <a:solidFill>
                  <a:srgbClr val="FFFFFF"/>
                </a:solidFill>
                <a:latin typeface="Arial" pitchFamily="34" charset="0"/>
                <a:cs typeface="Arial" pitchFamily="34" charset="0"/>
              </a:rPr>
              <a:t> </a:t>
            </a:r>
            <a:r>
              <a:rPr lang="ru-RU" sz="1400" i="1" kern="0" dirty="0" smtClean="0">
                <a:solidFill>
                  <a:srgbClr val="FFFFFF"/>
                </a:solidFill>
                <a:latin typeface="Arial" pitchFamily="34" charset="0"/>
                <a:cs typeface="Arial" pitchFamily="34" charset="0"/>
              </a:rPr>
              <a:t>ВТБ Капитал</a:t>
            </a:r>
            <a:endParaRPr lang="ru-RU" sz="1400" i="1" kern="0" dirty="0">
              <a:solidFill>
                <a:srgbClr val="FFFFFF"/>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1412776"/>
            <a:ext cx="8363842" cy="4836196"/>
          </a:xfrm>
          <a:prstGeom prst="rect">
            <a:avLst/>
          </a:prstGeom>
          <a:noFill/>
        </p:spPr>
        <p:txBody>
          <a:bodyPr wrap="square">
            <a:spAutoFit/>
          </a:bodyPr>
          <a:lstStyle/>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Разработка структуры сделки</a:t>
            </a:r>
            <a:r>
              <a:rPr lang="en-US" sz="1600" kern="0" dirty="0">
                <a:solidFill>
                  <a:srgbClr val="0A2973"/>
                </a:solidFill>
              </a:rPr>
              <a:t> </a:t>
            </a:r>
            <a:r>
              <a:rPr lang="en-US" sz="1600" kern="0" dirty="0" smtClean="0">
                <a:solidFill>
                  <a:srgbClr val="0A2973"/>
                </a:solidFill>
              </a:rPr>
              <a:t>(Term Sheet, </a:t>
            </a:r>
            <a:r>
              <a:rPr lang="ru-RU" sz="1600" kern="0" dirty="0" smtClean="0">
                <a:solidFill>
                  <a:srgbClr val="0A2973"/>
                </a:solidFill>
              </a:rPr>
              <a:t>детальный план-график)</a:t>
            </a:r>
            <a:endParaRPr lang="ru-RU" sz="1600" kern="0" dirty="0">
              <a:solidFill>
                <a:srgbClr val="0A2973"/>
              </a:solidFill>
            </a:endParaRPr>
          </a:p>
          <a:p>
            <a:pPr marL="285750" indent="-285750">
              <a:spcBef>
                <a:spcPct val="20000"/>
              </a:spcBef>
              <a:spcAft>
                <a:spcPts val="400"/>
              </a:spcAft>
              <a:buFont typeface="Wingdings" panose="05000000000000000000" pitchFamily="2" charset="2"/>
              <a:buChar char="§"/>
              <a:defRPr/>
            </a:pPr>
            <a:r>
              <a:rPr lang="ru-RU" sz="1600" kern="0" dirty="0" smtClean="0">
                <a:solidFill>
                  <a:srgbClr val="0A2973"/>
                </a:solidFill>
              </a:rPr>
              <a:t>Моделирование и структурирование сделки в соответствии с потребностями инвесторов</a:t>
            </a:r>
            <a:endParaRPr lang="ru-RU" sz="1600" kern="0" dirty="0">
              <a:solidFill>
                <a:srgbClr val="0A2973"/>
              </a:solidFill>
            </a:endParaRPr>
          </a:p>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Консультирование Банка по вопросам выбора третьих лиц, а также ведение переговоров с третьими лицами. </a:t>
            </a:r>
          </a:p>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Согласование структуры сделки с </a:t>
            </a:r>
            <a:r>
              <a:rPr lang="ru-RU" sz="1600" kern="0" dirty="0" smtClean="0">
                <a:solidFill>
                  <a:srgbClr val="0A2973"/>
                </a:solidFill>
              </a:rPr>
              <a:t>рейтинговым </a:t>
            </a:r>
            <a:r>
              <a:rPr lang="ru-RU" sz="1600" kern="0" dirty="0">
                <a:solidFill>
                  <a:srgbClr val="0A2973"/>
                </a:solidFill>
              </a:rPr>
              <a:t>агентством</a:t>
            </a:r>
          </a:p>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Организация комплексной проверки (</a:t>
            </a:r>
            <a:r>
              <a:rPr lang="en-US" sz="1600" kern="0" dirty="0">
                <a:solidFill>
                  <a:srgbClr val="0A2973"/>
                </a:solidFill>
              </a:rPr>
              <a:t>due diligence</a:t>
            </a:r>
            <a:r>
              <a:rPr lang="ru-RU" sz="1600" kern="0" dirty="0">
                <a:solidFill>
                  <a:srgbClr val="0A2973"/>
                </a:solidFill>
              </a:rPr>
              <a:t>) ипотечного бизнеса</a:t>
            </a:r>
            <a:r>
              <a:rPr lang="en-US" sz="1600" kern="0" dirty="0">
                <a:solidFill>
                  <a:srgbClr val="0A2973"/>
                </a:solidFill>
              </a:rPr>
              <a:t> </a:t>
            </a:r>
            <a:r>
              <a:rPr lang="ru-RU" sz="1600" kern="0" dirty="0" smtClean="0">
                <a:solidFill>
                  <a:srgbClr val="0A2973"/>
                </a:solidFill>
              </a:rPr>
              <a:t>банка </a:t>
            </a:r>
            <a:r>
              <a:rPr lang="ru-RU" sz="1600" kern="0" dirty="0">
                <a:solidFill>
                  <a:srgbClr val="0A2973"/>
                </a:solidFill>
              </a:rPr>
              <a:t>рейтинговым </a:t>
            </a:r>
            <a:r>
              <a:rPr lang="ru-RU" sz="1600" kern="0" dirty="0" smtClean="0">
                <a:solidFill>
                  <a:srgbClr val="0A2973"/>
                </a:solidFill>
              </a:rPr>
              <a:t>агентством или АИЖК</a:t>
            </a:r>
            <a:endParaRPr lang="ru-RU" sz="1600" kern="0" dirty="0">
              <a:solidFill>
                <a:srgbClr val="0A2973"/>
              </a:solidFill>
            </a:endParaRPr>
          </a:p>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Организация действий всех сторон, участвующих в структурировании сделки, для достижения наиболее эффективной реализации проекта с точки зрения времени и расходов</a:t>
            </a:r>
          </a:p>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Контроль за подготовкой и согласование всей документации по сделке</a:t>
            </a:r>
          </a:p>
          <a:p>
            <a:pPr marL="285750" indent="-285750">
              <a:spcBef>
                <a:spcPct val="20000"/>
              </a:spcBef>
              <a:spcAft>
                <a:spcPts val="400"/>
              </a:spcAft>
              <a:buFont typeface="Wingdings" panose="05000000000000000000" pitchFamily="2" charset="2"/>
              <a:buChar char="§"/>
              <a:defRPr/>
            </a:pPr>
            <a:r>
              <a:rPr lang="ru-RU" sz="1600" kern="0" dirty="0">
                <a:solidFill>
                  <a:srgbClr val="0A2973"/>
                </a:solidFill>
              </a:rPr>
              <a:t>Проведение других мероприятий, необходимых для структурирования сделки и размещения нот, включая координацию работы с </a:t>
            </a:r>
            <a:r>
              <a:rPr lang="ru-RU" sz="1600" kern="0" dirty="0" smtClean="0">
                <a:solidFill>
                  <a:srgbClr val="0A2973"/>
                </a:solidFill>
              </a:rPr>
              <a:t>ФАС, </a:t>
            </a:r>
            <a:r>
              <a:rPr lang="ru-RU" sz="1600" kern="0" dirty="0">
                <a:solidFill>
                  <a:srgbClr val="0A2973"/>
                </a:solidFill>
              </a:rPr>
              <a:t>ЦБ и </a:t>
            </a:r>
            <a:r>
              <a:rPr lang="ru-RU" sz="1600" kern="0" dirty="0" smtClean="0">
                <a:solidFill>
                  <a:srgbClr val="0A2973"/>
                </a:solidFill>
              </a:rPr>
              <a:t>ММВБ</a:t>
            </a:r>
          </a:p>
          <a:p>
            <a:pPr marL="285750" indent="-285750">
              <a:spcBef>
                <a:spcPct val="20000"/>
              </a:spcBef>
              <a:spcAft>
                <a:spcPts val="400"/>
              </a:spcAft>
              <a:buFont typeface="Wingdings" panose="05000000000000000000" pitchFamily="2" charset="2"/>
              <a:buChar char="§"/>
              <a:defRPr/>
            </a:pPr>
            <a:r>
              <a:rPr lang="ru-RU" sz="1600" kern="0" dirty="0" smtClean="0">
                <a:solidFill>
                  <a:srgbClr val="0A2973"/>
                </a:solidFill>
              </a:rPr>
              <a:t>Участие группы ВТБ в предоставлении услуг по комплексному сопровождению сделок (расчетный агент, банк счета и пр.) повышает кредитное качество выпуска</a:t>
            </a:r>
            <a:endParaRPr lang="ru-RU" sz="1600" kern="0" dirty="0">
              <a:solidFill>
                <a:srgbClr val="0A2973"/>
              </a:solidFill>
            </a:endParaRPr>
          </a:p>
        </p:txBody>
      </p:sp>
      <p:sp>
        <p:nvSpPr>
          <p:cNvPr id="5" name="Title 2"/>
          <p:cNvSpPr txBox="1">
            <a:spLocks/>
          </p:cNvSpPr>
          <p:nvPr/>
        </p:nvSpPr>
        <p:spPr bwMode="auto">
          <a:xfrm>
            <a:off x="468313" y="188640"/>
            <a:ext cx="8675687" cy="49485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pPr eaLnBrk="1" hangingPunct="1"/>
            <a:r>
              <a:rPr lang="ru-RU" b="1" dirty="0">
                <a:solidFill>
                  <a:schemeClr val="bg1"/>
                </a:solidFill>
                <a:latin typeface="+mn-lt"/>
                <a:ea typeface="+mn-ea"/>
                <a:cs typeface="+mn-cs"/>
              </a:rPr>
              <a:t>Услуги ВТБ Капитал по структурированию сделки</a:t>
            </a:r>
          </a:p>
        </p:txBody>
      </p:sp>
    </p:spTree>
    <p:extLst>
      <p:ext uri="{BB962C8B-B14F-4D97-AF65-F5344CB8AC3E}">
        <p14:creationId xmlns:p14="http://schemas.microsoft.com/office/powerpoint/2010/main" val="25306875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 name="Picture 14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80576" y="5785575"/>
            <a:ext cx="987000" cy="288000"/>
          </a:xfrm>
          <a:prstGeom prst="rect">
            <a:avLst/>
          </a:prstGeom>
        </p:spPr>
      </p:pic>
      <p:pic>
        <p:nvPicPr>
          <p:cNvPr id="142" name="Picture 1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23141" y="5801909"/>
            <a:ext cx="987000" cy="288000"/>
          </a:xfrm>
          <a:prstGeom prst="rect">
            <a:avLst/>
          </a:prstGeom>
        </p:spPr>
      </p:pic>
      <p:pic>
        <p:nvPicPr>
          <p:cNvPr id="141" name="Picture 14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2881" y="5811348"/>
            <a:ext cx="987000" cy="288000"/>
          </a:xfrm>
          <a:prstGeom prst="rect">
            <a:avLst/>
          </a:prstGeom>
        </p:spPr>
      </p:pic>
      <p:pic>
        <p:nvPicPr>
          <p:cNvPr id="140" name="Picture 13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93533" y="5849750"/>
            <a:ext cx="987000" cy="288000"/>
          </a:xfrm>
          <a:prstGeom prst="rect">
            <a:avLst/>
          </a:prstGeom>
        </p:spPr>
      </p:pic>
      <p:pic>
        <p:nvPicPr>
          <p:cNvPr id="139" name="Picture 13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66468" y="5856631"/>
            <a:ext cx="987000" cy="288000"/>
          </a:xfrm>
          <a:prstGeom prst="rect">
            <a:avLst/>
          </a:prstGeom>
        </p:spPr>
      </p:pic>
      <p:pic>
        <p:nvPicPr>
          <p:cNvPr id="138" name="Picture 1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66978" y="5792673"/>
            <a:ext cx="987000" cy="288000"/>
          </a:xfrm>
          <a:prstGeom prst="rect">
            <a:avLst/>
          </a:prstGeom>
        </p:spPr>
      </p:pic>
      <p:pic>
        <p:nvPicPr>
          <p:cNvPr id="137" name="Picture 13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0222" y="5783437"/>
            <a:ext cx="987000" cy="288000"/>
          </a:xfrm>
          <a:prstGeom prst="rect">
            <a:avLst/>
          </a:prstGeom>
        </p:spPr>
      </p:pic>
      <p:pic>
        <p:nvPicPr>
          <p:cNvPr id="136" name="Picture 13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58769" y="4202244"/>
            <a:ext cx="987000" cy="288000"/>
          </a:xfrm>
          <a:prstGeom prst="rect">
            <a:avLst/>
          </a:prstGeom>
        </p:spPr>
      </p:pic>
      <p:pic>
        <p:nvPicPr>
          <p:cNvPr id="135" name="Picture 13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7160" y="4220775"/>
            <a:ext cx="987000" cy="288000"/>
          </a:xfrm>
          <a:prstGeom prst="rect">
            <a:avLst/>
          </a:prstGeom>
        </p:spPr>
      </p:pic>
      <p:pic>
        <p:nvPicPr>
          <p:cNvPr id="134" name="Picture 13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94602" y="4192864"/>
            <a:ext cx="987000" cy="288000"/>
          </a:xfrm>
          <a:prstGeom prst="rect">
            <a:avLst/>
          </a:prstGeom>
        </p:spPr>
      </p:pic>
      <p:pic>
        <p:nvPicPr>
          <p:cNvPr id="133" name="Picture 13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93533" y="4191898"/>
            <a:ext cx="987000" cy="288000"/>
          </a:xfrm>
          <a:prstGeom prst="rect">
            <a:avLst/>
          </a:prstGeom>
        </p:spPr>
      </p:pic>
      <p:pic>
        <p:nvPicPr>
          <p:cNvPr id="132" name="Picture 1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10753" y="4166003"/>
            <a:ext cx="987000" cy="288000"/>
          </a:xfrm>
          <a:prstGeom prst="rect">
            <a:avLst/>
          </a:prstGeom>
        </p:spPr>
      </p:pic>
      <p:pic>
        <p:nvPicPr>
          <p:cNvPr id="131" name="Picture 13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40697" y="4202948"/>
            <a:ext cx="987000" cy="288000"/>
          </a:xfrm>
          <a:prstGeom prst="rect">
            <a:avLst/>
          </a:prstGeom>
        </p:spPr>
      </p:pic>
      <p:pic>
        <p:nvPicPr>
          <p:cNvPr id="130" name="Picture 1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750" y="4191898"/>
            <a:ext cx="987000" cy="288000"/>
          </a:xfrm>
          <a:prstGeom prst="rect">
            <a:avLst/>
          </a:prstGeom>
        </p:spPr>
      </p:pic>
      <p:pic>
        <p:nvPicPr>
          <p:cNvPr id="129" name="Picture 1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2731" y="2576238"/>
            <a:ext cx="987000" cy="288000"/>
          </a:xfrm>
          <a:prstGeom prst="rect">
            <a:avLst/>
          </a:prstGeom>
        </p:spPr>
      </p:pic>
      <p:pic>
        <p:nvPicPr>
          <p:cNvPr id="128" name="Picture 1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2551" y="2540512"/>
            <a:ext cx="987000" cy="288000"/>
          </a:xfrm>
          <a:prstGeom prst="rect">
            <a:avLst/>
          </a:prstGeom>
        </p:spPr>
      </p:pic>
      <p:pic>
        <p:nvPicPr>
          <p:cNvPr id="125" name="Picture 1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806" y="2559067"/>
            <a:ext cx="987000" cy="288000"/>
          </a:xfrm>
          <a:prstGeom prst="rect">
            <a:avLst/>
          </a:prstGeom>
        </p:spPr>
      </p:pic>
      <p:pic>
        <p:nvPicPr>
          <p:cNvPr id="124" name="Picture 1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74174" y="2571788"/>
            <a:ext cx="987000" cy="288000"/>
          </a:xfrm>
          <a:prstGeom prst="rect">
            <a:avLst/>
          </a:prstGeom>
        </p:spPr>
      </p:pic>
      <p:pic>
        <p:nvPicPr>
          <p:cNvPr id="126" name="Picture 12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297" y="2574054"/>
            <a:ext cx="987000" cy="288000"/>
          </a:xfrm>
          <a:prstGeom prst="rect">
            <a:avLst/>
          </a:prstGeom>
        </p:spPr>
      </p:pic>
      <p:pic>
        <p:nvPicPr>
          <p:cNvPr id="127" name="Picture 1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0635" y="2604029"/>
            <a:ext cx="987000" cy="288000"/>
          </a:xfrm>
          <a:prstGeom prst="rect">
            <a:avLst/>
          </a:prstGeom>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6915" y="2612422"/>
            <a:ext cx="987000" cy="288000"/>
          </a:xfrm>
          <a:prstGeom prst="rect">
            <a:avLst/>
          </a:prstGeom>
        </p:spPr>
      </p:pic>
      <p:pic>
        <p:nvPicPr>
          <p:cNvPr id="489"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8075485" y="4849420"/>
            <a:ext cx="637171" cy="435227"/>
          </a:xfrm>
          <a:prstGeom prst="rect">
            <a:avLst/>
          </a:prstGeom>
          <a:noFill/>
          <a:ln w="9525">
            <a:noFill/>
            <a:miter lim="800000"/>
            <a:headEnd/>
            <a:tailEnd/>
          </a:ln>
        </p:spPr>
      </p:pic>
      <p:pic>
        <p:nvPicPr>
          <p:cNvPr id="45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331640" y="4898287"/>
            <a:ext cx="1179874" cy="248180"/>
          </a:xfrm>
          <a:prstGeom prst="rect">
            <a:avLst/>
          </a:prstGeom>
          <a:noFill/>
          <a:ln w="9525">
            <a:noFill/>
            <a:miter lim="800000"/>
            <a:headEnd/>
            <a:tailEnd/>
          </a:ln>
        </p:spPr>
      </p:pic>
      <p:pic>
        <p:nvPicPr>
          <p:cNvPr id="372" name="Picture 2" descr="Bank Vozrozhdenie"/>
          <p:cNvPicPr>
            <a:picLocks noChangeAspect="1" noChangeArrowheads="1"/>
          </p:cNvPicPr>
          <p:nvPr/>
        </p:nvPicPr>
        <p:blipFill>
          <a:blip r:embed="rId6"/>
          <a:srcRect/>
          <a:stretch>
            <a:fillRect/>
          </a:stretch>
        </p:blipFill>
        <p:spPr bwMode="auto">
          <a:xfrm>
            <a:off x="35496" y="1677995"/>
            <a:ext cx="1216869" cy="207192"/>
          </a:xfrm>
          <a:prstGeom prst="rect">
            <a:avLst/>
          </a:prstGeom>
          <a:noFill/>
          <a:ln w="9525">
            <a:noFill/>
            <a:miter lim="800000"/>
            <a:headEnd/>
            <a:tailEnd/>
          </a:ln>
        </p:spPr>
      </p:pic>
      <p:sp>
        <p:nvSpPr>
          <p:cNvPr id="112" name="Title 2"/>
          <p:cNvSpPr txBox="1">
            <a:spLocks/>
          </p:cNvSpPr>
          <p:nvPr/>
        </p:nvSpPr>
        <p:spPr bwMode="auto">
          <a:xfrm>
            <a:off x="126103" y="20815"/>
            <a:ext cx="8675687" cy="858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endParaRPr lang="ru-RU" b="1" kern="0" dirty="0">
              <a:solidFill>
                <a:schemeClr val="bg1"/>
              </a:solidFill>
            </a:endParaRPr>
          </a:p>
        </p:txBody>
      </p:sp>
      <p:sp>
        <p:nvSpPr>
          <p:cNvPr id="123" name="Title 2"/>
          <p:cNvSpPr txBox="1">
            <a:spLocks/>
          </p:cNvSpPr>
          <p:nvPr/>
        </p:nvSpPr>
        <p:spPr bwMode="auto">
          <a:xfrm>
            <a:off x="323528" y="764704"/>
            <a:ext cx="8675687" cy="7200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r>
              <a:rPr lang="ru-RU" kern="0" dirty="0"/>
              <a:t>ВТБ Капитал – </a:t>
            </a:r>
            <a:r>
              <a:rPr lang="en-US" kern="0" dirty="0"/>
              <a:t>Best Securitization House </a:t>
            </a:r>
            <a:r>
              <a:rPr lang="en-US" kern="0" dirty="0" smtClean="0"/>
              <a:t>2014 </a:t>
            </a:r>
            <a:r>
              <a:rPr lang="ru-RU" kern="0" dirty="0"/>
              <a:t>по оценке </a:t>
            </a:r>
            <a:r>
              <a:rPr lang="en-US" kern="0" dirty="0"/>
              <a:t>EMEA Finance</a:t>
            </a:r>
            <a:endParaRPr lang="ru-RU" kern="0" dirty="0"/>
          </a:p>
        </p:txBody>
      </p:sp>
      <p:grpSp>
        <p:nvGrpSpPr>
          <p:cNvPr id="367" name="Group 35"/>
          <p:cNvGrpSpPr>
            <a:grpSpLocks/>
          </p:cNvGrpSpPr>
          <p:nvPr/>
        </p:nvGrpSpPr>
        <p:grpSpPr bwMode="auto">
          <a:xfrm>
            <a:off x="35496" y="1585919"/>
            <a:ext cx="1212850" cy="1555050"/>
            <a:chOff x="492919" y="1591848"/>
            <a:chExt cx="1289801" cy="1555475"/>
          </a:xfrm>
        </p:grpSpPr>
        <p:sp>
          <p:nvSpPr>
            <p:cNvPr id="368" name="Rectangle 54"/>
            <p:cNvSpPr>
              <a:spLocks noChangeArrowheads="1"/>
            </p:cNvSpPr>
            <p:nvPr/>
          </p:nvSpPr>
          <p:spPr bwMode="auto">
            <a:xfrm>
              <a:off x="492919" y="1591848"/>
              <a:ext cx="1288256"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369" name="TextBox 368"/>
            <p:cNvSpPr txBox="1"/>
            <p:nvPr/>
          </p:nvSpPr>
          <p:spPr>
            <a:xfrm>
              <a:off x="512000" y="1926903"/>
              <a:ext cx="1270720" cy="678833"/>
            </a:xfrm>
            <a:prstGeom prst="rect">
              <a:avLst/>
            </a:prstGeom>
            <a:noFill/>
          </p:spPr>
          <p:txBody>
            <a:bodyPr wrap="none">
              <a:spAutoFit/>
            </a:bodyPr>
            <a:lstStyle/>
            <a:p>
              <a:pPr algn="ctr">
                <a:defRPr/>
              </a:pPr>
              <a:r>
                <a:rPr lang="en-US" sz="1050" b="1" dirty="0" err="1">
                  <a:solidFill>
                    <a:srgbClr val="000000"/>
                  </a:solidFill>
                </a:rPr>
                <a:t>InvestTradeBank</a:t>
              </a:r>
              <a:endParaRPr lang="en-US" sz="1050" b="1" dirty="0">
                <a:solidFill>
                  <a:srgbClr val="000000"/>
                </a:solidFill>
              </a:endParaRPr>
            </a:p>
            <a:p>
              <a:pPr algn="ctr">
                <a:defRPr/>
              </a:pPr>
              <a:r>
                <a:rPr lang="en-US" sz="1000" b="1" dirty="0">
                  <a:solidFill>
                    <a:srgbClr val="000000"/>
                  </a:solidFill>
                </a:rPr>
                <a:t>RUR 3.333 billion</a:t>
              </a:r>
            </a:p>
            <a:p>
              <a:pPr algn="ctr">
                <a:spcBef>
                  <a:spcPct val="20000"/>
                </a:spcBef>
                <a:defRPr/>
              </a:pPr>
              <a:r>
                <a:rPr lang="en-US" sz="800" dirty="0">
                  <a:solidFill>
                    <a:srgbClr val="000000"/>
                  </a:solidFill>
                </a:rPr>
                <a:t>MAITB 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371" name="TextBox 57"/>
            <p:cNvSpPr txBox="1">
              <a:spLocks noChangeArrowheads="1"/>
            </p:cNvSpPr>
            <p:nvPr/>
          </p:nvSpPr>
          <p:spPr bwMode="auto">
            <a:xfrm>
              <a:off x="869972" y="2808769"/>
              <a:ext cx="585417" cy="338554"/>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2012</a:t>
              </a:r>
              <a:endParaRPr lang="ru-RU" sz="800" dirty="0">
                <a:solidFill>
                  <a:srgbClr val="000000"/>
                </a:solidFill>
              </a:endParaRPr>
            </a:p>
          </p:txBody>
        </p:sp>
      </p:grpSp>
      <p:grpSp>
        <p:nvGrpSpPr>
          <p:cNvPr id="373" name="Group 35"/>
          <p:cNvGrpSpPr>
            <a:grpSpLocks/>
          </p:cNvGrpSpPr>
          <p:nvPr/>
        </p:nvGrpSpPr>
        <p:grpSpPr bwMode="auto">
          <a:xfrm>
            <a:off x="1331641" y="1585919"/>
            <a:ext cx="1174948" cy="1554163"/>
            <a:chOff x="470341" y="1557982"/>
            <a:chExt cx="1290382" cy="1553520"/>
          </a:xfrm>
        </p:grpSpPr>
        <p:sp>
          <p:nvSpPr>
            <p:cNvPr id="374" name="Rectangle 68"/>
            <p:cNvSpPr>
              <a:spLocks noChangeArrowheads="1"/>
            </p:cNvSpPr>
            <p:nvPr/>
          </p:nvSpPr>
          <p:spPr bwMode="auto">
            <a:xfrm>
              <a:off x="470341" y="1557982"/>
              <a:ext cx="1288256"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375" name="TextBox 374"/>
            <p:cNvSpPr txBox="1"/>
            <p:nvPr/>
          </p:nvSpPr>
          <p:spPr>
            <a:xfrm>
              <a:off x="534768" y="1927717"/>
              <a:ext cx="1225955" cy="678366"/>
            </a:xfrm>
            <a:prstGeom prst="rect">
              <a:avLst/>
            </a:prstGeom>
            <a:noFill/>
          </p:spPr>
          <p:txBody>
            <a:bodyPr wrap="none">
              <a:spAutoFit/>
            </a:bodyPr>
            <a:lstStyle/>
            <a:p>
              <a:pPr algn="ctr">
                <a:defRPr/>
              </a:pPr>
              <a:r>
                <a:rPr lang="en-US" sz="1050" b="1" dirty="0" err="1">
                  <a:solidFill>
                    <a:srgbClr val="000000"/>
                  </a:solidFill>
                </a:rPr>
                <a:t>Nomos</a:t>
              </a:r>
              <a:r>
                <a:rPr lang="en-US" sz="1050" b="1" dirty="0">
                  <a:solidFill>
                    <a:srgbClr val="000000"/>
                  </a:solidFill>
                </a:rPr>
                <a:t> Bank</a:t>
              </a:r>
            </a:p>
            <a:p>
              <a:pPr algn="ctr">
                <a:defRPr/>
              </a:pPr>
              <a:r>
                <a:rPr lang="en-US" sz="1000" b="1" dirty="0">
                  <a:solidFill>
                    <a:srgbClr val="000000"/>
                  </a:solidFill>
                </a:rPr>
                <a:t>RUR 5.004 billion</a:t>
              </a:r>
            </a:p>
            <a:p>
              <a:pPr algn="ctr">
                <a:spcBef>
                  <a:spcPct val="20000"/>
                </a:spcBef>
                <a:defRPr/>
              </a:pPr>
              <a:r>
                <a:rPr lang="en-US" sz="800" dirty="0">
                  <a:solidFill>
                    <a:srgbClr val="000000"/>
                  </a:solidFill>
                </a:rPr>
                <a:t>MAN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377" name="TextBox 71"/>
            <p:cNvSpPr txBox="1">
              <a:spLocks noChangeArrowheads="1"/>
            </p:cNvSpPr>
            <p:nvPr/>
          </p:nvSpPr>
          <p:spPr bwMode="auto">
            <a:xfrm>
              <a:off x="871140" y="2775091"/>
              <a:ext cx="579811" cy="336411"/>
            </a:xfrm>
            <a:prstGeom prst="rect">
              <a:avLst/>
            </a:prstGeom>
            <a:noFill/>
            <a:ln w="9525">
              <a:noFill/>
              <a:miter lim="800000"/>
              <a:headEnd/>
              <a:tailEnd/>
            </a:ln>
          </p:spPr>
          <p:txBody>
            <a:bodyPr wrap="none">
              <a:spAutoFit/>
            </a:bodyPr>
            <a:lstStyle/>
            <a:p>
              <a:pPr algn="ctr"/>
              <a:r>
                <a:rPr lang="en-US" sz="800">
                  <a:solidFill>
                    <a:srgbClr val="000000"/>
                  </a:solidFill>
                </a:rPr>
                <a:t>Arranger</a:t>
              </a:r>
            </a:p>
            <a:p>
              <a:pPr algn="ctr"/>
              <a:r>
                <a:rPr lang="en-US" sz="800">
                  <a:solidFill>
                    <a:srgbClr val="000000"/>
                  </a:solidFill>
                </a:rPr>
                <a:t>2012</a:t>
              </a:r>
              <a:endParaRPr lang="ru-RU" sz="800">
                <a:solidFill>
                  <a:srgbClr val="000000"/>
                </a:solidFill>
              </a:endParaRPr>
            </a:p>
          </p:txBody>
        </p:sp>
      </p:grpSp>
      <p:pic>
        <p:nvPicPr>
          <p:cNvPr id="378" name="Picture 2" descr="Bank Vozrozhdenie"/>
          <p:cNvPicPr>
            <a:picLocks noChangeAspect="1" noChangeArrowheads="1"/>
          </p:cNvPicPr>
          <p:nvPr/>
        </p:nvPicPr>
        <p:blipFill>
          <a:blip r:embed="rId7"/>
          <a:srcRect/>
          <a:stretch>
            <a:fillRect/>
          </a:stretch>
        </p:blipFill>
        <p:spPr bwMode="auto">
          <a:xfrm>
            <a:off x="1619672" y="1647832"/>
            <a:ext cx="708025" cy="303212"/>
          </a:xfrm>
          <a:prstGeom prst="rect">
            <a:avLst/>
          </a:prstGeom>
          <a:noFill/>
          <a:ln w="9525">
            <a:noFill/>
            <a:miter lim="800000"/>
            <a:headEnd/>
            <a:tailEnd/>
          </a:ln>
        </p:spPr>
      </p:pic>
      <p:grpSp>
        <p:nvGrpSpPr>
          <p:cNvPr id="379" name="Group 35"/>
          <p:cNvGrpSpPr>
            <a:grpSpLocks/>
          </p:cNvGrpSpPr>
          <p:nvPr/>
        </p:nvGrpSpPr>
        <p:grpSpPr bwMode="auto">
          <a:xfrm>
            <a:off x="2555776" y="1593857"/>
            <a:ext cx="1268413" cy="1552575"/>
            <a:chOff x="504323" y="1614426"/>
            <a:chExt cx="1322466" cy="1560742"/>
          </a:xfrm>
        </p:grpSpPr>
        <p:sp>
          <p:nvSpPr>
            <p:cNvPr id="380" name="Rectangle 62"/>
            <p:cNvSpPr>
              <a:spLocks noChangeArrowheads="1"/>
            </p:cNvSpPr>
            <p:nvPr/>
          </p:nvSpPr>
          <p:spPr bwMode="auto">
            <a:xfrm>
              <a:off x="504323" y="1614426"/>
              <a:ext cx="1288256"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381" name="TextBox 380"/>
            <p:cNvSpPr txBox="1"/>
            <p:nvPr/>
          </p:nvSpPr>
          <p:spPr>
            <a:xfrm>
              <a:off x="514254" y="1895296"/>
              <a:ext cx="1312535" cy="844650"/>
            </a:xfrm>
            <a:prstGeom prst="rect">
              <a:avLst/>
            </a:prstGeom>
            <a:noFill/>
          </p:spPr>
          <p:txBody>
            <a:bodyPr>
              <a:spAutoFit/>
            </a:bodyPr>
            <a:lstStyle/>
            <a:p>
              <a:pPr algn="ctr">
                <a:defRPr/>
              </a:pPr>
              <a:r>
                <a:rPr lang="en-US" sz="1050" b="1" dirty="0">
                  <a:solidFill>
                    <a:srgbClr val="000000"/>
                  </a:solidFill>
                </a:rPr>
                <a:t>Housing Finance</a:t>
              </a:r>
              <a:br>
                <a:rPr lang="en-US" sz="1050" b="1" dirty="0">
                  <a:solidFill>
                    <a:srgbClr val="000000"/>
                  </a:solidFill>
                </a:rPr>
              </a:br>
              <a:r>
                <a:rPr lang="en-US" sz="1050" b="1" dirty="0">
                  <a:solidFill>
                    <a:srgbClr val="000000"/>
                  </a:solidFill>
                </a:rPr>
                <a:t>Bank</a:t>
              </a:r>
            </a:p>
            <a:p>
              <a:pPr algn="ctr">
                <a:defRPr/>
              </a:pPr>
              <a:r>
                <a:rPr lang="en-US" sz="1000" b="1" dirty="0">
                  <a:solidFill>
                    <a:srgbClr val="000000"/>
                  </a:solidFill>
                </a:rPr>
                <a:t>RUR 1.429 billion</a:t>
              </a:r>
            </a:p>
            <a:p>
              <a:pPr algn="ctr">
                <a:spcBef>
                  <a:spcPct val="20000"/>
                </a:spcBef>
                <a:defRPr/>
              </a:pPr>
              <a:r>
                <a:rPr lang="en-US" sz="800" dirty="0">
                  <a:solidFill>
                    <a:srgbClr val="000000"/>
                  </a:solidFill>
                </a:rPr>
                <a:t>MABZhF-1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383" name="TextBox 65"/>
            <p:cNvSpPr txBox="1">
              <a:spLocks noChangeArrowheads="1"/>
            </p:cNvSpPr>
            <p:nvPr/>
          </p:nvSpPr>
          <p:spPr bwMode="auto">
            <a:xfrm>
              <a:off x="880042" y="2836848"/>
              <a:ext cx="667026" cy="338320"/>
            </a:xfrm>
            <a:prstGeom prst="rect">
              <a:avLst/>
            </a:prstGeom>
            <a:noFill/>
            <a:ln w="9525">
              <a:noFill/>
              <a:miter lim="800000"/>
              <a:headEnd/>
              <a:tailEnd/>
            </a:ln>
          </p:spPr>
          <p:txBody>
            <a:bodyPr>
              <a:spAutoFit/>
            </a:bodyPr>
            <a:lstStyle/>
            <a:p>
              <a:pPr algn="ctr"/>
              <a:r>
                <a:rPr lang="en-US" sz="800">
                  <a:solidFill>
                    <a:srgbClr val="000000"/>
                  </a:solidFill>
                </a:rPr>
                <a:t>Arranger</a:t>
              </a:r>
            </a:p>
            <a:p>
              <a:pPr algn="ctr"/>
              <a:r>
                <a:rPr lang="en-US" sz="800">
                  <a:solidFill>
                    <a:srgbClr val="000000"/>
                  </a:solidFill>
                </a:rPr>
                <a:t>2012</a:t>
              </a:r>
              <a:endParaRPr lang="ru-RU" sz="800">
                <a:solidFill>
                  <a:srgbClr val="000000"/>
                </a:solidFill>
              </a:endParaRPr>
            </a:p>
          </p:txBody>
        </p:sp>
      </p:grpSp>
      <p:pic>
        <p:nvPicPr>
          <p:cNvPr id="384" name="Picture 2" descr="Bank Vozrozhdenie"/>
          <p:cNvPicPr>
            <a:picLocks noChangeAspect="1" noChangeArrowheads="1"/>
          </p:cNvPicPr>
          <p:nvPr/>
        </p:nvPicPr>
        <p:blipFill>
          <a:blip r:embed="rId8"/>
          <a:srcRect/>
          <a:stretch>
            <a:fillRect/>
          </a:stretch>
        </p:blipFill>
        <p:spPr bwMode="auto">
          <a:xfrm>
            <a:off x="2771800" y="1616082"/>
            <a:ext cx="890587" cy="282575"/>
          </a:xfrm>
          <a:prstGeom prst="rect">
            <a:avLst/>
          </a:prstGeom>
          <a:noFill/>
          <a:ln w="9525">
            <a:noFill/>
            <a:miter lim="800000"/>
            <a:headEnd/>
            <a:tailEnd/>
          </a:ln>
        </p:spPr>
      </p:pic>
      <p:grpSp>
        <p:nvGrpSpPr>
          <p:cNvPr id="385" name="Group 35"/>
          <p:cNvGrpSpPr>
            <a:grpSpLocks/>
          </p:cNvGrpSpPr>
          <p:nvPr/>
        </p:nvGrpSpPr>
        <p:grpSpPr bwMode="auto">
          <a:xfrm>
            <a:off x="3816596" y="1595445"/>
            <a:ext cx="1398907" cy="1522033"/>
            <a:chOff x="403199" y="1603137"/>
            <a:chExt cx="1441391" cy="1540203"/>
          </a:xfrm>
        </p:grpSpPr>
        <p:sp>
          <p:nvSpPr>
            <p:cNvPr id="386" name="Rectangle 36"/>
            <p:cNvSpPr>
              <a:spLocks noChangeArrowheads="1"/>
            </p:cNvSpPr>
            <p:nvPr/>
          </p:nvSpPr>
          <p:spPr bwMode="auto">
            <a:xfrm>
              <a:off x="448539" y="1603137"/>
              <a:ext cx="1332637"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387" name="TextBox 386"/>
            <p:cNvSpPr txBox="1"/>
            <p:nvPr/>
          </p:nvSpPr>
          <p:spPr>
            <a:xfrm>
              <a:off x="403199" y="2006983"/>
              <a:ext cx="1441391" cy="686749"/>
            </a:xfrm>
            <a:prstGeom prst="rect">
              <a:avLst/>
            </a:prstGeom>
            <a:noFill/>
          </p:spPr>
          <p:txBody>
            <a:bodyPr wrap="none">
              <a:spAutoFit/>
            </a:bodyPr>
            <a:lstStyle/>
            <a:p>
              <a:pPr algn="ctr">
                <a:defRPr/>
              </a:pPr>
              <a:r>
                <a:rPr lang="en-US" sz="1050" b="1" dirty="0">
                  <a:solidFill>
                    <a:srgbClr val="000000"/>
                  </a:solidFill>
                </a:rPr>
                <a:t>Credit Europe Bank</a:t>
              </a:r>
            </a:p>
            <a:p>
              <a:pPr algn="ctr">
                <a:defRPr/>
              </a:pPr>
              <a:r>
                <a:rPr lang="en-US" sz="1000" b="1" dirty="0">
                  <a:solidFill>
                    <a:srgbClr val="000000"/>
                  </a:solidFill>
                </a:rPr>
                <a:t>RUR 3.058 billion</a:t>
              </a:r>
            </a:p>
            <a:p>
              <a:pPr algn="ctr">
                <a:spcBef>
                  <a:spcPct val="20000"/>
                </a:spcBef>
                <a:defRPr/>
              </a:pPr>
              <a:r>
                <a:rPr lang="en-US" sz="800" dirty="0">
                  <a:solidFill>
                    <a:srgbClr val="000000"/>
                  </a:solidFill>
                </a:rPr>
                <a:t>MAE 2012-1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389" name="TextBox 40"/>
            <p:cNvSpPr txBox="1">
              <a:spLocks noChangeArrowheads="1"/>
            </p:cNvSpPr>
            <p:nvPr/>
          </p:nvSpPr>
          <p:spPr bwMode="auto">
            <a:xfrm>
              <a:off x="871584" y="2802772"/>
              <a:ext cx="581013" cy="340568"/>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2012</a:t>
              </a:r>
              <a:endParaRPr lang="ru-RU" sz="800" dirty="0">
                <a:solidFill>
                  <a:srgbClr val="000000"/>
                </a:solidFill>
              </a:endParaRPr>
            </a:p>
          </p:txBody>
        </p:sp>
      </p:grpSp>
      <p:pic>
        <p:nvPicPr>
          <p:cNvPr id="390" name="Picture 2" descr="Bank Vozrozhdenie"/>
          <p:cNvPicPr>
            <a:picLocks noChangeAspect="1" noChangeArrowheads="1"/>
          </p:cNvPicPr>
          <p:nvPr/>
        </p:nvPicPr>
        <p:blipFill>
          <a:blip r:embed="rId9"/>
          <a:srcRect/>
          <a:stretch>
            <a:fillRect/>
          </a:stretch>
        </p:blipFill>
        <p:spPr bwMode="auto">
          <a:xfrm>
            <a:off x="3912989" y="1687519"/>
            <a:ext cx="1235075" cy="146050"/>
          </a:xfrm>
          <a:prstGeom prst="rect">
            <a:avLst/>
          </a:prstGeom>
          <a:noFill/>
          <a:ln w="9525">
            <a:noFill/>
            <a:miter lim="800000"/>
            <a:headEnd/>
            <a:tailEnd/>
          </a:ln>
        </p:spPr>
      </p:pic>
      <p:grpSp>
        <p:nvGrpSpPr>
          <p:cNvPr id="391" name="Group 23"/>
          <p:cNvGrpSpPr>
            <a:grpSpLocks/>
          </p:cNvGrpSpPr>
          <p:nvPr/>
        </p:nvGrpSpPr>
        <p:grpSpPr bwMode="auto">
          <a:xfrm>
            <a:off x="5220072" y="1595445"/>
            <a:ext cx="1258888" cy="1518647"/>
            <a:chOff x="802851" y="1585560"/>
            <a:chExt cx="1217508" cy="1534839"/>
          </a:xfrm>
        </p:grpSpPr>
        <p:sp>
          <p:nvSpPr>
            <p:cNvPr id="392" name="Rectangle 42"/>
            <p:cNvSpPr>
              <a:spLocks noChangeArrowheads="1"/>
            </p:cNvSpPr>
            <p:nvPr/>
          </p:nvSpPr>
          <p:spPr bwMode="auto">
            <a:xfrm>
              <a:off x="805922" y="1585560"/>
              <a:ext cx="1214437"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pic>
          <p:nvPicPr>
            <p:cNvPr id="393" name="Picture 2" descr="ВТБ 24 — кредиты, ипотека, банковские карты"/>
            <p:cNvPicPr>
              <a:picLocks noChangeAspect="1" noChangeArrowheads="1"/>
            </p:cNvPicPr>
            <p:nvPr/>
          </p:nvPicPr>
          <p:blipFill>
            <a:blip r:embed="rId10"/>
            <a:srcRect/>
            <a:stretch>
              <a:fillRect/>
            </a:stretch>
          </p:blipFill>
          <p:spPr bwMode="auto">
            <a:xfrm>
              <a:off x="1001737" y="1668471"/>
              <a:ext cx="700945" cy="191738"/>
            </a:xfrm>
            <a:prstGeom prst="rect">
              <a:avLst/>
            </a:prstGeom>
            <a:noFill/>
            <a:ln w="9525">
              <a:noFill/>
              <a:miter lim="800000"/>
              <a:headEnd/>
              <a:tailEnd/>
            </a:ln>
          </p:spPr>
        </p:pic>
        <p:sp>
          <p:nvSpPr>
            <p:cNvPr id="394" name="TextBox 44"/>
            <p:cNvSpPr txBox="1">
              <a:spLocks noChangeArrowheads="1"/>
            </p:cNvSpPr>
            <p:nvPr/>
          </p:nvSpPr>
          <p:spPr bwMode="auto">
            <a:xfrm>
              <a:off x="802851" y="1868274"/>
              <a:ext cx="1102359" cy="817965"/>
            </a:xfrm>
            <a:prstGeom prst="rect">
              <a:avLst/>
            </a:prstGeom>
            <a:noFill/>
            <a:ln w="9525">
              <a:noFill/>
              <a:miter lim="800000"/>
              <a:headEnd/>
              <a:tailEnd/>
            </a:ln>
          </p:spPr>
          <p:txBody>
            <a:bodyPr wrap="none">
              <a:spAutoFit/>
            </a:bodyPr>
            <a:lstStyle/>
            <a:p>
              <a:pPr algn="ctr"/>
              <a:r>
                <a:rPr lang="en-US" sz="1100" b="1" dirty="0">
                  <a:solidFill>
                    <a:srgbClr val="000000"/>
                  </a:solidFill>
                </a:rPr>
                <a:t>VTB 24</a:t>
              </a:r>
            </a:p>
            <a:p>
              <a:pPr algn="ctr"/>
              <a:r>
                <a:rPr lang="en-US" sz="1000" b="1" dirty="0">
                  <a:solidFill>
                    <a:srgbClr val="000000"/>
                  </a:solidFill>
                </a:rPr>
                <a:t>USD </a:t>
              </a:r>
              <a:r>
                <a:rPr lang="ru-RU" sz="1000" b="1" dirty="0">
                  <a:solidFill>
                    <a:srgbClr val="000000"/>
                  </a:solidFill>
                </a:rPr>
                <a:t>275</a:t>
              </a:r>
              <a:r>
                <a:rPr lang="en-US" sz="1000" b="1" dirty="0">
                  <a:solidFill>
                    <a:srgbClr val="000000"/>
                  </a:solidFill>
                </a:rPr>
                <a:t> million</a:t>
              </a:r>
            </a:p>
            <a:p>
              <a:pPr algn="ctr"/>
              <a:r>
                <a:rPr lang="en-US" sz="800" dirty="0" err="1">
                  <a:solidFill>
                    <a:srgbClr val="000000"/>
                  </a:solidFill>
                </a:rPr>
                <a:t>Turgenevka</a:t>
              </a:r>
              <a:r>
                <a:rPr lang="en-US" sz="800" dirty="0">
                  <a:solidFill>
                    <a:srgbClr val="000000"/>
                  </a:solidFill>
                </a:rPr>
                <a:t> ABS </a:t>
              </a:r>
              <a:br>
                <a:rPr lang="en-US" sz="800" dirty="0">
                  <a:solidFill>
                    <a:srgbClr val="000000"/>
                  </a:solidFill>
                </a:rPr>
              </a:br>
              <a:r>
                <a:rPr lang="en-US" sz="800" dirty="0">
                  <a:solidFill>
                    <a:srgbClr val="000000"/>
                  </a:solidFill>
                </a:rPr>
                <a:t>Finance B.V.</a:t>
              </a:r>
            </a:p>
            <a:p>
              <a:pPr algn="ctr">
                <a:spcBef>
                  <a:spcPts val="300"/>
                </a:spcBef>
              </a:pPr>
              <a:r>
                <a:rPr lang="en-US" sz="800" dirty="0">
                  <a:solidFill>
                    <a:srgbClr val="000000"/>
                  </a:solidFill>
                </a:rPr>
                <a:t>Auto Loans</a:t>
              </a:r>
              <a:endParaRPr lang="ru-RU" sz="800" dirty="0">
                <a:solidFill>
                  <a:srgbClr val="000000"/>
                </a:solidFill>
              </a:endParaRPr>
            </a:p>
          </p:txBody>
        </p:sp>
        <p:sp>
          <p:nvSpPr>
            <p:cNvPr id="396" name="TextBox 46"/>
            <p:cNvSpPr txBox="1">
              <a:spLocks noChangeArrowheads="1"/>
            </p:cNvSpPr>
            <p:nvPr/>
          </p:nvSpPr>
          <p:spPr bwMode="auto">
            <a:xfrm>
              <a:off x="1010119" y="2783683"/>
              <a:ext cx="720065" cy="336716"/>
            </a:xfrm>
            <a:prstGeom prst="rect">
              <a:avLst/>
            </a:prstGeom>
            <a:noFill/>
            <a:ln w="9525">
              <a:noFill/>
              <a:miter lim="800000"/>
              <a:headEnd/>
              <a:tailEnd/>
            </a:ln>
          </p:spPr>
          <p:txBody>
            <a:bodyPr wrap="none">
              <a:spAutoFit/>
            </a:bodyPr>
            <a:lstStyle/>
            <a:p>
              <a:pPr algn="ctr"/>
              <a:r>
                <a:rPr lang="en-US" sz="800" dirty="0">
                  <a:solidFill>
                    <a:srgbClr val="000000"/>
                  </a:solidFill>
                </a:rPr>
                <a:t>Co-Arranger</a:t>
              </a:r>
            </a:p>
            <a:p>
              <a:pPr algn="ctr"/>
              <a:r>
                <a:rPr lang="en-US" sz="800" dirty="0">
                  <a:solidFill>
                    <a:srgbClr val="000000"/>
                  </a:solidFill>
                </a:rPr>
                <a:t>2012</a:t>
              </a:r>
              <a:endParaRPr lang="ru-RU" sz="800" dirty="0">
                <a:solidFill>
                  <a:srgbClr val="000000"/>
                </a:solidFill>
              </a:endParaRPr>
            </a:p>
          </p:txBody>
        </p:sp>
      </p:grpSp>
      <p:grpSp>
        <p:nvGrpSpPr>
          <p:cNvPr id="397" name="Group 161"/>
          <p:cNvGrpSpPr>
            <a:grpSpLocks/>
          </p:cNvGrpSpPr>
          <p:nvPr/>
        </p:nvGrpSpPr>
        <p:grpSpPr bwMode="auto">
          <a:xfrm>
            <a:off x="6528538" y="1595444"/>
            <a:ext cx="1212850" cy="1544637"/>
            <a:chOff x="6237561" y="1218302"/>
            <a:chExt cx="1159824" cy="1559485"/>
          </a:xfrm>
        </p:grpSpPr>
        <p:sp>
          <p:nvSpPr>
            <p:cNvPr id="398" name="Rectangle 162"/>
            <p:cNvSpPr>
              <a:spLocks noChangeArrowheads="1"/>
            </p:cNvSpPr>
            <p:nvPr/>
          </p:nvSpPr>
          <p:spPr bwMode="auto">
            <a:xfrm>
              <a:off x="6237561" y="1218302"/>
              <a:ext cx="1159824"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399" name="TextBox 163"/>
            <p:cNvSpPr txBox="1">
              <a:spLocks noChangeArrowheads="1"/>
            </p:cNvSpPr>
            <p:nvPr/>
          </p:nvSpPr>
          <p:spPr bwMode="auto">
            <a:xfrm>
              <a:off x="6354691" y="1578065"/>
              <a:ext cx="930591" cy="534576"/>
            </a:xfrm>
            <a:prstGeom prst="rect">
              <a:avLst/>
            </a:prstGeom>
            <a:noFill/>
            <a:ln w="9525">
              <a:noFill/>
              <a:miter lim="800000"/>
              <a:headEnd/>
              <a:tailEnd/>
            </a:ln>
          </p:spPr>
          <p:txBody>
            <a:bodyPr wrap="none">
              <a:spAutoFit/>
            </a:bodyPr>
            <a:lstStyle/>
            <a:p>
              <a:pPr algn="ctr"/>
              <a:r>
                <a:rPr lang="en-US" sz="1100" b="1" dirty="0" err="1">
                  <a:solidFill>
                    <a:srgbClr val="000000"/>
                  </a:solidFill>
                </a:rPr>
                <a:t>DeltaCredit</a:t>
              </a:r>
              <a:endParaRPr lang="en-US" sz="1100" b="1" dirty="0">
                <a:solidFill>
                  <a:srgbClr val="000000"/>
                </a:solidFill>
              </a:endParaRPr>
            </a:p>
            <a:p>
              <a:pPr algn="ctr"/>
              <a:r>
                <a:rPr lang="en-US" sz="1000" b="1" dirty="0">
                  <a:solidFill>
                    <a:srgbClr val="000000"/>
                  </a:solidFill>
                </a:rPr>
                <a:t>RUR 5 billion</a:t>
              </a:r>
              <a:r>
                <a:rPr lang="en-US" sz="800" dirty="0">
                  <a:solidFill>
                    <a:srgbClr val="000000"/>
                  </a:solidFill>
                </a:rPr>
                <a:t/>
              </a:r>
              <a:br>
                <a:rPr lang="en-US" sz="800" dirty="0">
                  <a:solidFill>
                    <a:srgbClr val="000000"/>
                  </a:solidFill>
                </a:rPr>
              </a:br>
              <a:r>
                <a:rPr lang="en-US" sz="800" dirty="0">
                  <a:solidFill>
                    <a:srgbClr val="000000"/>
                  </a:solidFill>
                </a:rPr>
                <a:t>Covered bonds</a:t>
              </a:r>
              <a:endParaRPr lang="ru-RU" sz="800" dirty="0">
                <a:solidFill>
                  <a:srgbClr val="000000"/>
                </a:solidFill>
              </a:endParaRPr>
            </a:p>
          </p:txBody>
        </p:sp>
        <p:sp>
          <p:nvSpPr>
            <p:cNvPr id="401" name="TextBox 165"/>
            <p:cNvSpPr txBox="1">
              <a:spLocks noChangeArrowheads="1"/>
            </p:cNvSpPr>
            <p:nvPr/>
          </p:nvSpPr>
          <p:spPr bwMode="auto">
            <a:xfrm>
              <a:off x="6524481" y="2441496"/>
              <a:ext cx="555622" cy="336291"/>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pic>
          <p:nvPicPr>
            <p:cNvPr id="402" name="Picture 2" descr="Bank Vozrozhdenie"/>
            <p:cNvPicPr>
              <a:picLocks noChangeAspect="1" noChangeArrowheads="1"/>
            </p:cNvPicPr>
            <p:nvPr/>
          </p:nvPicPr>
          <p:blipFill>
            <a:blip r:embed="rId11"/>
            <a:srcRect/>
            <a:stretch>
              <a:fillRect/>
            </a:stretch>
          </p:blipFill>
          <p:spPr bwMode="auto">
            <a:xfrm>
              <a:off x="6292699" y="1302325"/>
              <a:ext cx="1050006" cy="293127"/>
            </a:xfrm>
            <a:prstGeom prst="rect">
              <a:avLst/>
            </a:prstGeom>
            <a:noFill/>
            <a:ln w="9525">
              <a:noFill/>
              <a:miter lim="800000"/>
              <a:headEnd/>
              <a:tailEnd/>
            </a:ln>
          </p:spPr>
        </p:pic>
      </p:grpSp>
      <p:grpSp>
        <p:nvGrpSpPr>
          <p:cNvPr id="403" name="Group 402"/>
          <p:cNvGrpSpPr/>
          <p:nvPr/>
        </p:nvGrpSpPr>
        <p:grpSpPr>
          <a:xfrm>
            <a:off x="7812275" y="1595444"/>
            <a:ext cx="1187913" cy="1544637"/>
            <a:chOff x="7966584" y="2901280"/>
            <a:chExt cx="1147763" cy="1560686"/>
          </a:xfrm>
        </p:grpSpPr>
        <p:sp>
          <p:nvSpPr>
            <p:cNvPr id="404" name="Rectangle 152"/>
            <p:cNvSpPr>
              <a:spLocks noChangeArrowheads="1"/>
            </p:cNvSpPr>
            <p:nvPr/>
          </p:nvSpPr>
          <p:spPr bwMode="auto">
            <a:xfrm>
              <a:off x="7966584" y="2901280"/>
              <a:ext cx="1147763" cy="1501342"/>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05" name="TextBox 153"/>
            <p:cNvSpPr txBox="1">
              <a:spLocks noChangeArrowheads="1"/>
            </p:cNvSpPr>
            <p:nvPr/>
          </p:nvSpPr>
          <p:spPr bwMode="auto">
            <a:xfrm>
              <a:off x="7984047" y="3237830"/>
              <a:ext cx="1093787" cy="681038"/>
            </a:xfrm>
            <a:prstGeom prst="rect">
              <a:avLst/>
            </a:prstGeom>
            <a:noFill/>
            <a:ln w="9525">
              <a:noFill/>
              <a:miter lim="800000"/>
              <a:headEnd/>
              <a:tailEnd/>
            </a:ln>
          </p:spPr>
          <p:txBody>
            <a:bodyPr wrap="none">
              <a:spAutoFit/>
            </a:bodyPr>
            <a:lstStyle/>
            <a:p>
              <a:pPr algn="ctr"/>
              <a:r>
                <a:rPr lang="en-US" sz="1100" b="1" dirty="0" err="1">
                  <a:solidFill>
                    <a:srgbClr val="000000"/>
                  </a:solidFill>
                </a:rPr>
                <a:t>Vozrozhdenie</a:t>
              </a:r>
              <a:endParaRPr lang="en-US" sz="1100" b="1" dirty="0">
                <a:solidFill>
                  <a:srgbClr val="000000"/>
                </a:solidFill>
              </a:endParaRPr>
            </a:p>
            <a:p>
              <a:pPr algn="ctr"/>
              <a:r>
                <a:rPr lang="en-US" sz="1000" b="1" dirty="0">
                  <a:solidFill>
                    <a:srgbClr val="000000"/>
                  </a:solidFill>
                </a:rPr>
                <a:t>RUR 4 billion</a:t>
              </a:r>
            </a:p>
            <a:p>
              <a:pPr algn="ctr">
                <a:spcBef>
                  <a:spcPct val="20000"/>
                </a:spcBef>
              </a:pPr>
              <a:r>
                <a:rPr lang="en-US" sz="800" dirty="0">
                  <a:solidFill>
                    <a:srgbClr val="000000"/>
                  </a:solidFill>
                </a:rPr>
                <a:t>MA </a:t>
              </a:r>
              <a:r>
                <a:rPr lang="en-US" sz="800" dirty="0" err="1">
                  <a:solidFill>
                    <a:srgbClr val="000000"/>
                  </a:solidFill>
                </a:rPr>
                <a:t>Vozrozhdenie</a:t>
              </a:r>
              <a:r>
                <a:rPr lang="en-US" sz="800" dirty="0">
                  <a:solidFill>
                    <a:srgbClr val="000000"/>
                  </a:solidFill>
                </a:rPr>
                <a:t> 2</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07" name="TextBox 155"/>
            <p:cNvSpPr txBox="1">
              <a:spLocks noChangeArrowheads="1"/>
            </p:cNvSpPr>
            <p:nvPr/>
          </p:nvSpPr>
          <p:spPr bwMode="auto">
            <a:xfrm>
              <a:off x="8255509" y="4125416"/>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pic>
          <p:nvPicPr>
            <p:cNvPr id="408" name="Picture 2" descr="Bank Vozrozhdenie"/>
            <p:cNvPicPr>
              <a:picLocks noChangeAspect="1" noChangeArrowheads="1"/>
            </p:cNvPicPr>
            <p:nvPr/>
          </p:nvPicPr>
          <p:blipFill>
            <a:blip r:embed="rId12"/>
            <a:srcRect/>
            <a:stretch>
              <a:fillRect/>
            </a:stretch>
          </p:blipFill>
          <p:spPr bwMode="auto">
            <a:xfrm>
              <a:off x="8135542" y="3019260"/>
              <a:ext cx="806056" cy="198591"/>
            </a:xfrm>
            <a:prstGeom prst="rect">
              <a:avLst/>
            </a:prstGeom>
            <a:noFill/>
            <a:ln w="9525">
              <a:noFill/>
              <a:miter lim="800000"/>
              <a:headEnd/>
              <a:tailEnd/>
            </a:ln>
          </p:spPr>
        </p:pic>
      </p:grpSp>
      <p:sp>
        <p:nvSpPr>
          <p:cNvPr id="409" name="Rectangle 152"/>
          <p:cNvSpPr>
            <a:spLocks noChangeArrowheads="1"/>
          </p:cNvSpPr>
          <p:nvPr/>
        </p:nvSpPr>
        <p:spPr bwMode="auto">
          <a:xfrm>
            <a:off x="7810349" y="3204318"/>
            <a:ext cx="1176338" cy="151054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10" name="TextBox 153"/>
          <p:cNvSpPr txBox="1">
            <a:spLocks noChangeArrowheads="1"/>
          </p:cNvSpPr>
          <p:nvPr/>
        </p:nvSpPr>
        <p:spPr bwMode="auto">
          <a:xfrm>
            <a:off x="7748648" y="3540869"/>
            <a:ext cx="1304204" cy="686342"/>
          </a:xfrm>
          <a:prstGeom prst="rect">
            <a:avLst/>
          </a:prstGeom>
          <a:noFill/>
          <a:ln w="9525">
            <a:noFill/>
            <a:miter lim="800000"/>
            <a:headEnd/>
            <a:tailEnd/>
          </a:ln>
        </p:spPr>
        <p:txBody>
          <a:bodyPr wrap="none">
            <a:spAutoFit/>
          </a:bodyPr>
          <a:lstStyle/>
          <a:p>
            <a:pPr algn="ctr"/>
            <a:r>
              <a:rPr lang="en-US" sz="1100" b="1" spc="-30" dirty="0">
                <a:solidFill>
                  <a:srgbClr val="000000"/>
                </a:solidFill>
              </a:rPr>
              <a:t>Transcapitalbank</a:t>
            </a:r>
          </a:p>
          <a:p>
            <a:pPr algn="ctr"/>
            <a:r>
              <a:rPr lang="en-US" sz="1000" b="1" dirty="0">
                <a:solidFill>
                  <a:srgbClr val="000000"/>
                </a:solidFill>
              </a:rPr>
              <a:t>RUR 4.57 billion</a:t>
            </a:r>
          </a:p>
          <a:p>
            <a:pPr algn="ctr">
              <a:spcBef>
                <a:spcPct val="20000"/>
              </a:spcBef>
            </a:pPr>
            <a:r>
              <a:rPr lang="en-US" sz="800" dirty="0">
                <a:solidFill>
                  <a:srgbClr val="000000"/>
                </a:solidFill>
              </a:rPr>
              <a:t>MA TKB-1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12" name="TextBox 155"/>
          <p:cNvSpPr txBox="1">
            <a:spLocks noChangeArrowheads="1"/>
          </p:cNvSpPr>
          <p:nvPr/>
        </p:nvSpPr>
        <p:spPr bwMode="auto">
          <a:xfrm>
            <a:off x="8135478" y="4437112"/>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pic>
        <p:nvPicPr>
          <p:cNvPr id="413" name="Picture 2"/>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7876419" y="3247737"/>
            <a:ext cx="1050505" cy="262994"/>
          </a:xfrm>
          <a:prstGeom prst="rect">
            <a:avLst/>
          </a:prstGeom>
          <a:noFill/>
          <a:ln w="9525">
            <a:noFill/>
            <a:miter lim="800000"/>
            <a:headEnd/>
            <a:tailEnd/>
          </a:ln>
        </p:spPr>
      </p:pic>
      <p:grpSp>
        <p:nvGrpSpPr>
          <p:cNvPr id="414" name="Group 184"/>
          <p:cNvGrpSpPr>
            <a:grpSpLocks/>
          </p:cNvGrpSpPr>
          <p:nvPr/>
        </p:nvGrpSpPr>
        <p:grpSpPr bwMode="auto">
          <a:xfrm>
            <a:off x="35496" y="3191997"/>
            <a:ext cx="1211397" cy="1560686"/>
            <a:chOff x="3475622" y="1218302"/>
            <a:chExt cx="1244206" cy="1537442"/>
          </a:xfrm>
        </p:grpSpPr>
        <p:sp>
          <p:nvSpPr>
            <p:cNvPr id="415" name="Rectangle 185"/>
            <p:cNvSpPr>
              <a:spLocks noChangeArrowheads="1"/>
            </p:cNvSpPr>
            <p:nvPr/>
          </p:nvSpPr>
          <p:spPr bwMode="auto">
            <a:xfrm>
              <a:off x="3485398" y="1218302"/>
              <a:ext cx="1226799"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16" name="TextBox 186"/>
            <p:cNvSpPr txBox="1">
              <a:spLocks noChangeArrowheads="1"/>
            </p:cNvSpPr>
            <p:nvPr/>
          </p:nvSpPr>
          <p:spPr bwMode="auto">
            <a:xfrm>
              <a:off x="3475622" y="1553356"/>
              <a:ext cx="1244206" cy="681224"/>
            </a:xfrm>
            <a:prstGeom prst="rect">
              <a:avLst/>
            </a:prstGeom>
            <a:noFill/>
            <a:ln w="9525">
              <a:noFill/>
              <a:miter lim="800000"/>
              <a:headEnd/>
              <a:tailEnd/>
            </a:ln>
          </p:spPr>
          <p:txBody>
            <a:bodyPr wrap="none">
              <a:spAutoFit/>
            </a:bodyPr>
            <a:lstStyle/>
            <a:p>
              <a:pPr algn="ctr"/>
              <a:r>
                <a:rPr lang="en-US" sz="1100" b="1" dirty="0">
                  <a:solidFill>
                    <a:srgbClr val="000000"/>
                  </a:solidFill>
                </a:rPr>
                <a:t>Absolut Bank</a:t>
              </a:r>
            </a:p>
            <a:p>
              <a:pPr algn="ctr"/>
              <a:r>
                <a:rPr lang="en-US" sz="1000" b="1" dirty="0">
                  <a:solidFill>
                    <a:srgbClr val="000000"/>
                  </a:solidFill>
                </a:rPr>
                <a:t>RUR 12.287 billion</a:t>
              </a:r>
            </a:p>
            <a:p>
              <a:pPr algn="ctr">
                <a:spcBef>
                  <a:spcPct val="20000"/>
                </a:spcBef>
              </a:pPr>
              <a:r>
                <a:rPr lang="en-US" sz="800" dirty="0">
                  <a:solidFill>
                    <a:srgbClr val="000000"/>
                  </a:solidFill>
                </a:rPr>
                <a:t>MA Absolut 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18" name="TextBox 188"/>
            <p:cNvSpPr txBox="1">
              <a:spLocks noChangeArrowheads="1"/>
            </p:cNvSpPr>
            <p:nvPr/>
          </p:nvSpPr>
          <p:spPr bwMode="auto">
            <a:xfrm>
              <a:off x="3831548" y="2419102"/>
              <a:ext cx="561503" cy="336642"/>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pic>
          <p:nvPicPr>
            <p:cNvPr id="419" name="Picture 2" descr="Bank Vozrozhdenie"/>
            <p:cNvPicPr>
              <a:picLocks noChangeAspect="1" noChangeArrowheads="1"/>
            </p:cNvPicPr>
            <p:nvPr/>
          </p:nvPicPr>
          <p:blipFill>
            <a:blip r:embed="rId14"/>
            <a:srcRect/>
            <a:stretch>
              <a:fillRect/>
            </a:stretch>
          </p:blipFill>
          <p:spPr bwMode="auto">
            <a:xfrm>
              <a:off x="3630543" y="1313613"/>
              <a:ext cx="905907" cy="281838"/>
            </a:xfrm>
            <a:prstGeom prst="rect">
              <a:avLst/>
            </a:prstGeom>
            <a:noFill/>
            <a:ln w="9525">
              <a:noFill/>
              <a:miter lim="800000"/>
              <a:headEnd/>
              <a:tailEnd/>
            </a:ln>
          </p:spPr>
        </p:pic>
      </p:grpSp>
      <p:grpSp>
        <p:nvGrpSpPr>
          <p:cNvPr id="420" name="Group 419"/>
          <p:cNvGrpSpPr/>
          <p:nvPr/>
        </p:nvGrpSpPr>
        <p:grpSpPr>
          <a:xfrm>
            <a:off x="1330250" y="3191997"/>
            <a:ext cx="1176339" cy="1562274"/>
            <a:chOff x="1400685" y="4474493"/>
            <a:chExt cx="1296988" cy="1537022"/>
          </a:xfrm>
        </p:grpSpPr>
        <p:sp>
          <p:nvSpPr>
            <p:cNvPr id="421" name="Rectangle 180"/>
            <p:cNvSpPr>
              <a:spLocks noChangeArrowheads="1"/>
            </p:cNvSpPr>
            <p:nvPr/>
          </p:nvSpPr>
          <p:spPr bwMode="auto">
            <a:xfrm>
              <a:off x="1410210" y="4474493"/>
              <a:ext cx="1287463"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pic>
          <p:nvPicPr>
            <p:cNvPr id="422" name="Picture 3"/>
            <p:cNvPicPr>
              <a:picLocks noChangeAspect="1" noChangeArrowheads="1"/>
            </p:cNvPicPr>
            <p:nvPr/>
          </p:nvPicPr>
          <p:blipFill>
            <a:blip r:embed="rId15"/>
            <a:srcRect/>
            <a:stretch>
              <a:fillRect/>
            </a:stretch>
          </p:blipFill>
          <p:spPr bwMode="auto">
            <a:xfrm>
              <a:off x="1441960" y="4539580"/>
              <a:ext cx="1163638" cy="217488"/>
            </a:xfrm>
            <a:prstGeom prst="rect">
              <a:avLst/>
            </a:prstGeom>
            <a:noFill/>
            <a:ln w="9525">
              <a:noFill/>
              <a:miter lim="800000"/>
              <a:headEnd/>
              <a:tailEnd/>
            </a:ln>
          </p:spPr>
        </p:pic>
        <p:sp>
          <p:nvSpPr>
            <p:cNvPr id="423" name="TextBox 181"/>
            <p:cNvSpPr txBox="1">
              <a:spLocks noChangeArrowheads="1"/>
            </p:cNvSpPr>
            <p:nvPr/>
          </p:nvSpPr>
          <p:spPr bwMode="auto">
            <a:xfrm>
              <a:off x="1400685" y="4758655"/>
              <a:ext cx="1281113" cy="681038"/>
            </a:xfrm>
            <a:prstGeom prst="rect">
              <a:avLst/>
            </a:prstGeom>
            <a:noFill/>
            <a:ln w="9525">
              <a:noFill/>
              <a:miter lim="800000"/>
              <a:headEnd/>
              <a:tailEnd/>
            </a:ln>
          </p:spPr>
          <p:txBody>
            <a:bodyPr wrap="none">
              <a:spAutoFit/>
            </a:bodyPr>
            <a:lstStyle/>
            <a:p>
              <a:pPr algn="ctr"/>
              <a:r>
                <a:rPr lang="en-US" sz="1100" b="1" dirty="0" err="1">
                  <a:solidFill>
                    <a:srgbClr val="000000"/>
                  </a:solidFill>
                </a:rPr>
                <a:t>PromSvyazBank</a:t>
              </a:r>
              <a:endParaRPr lang="en-US" sz="1100" b="1" dirty="0">
                <a:solidFill>
                  <a:srgbClr val="000000"/>
                </a:solidFill>
              </a:endParaRPr>
            </a:p>
            <a:p>
              <a:pPr algn="ctr"/>
              <a:r>
                <a:rPr lang="en-US" sz="1000" b="1" dirty="0">
                  <a:solidFill>
                    <a:srgbClr val="000000"/>
                  </a:solidFill>
                </a:rPr>
                <a:t>RUR 3 billion</a:t>
              </a:r>
            </a:p>
            <a:p>
              <a:pPr algn="ctr">
                <a:spcBef>
                  <a:spcPct val="20000"/>
                </a:spcBef>
              </a:pPr>
              <a:r>
                <a:rPr lang="en-US" sz="800" dirty="0">
                  <a:solidFill>
                    <a:srgbClr val="000000"/>
                  </a:solidFill>
                </a:rPr>
                <a:t>MA PSB 2013</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25" name="TextBox 183"/>
            <p:cNvSpPr txBox="1">
              <a:spLocks noChangeArrowheads="1"/>
            </p:cNvSpPr>
            <p:nvPr/>
          </p:nvSpPr>
          <p:spPr bwMode="auto">
            <a:xfrm>
              <a:off x="1748348" y="5673377"/>
              <a:ext cx="584200" cy="338138"/>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grpSp>
      <p:grpSp>
        <p:nvGrpSpPr>
          <p:cNvPr id="426" name="Group 173"/>
          <p:cNvGrpSpPr>
            <a:grpSpLocks/>
          </p:cNvGrpSpPr>
          <p:nvPr/>
        </p:nvGrpSpPr>
        <p:grpSpPr bwMode="auto">
          <a:xfrm>
            <a:off x="2554224" y="3182013"/>
            <a:ext cx="1271502" cy="1558701"/>
            <a:chOff x="168120" y="1196752"/>
            <a:chExt cx="1312753" cy="1519653"/>
          </a:xfrm>
        </p:grpSpPr>
        <p:grpSp>
          <p:nvGrpSpPr>
            <p:cNvPr id="427" name="Group 35"/>
            <p:cNvGrpSpPr>
              <a:grpSpLocks/>
            </p:cNvGrpSpPr>
            <p:nvPr/>
          </p:nvGrpSpPr>
          <p:grpSpPr bwMode="auto">
            <a:xfrm>
              <a:off x="168120" y="1196752"/>
              <a:ext cx="1312753" cy="1519653"/>
              <a:chOff x="492144" y="1591848"/>
              <a:chExt cx="1312753" cy="1519653"/>
            </a:xfrm>
          </p:grpSpPr>
          <p:sp>
            <p:nvSpPr>
              <p:cNvPr id="429" name="Rectangle 176"/>
              <p:cNvSpPr>
                <a:spLocks noChangeArrowheads="1"/>
              </p:cNvSpPr>
              <p:nvPr/>
            </p:nvSpPr>
            <p:spPr bwMode="auto">
              <a:xfrm>
                <a:off x="492919" y="1591848"/>
                <a:ext cx="1288256"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30" name="TextBox 429"/>
              <p:cNvSpPr txBox="1"/>
              <p:nvPr/>
            </p:nvSpPr>
            <p:spPr>
              <a:xfrm>
                <a:off x="492144" y="1926902"/>
                <a:ext cx="1312753" cy="678833"/>
              </a:xfrm>
              <a:prstGeom prst="rect">
                <a:avLst/>
              </a:prstGeom>
              <a:noFill/>
            </p:spPr>
            <p:txBody>
              <a:bodyPr wrap="none">
                <a:spAutoFit/>
              </a:bodyPr>
              <a:lstStyle/>
              <a:p>
                <a:pPr algn="ctr">
                  <a:defRPr/>
                </a:pPr>
                <a:r>
                  <a:rPr lang="en-US" sz="1050" b="1" dirty="0" err="1">
                    <a:solidFill>
                      <a:srgbClr val="000000"/>
                    </a:solidFill>
                  </a:rPr>
                  <a:t>InvestTradeBank</a:t>
                </a:r>
                <a:endParaRPr lang="en-US" sz="1050" b="1" dirty="0">
                  <a:solidFill>
                    <a:srgbClr val="000000"/>
                  </a:solidFill>
                </a:endParaRPr>
              </a:p>
              <a:p>
                <a:pPr algn="ctr">
                  <a:defRPr/>
                </a:pPr>
                <a:r>
                  <a:rPr lang="en-US" sz="1000" b="1" dirty="0">
                    <a:solidFill>
                      <a:srgbClr val="000000"/>
                    </a:solidFill>
                  </a:rPr>
                  <a:t>RUR 3.</a:t>
                </a:r>
                <a:r>
                  <a:rPr lang="ru-RU" sz="1000" b="1" dirty="0">
                    <a:solidFill>
                      <a:srgbClr val="000000"/>
                    </a:solidFill>
                  </a:rPr>
                  <a:t>53</a:t>
                </a:r>
                <a:r>
                  <a:rPr lang="en-US" sz="1000" b="1" dirty="0">
                    <a:solidFill>
                      <a:srgbClr val="000000"/>
                    </a:solidFill>
                  </a:rPr>
                  <a:t> billion</a:t>
                </a:r>
              </a:p>
              <a:p>
                <a:pPr algn="ctr">
                  <a:spcBef>
                    <a:spcPct val="20000"/>
                  </a:spcBef>
                  <a:defRPr/>
                </a:pPr>
                <a:r>
                  <a:rPr lang="en-US" sz="800" dirty="0">
                    <a:solidFill>
                      <a:srgbClr val="000000"/>
                    </a:solidFill>
                  </a:rPr>
                  <a:t>MAITB </a:t>
                </a:r>
                <a:r>
                  <a:rPr lang="ru-RU" sz="800" dirty="0">
                    <a:solidFill>
                      <a:srgbClr val="000000"/>
                    </a:solidFill>
                  </a:rPr>
                  <a:t>20</a:t>
                </a:r>
                <a:r>
                  <a:rPr lang="en-US" sz="800" dirty="0">
                    <a:solidFill>
                      <a:srgbClr val="000000"/>
                    </a:solidFill>
                  </a:rPr>
                  <a:t>1</a:t>
                </a:r>
                <a:r>
                  <a:rPr lang="ru-RU" sz="800" dirty="0">
                    <a:solidFill>
                      <a:srgbClr val="000000"/>
                    </a:solidFill>
                  </a:rPr>
                  <a:t>3</a:t>
                </a:r>
                <a:r>
                  <a:rPr lang="en-US" sz="800" dirty="0">
                    <a:solidFill>
                      <a:srgbClr val="000000"/>
                    </a:solidFill>
                  </a:rPr>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32" name="TextBox 179"/>
              <p:cNvSpPr txBox="1">
                <a:spLocks noChangeArrowheads="1"/>
              </p:cNvSpPr>
              <p:nvPr/>
            </p:nvSpPr>
            <p:spPr bwMode="auto">
              <a:xfrm>
                <a:off x="861695" y="2774859"/>
                <a:ext cx="599875" cy="336642"/>
              </a:xfrm>
              <a:prstGeom prst="rect">
                <a:avLst/>
              </a:prstGeom>
              <a:noFill/>
              <a:ln w="9525">
                <a:noFill/>
                <a:miter lim="800000"/>
                <a:headEnd/>
                <a:tailEnd/>
              </a:ln>
            </p:spPr>
            <p:txBody>
              <a:bodyPr wrap="none">
                <a:spAutoFit/>
              </a:bodyPr>
              <a:lstStyle/>
              <a:p>
                <a:pPr algn="ctr"/>
                <a:r>
                  <a:rPr lang="en-US" sz="800">
                    <a:solidFill>
                      <a:srgbClr val="000000"/>
                    </a:solidFill>
                  </a:rPr>
                  <a:t>Arranger</a:t>
                </a:r>
              </a:p>
              <a:p>
                <a:pPr algn="ctr"/>
                <a:r>
                  <a:rPr lang="en-US" sz="800">
                    <a:solidFill>
                      <a:srgbClr val="000000"/>
                    </a:solidFill>
                  </a:rPr>
                  <a:t>201</a:t>
                </a:r>
                <a:r>
                  <a:rPr lang="ru-RU" sz="800">
                    <a:solidFill>
                      <a:srgbClr val="000000"/>
                    </a:solidFill>
                  </a:rPr>
                  <a:t>3</a:t>
                </a:r>
              </a:p>
            </p:txBody>
          </p:sp>
        </p:grpSp>
        <p:pic>
          <p:nvPicPr>
            <p:cNvPr id="428" name="Picture 2" descr="Bank Vozrozhdenie"/>
            <p:cNvPicPr>
              <a:picLocks noChangeAspect="1" noChangeArrowheads="1"/>
            </p:cNvPicPr>
            <p:nvPr/>
          </p:nvPicPr>
          <p:blipFill>
            <a:blip r:embed="rId6"/>
            <a:srcRect/>
            <a:stretch>
              <a:fillRect/>
            </a:stretch>
          </p:blipFill>
          <p:spPr bwMode="auto">
            <a:xfrm>
              <a:off x="184976" y="1280422"/>
              <a:ext cx="1248913" cy="213669"/>
            </a:xfrm>
            <a:prstGeom prst="rect">
              <a:avLst/>
            </a:prstGeom>
            <a:noFill/>
            <a:ln w="9525">
              <a:noFill/>
              <a:miter lim="800000"/>
              <a:headEnd/>
              <a:tailEnd/>
            </a:ln>
          </p:spPr>
        </p:pic>
      </p:grpSp>
      <p:sp>
        <p:nvSpPr>
          <p:cNvPr id="433" name="Rectangle 157"/>
          <p:cNvSpPr>
            <a:spLocks noChangeArrowheads="1"/>
          </p:cNvSpPr>
          <p:nvPr/>
        </p:nvSpPr>
        <p:spPr bwMode="auto">
          <a:xfrm>
            <a:off x="3867716" y="3191998"/>
            <a:ext cx="1293812" cy="1535590"/>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pic>
        <p:nvPicPr>
          <p:cNvPr id="434" name="Picture 190"/>
          <p:cNvPicPr>
            <a:picLocks noChangeAspect="1"/>
          </p:cNvPicPr>
          <p:nvPr/>
        </p:nvPicPr>
        <p:blipFill>
          <a:blip r:embed="rId16"/>
          <a:srcRect/>
          <a:stretch>
            <a:fillRect/>
          </a:stretch>
        </p:blipFill>
        <p:spPr bwMode="auto">
          <a:xfrm>
            <a:off x="4068564" y="3314011"/>
            <a:ext cx="981075" cy="166687"/>
          </a:xfrm>
          <a:prstGeom prst="rect">
            <a:avLst/>
          </a:prstGeom>
          <a:noFill/>
          <a:ln w="9525">
            <a:noFill/>
            <a:miter lim="800000"/>
            <a:headEnd/>
            <a:tailEnd/>
          </a:ln>
        </p:spPr>
      </p:pic>
      <p:sp>
        <p:nvSpPr>
          <p:cNvPr id="435" name="TextBox 158"/>
          <p:cNvSpPr txBox="1">
            <a:spLocks noChangeArrowheads="1"/>
          </p:cNvSpPr>
          <p:nvPr/>
        </p:nvSpPr>
        <p:spPr bwMode="auto">
          <a:xfrm>
            <a:off x="4000301" y="3510861"/>
            <a:ext cx="1147763" cy="681037"/>
          </a:xfrm>
          <a:prstGeom prst="rect">
            <a:avLst/>
          </a:prstGeom>
          <a:noFill/>
          <a:ln w="9525">
            <a:noFill/>
            <a:miter lim="800000"/>
            <a:headEnd/>
            <a:tailEnd/>
          </a:ln>
        </p:spPr>
        <p:txBody>
          <a:bodyPr wrap="none">
            <a:spAutoFit/>
          </a:bodyPr>
          <a:lstStyle/>
          <a:p>
            <a:pPr algn="ctr"/>
            <a:r>
              <a:rPr lang="en-US" sz="1100" b="1" dirty="0">
                <a:solidFill>
                  <a:srgbClr val="000000"/>
                </a:solidFill>
              </a:rPr>
              <a:t>FORABANK</a:t>
            </a:r>
          </a:p>
          <a:p>
            <a:pPr algn="ctr"/>
            <a:r>
              <a:rPr lang="en-US" sz="1000" b="1" dirty="0">
                <a:solidFill>
                  <a:srgbClr val="000000"/>
                </a:solidFill>
              </a:rPr>
              <a:t>RUR 1.15 billion</a:t>
            </a:r>
          </a:p>
          <a:p>
            <a:pPr algn="ctr">
              <a:spcBef>
                <a:spcPct val="20000"/>
              </a:spcBef>
            </a:pPr>
            <a:r>
              <a:rPr lang="en-US" sz="800" dirty="0">
                <a:solidFill>
                  <a:srgbClr val="000000"/>
                </a:solidFill>
              </a:rPr>
              <a:t>MA FORA</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37" name="TextBox 160"/>
          <p:cNvSpPr txBox="1">
            <a:spLocks noChangeArrowheads="1"/>
          </p:cNvSpPr>
          <p:nvPr/>
        </p:nvSpPr>
        <p:spPr bwMode="auto">
          <a:xfrm>
            <a:off x="4289226" y="4417721"/>
            <a:ext cx="581025" cy="336550"/>
          </a:xfrm>
          <a:prstGeom prst="rect">
            <a:avLst/>
          </a:prstGeom>
          <a:noFill/>
          <a:ln w="9525">
            <a:noFill/>
            <a:miter lim="800000"/>
            <a:headEnd/>
            <a:tailEnd/>
          </a:ln>
        </p:spPr>
        <p:txBody>
          <a:bodyPr wrap="none">
            <a:spAutoFit/>
          </a:bodyPr>
          <a:lstStyle/>
          <a:p>
            <a:pPr algn="ctr"/>
            <a:r>
              <a:rPr lang="en-US" sz="800">
                <a:solidFill>
                  <a:srgbClr val="000000"/>
                </a:solidFill>
              </a:rPr>
              <a:t>Arranger</a:t>
            </a:r>
          </a:p>
          <a:p>
            <a:pPr algn="ctr"/>
            <a:r>
              <a:rPr lang="en-US" sz="800">
                <a:solidFill>
                  <a:srgbClr val="000000"/>
                </a:solidFill>
              </a:rPr>
              <a:t>2013</a:t>
            </a:r>
            <a:endParaRPr lang="ru-RU" sz="800">
              <a:solidFill>
                <a:srgbClr val="000000"/>
              </a:solidFill>
            </a:endParaRPr>
          </a:p>
        </p:txBody>
      </p:sp>
      <p:sp>
        <p:nvSpPr>
          <p:cNvPr id="438" name="Rectangle 185"/>
          <p:cNvSpPr>
            <a:spLocks noChangeArrowheads="1"/>
          </p:cNvSpPr>
          <p:nvPr/>
        </p:nvSpPr>
        <p:spPr bwMode="auto">
          <a:xfrm>
            <a:off x="5210667" y="3191997"/>
            <a:ext cx="1254125" cy="1535590"/>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39" name="TextBox 186"/>
          <p:cNvSpPr txBox="1">
            <a:spLocks noChangeArrowheads="1"/>
          </p:cNvSpPr>
          <p:nvPr/>
        </p:nvSpPr>
        <p:spPr bwMode="auto">
          <a:xfrm>
            <a:off x="5220072" y="3562771"/>
            <a:ext cx="1217613" cy="681038"/>
          </a:xfrm>
          <a:prstGeom prst="rect">
            <a:avLst/>
          </a:prstGeom>
          <a:noFill/>
          <a:ln w="9525">
            <a:noFill/>
            <a:miter lim="800000"/>
            <a:headEnd/>
            <a:tailEnd/>
          </a:ln>
        </p:spPr>
        <p:txBody>
          <a:bodyPr wrap="none">
            <a:spAutoFit/>
          </a:bodyPr>
          <a:lstStyle/>
          <a:p>
            <a:pPr algn="ctr"/>
            <a:r>
              <a:rPr lang="en-US" sz="1100" b="1" dirty="0">
                <a:solidFill>
                  <a:srgbClr val="000000"/>
                </a:solidFill>
              </a:rPr>
              <a:t>Absolut Bank</a:t>
            </a:r>
          </a:p>
          <a:p>
            <a:pPr algn="ctr"/>
            <a:r>
              <a:rPr lang="en-US" sz="1000" b="1" dirty="0">
                <a:solidFill>
                  <a:srgbClr val="000000"/>
                </a:solidFill>
              </a:rPr>
              <a:t>RUR 8.224 billion</a:t>
            </a:r>
          </a:p>
          <a:p>
            <a:pPr algn="ctr">
              <a:spcBef>
                <a:spcPct val="20000"/>
              </a:spcBef>
            </a:pPr>
            <a:r>
              <a:rPr lang="en-US" sz="800" dirty="0">
                <a:solidFill>
                  <a:srgbClr val="000000"/>
                </a:solidFill>
              </a:rPr>
              <a:t>MA Absolut 2</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41" name="TextBox 188"/>
          <p:cNvSpPr txBox="1">
            <a:spLocks noChangeArrowheads="1"/>
          </p:cNvSpPr>
          <p:nvPr/>
        </p:nvSpPr>
        <p:spPr bwMode="auto">
          <a:xfrm>
            <a:off x="5575151" y="4410496"/>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pic>
        <p:nvPicPr>
          <p:cNvPr id="442" name="Picture 2" descr="Bank Vozrozhdenie"/>
          <p:cNvPicPr>
            <a:picLocks noChangeAspect="1" noChangeArrowheads="1"/>
          </p:cNvPicPr>
          <p:nvPr/>
        </p:nvPicPr>
        <p:blipFill>
          <a:blip r:embed="rId14"/>
          <a:srcRect/>
          <a:stretch>
            <a:fillRect/>
          </a:stretch>
        </p:blipFill>
        <p:spPr bwMode="auto">
          <a:xfrm>
            <a:off x="5332314" y="3242103"/>
            <a:ext cx="926085" cy="281761"/>
          </a:xfrm>
          <a:prstGeom prst="rect">
            <a:avLst/>
          </a:prstGeom>
          <a:noFill/>
          <a:ln w="9525">
            <a:noFill/>
            <a:miter lim="800000"/>
            <a:headEnd/>
            <a:tailEnd/>
          </a:ln>
        </p:spPr>
      </p:pic>
      <p:sp>
        <p:nvSpPr>
          <p:cNvPr id="443" name="Rectangle 185"/>
          <p:cNvSpPr>
            <a:spLocks noChangeArrowheads="1"/>
          </p:cNvSpPr>
          <p:nvPr/>
        </p:nvSpPr>
        <p:spPr bwMode="auto">
          <a:xfrm>
            <a:off x="6523483" y="3198682"/>
            <a:ext cx="1225165" cy="1528906"/>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44" name="TextBox 186"/>
          <p:cNvSpPr txBox="1">
            <a:spLocks noChangeArrowheads="1"/>
          </p:cNvSpPr>
          <p:nvPr/>
        </p:nvSpPr>
        <p:spPr bwMode="auto">
          <a:xfrm>
            <a:off x="6444208" y="3432624"/>
            <a:ext cx="1407759" cy="962315"/>
          </a:xfrm>
          <a:prstGeom prst="rect">
            <a:avLst/>
          </a:prstGeom>
          <a:noFill/>
          <a:ln w="9525">
            <a:noFill/>
            <a:miter lim="800000"/>
            <a:headEnd/>
            <a:tailEnd/>
          </a:ln>
        </p:spPr>
        <p:txBody>
          <a:bodyPr wrap="none">
            <a:spAutoFit/>
          </a:bodyPr>
          <a:lstStyle/>
          <a:p>
            <a:pPr algn="ctr">
              <a:spcAft>
                <a:spcPts val="200"/>
              </a:spcAft>
            </a:pPr>
            <a:r>
              <a:rPr lang="en-US" sz="800" b="1" dirty="0">
                <a:solidFill>
                  <a:srgbClr val="000000"/>
                </a:solidFill>
              </a:rPr>
              <a:t>Saint-Petersburg Center</a:t>
            </a:r>
            <a:br>
              <a:rPr lang="en-US" sz="800" b="1" dirty="0">
                <a:solidFill>
                  <a:srgbClr val="000000"/>
                </a:solidFill>
              </a:rPr>
            </a:br>
            <a:r>
              <a:rPr lang="en-US" sz="800" b="1" dirty="0">
                <a:solidFill>
                  <a:srgbClr val="000000"/>
                </a:solidFill>
              </a:rPr>
              <a:t> for Affordable Housing</a:t>
            </a:r>
          </a:p>
          <a:p>
            <a:pPr algn="ctr">
              <a:spcAft>
                <a:spcPts val="200"/>
              </a:spcAft>
            </a:pPr>
            <a:r>
              <a:rPr lang="en-US" sz="1000" b="1" dirty="0">
                <a:solidFill>
                  <a:srgbClr val="000000"/>
                </a:solidFill>
              </a:rPr>
              <a:t>RUR 2.09 billion</a:t>
            </a:r>
          </a:p>
          <a:p>
            <a:pPr algn="ctr">
              <a:spcBef>
                <a:spcPct val="20000"/>
              </a:spcBef>
            </a:pPr>
            <a:r>
              <a:rPr lang="en-US" sz="800" dirty="0">
                <a:solidFill>
                  <a:srgbClr val="000000"/>
                </a:solidFill>
              </a:rPr>
              <a:t>First Saint-Petersburg MA</a:t>
            </a:r>
            <a:br>
              <a:rPr lang="en-US" sz="800" dirty="0">
                <a:solidFill>
                  <a:srgbClr val="000000"/>
                </a:solidFill>
              </a:rPr>
            </a:br>
            <a:r>
              <a:rPr lang="en-US" sz="800" dirty="0">
                <a:solidFill>
                  <a:srgbClr val="000000"/>
                </a:solidFill>
              </a:rPr>
              <a:t>Domestic RMBS</a:t>
            </a:r>
          </a:p>
          <a:p>
            <a:pPr algn="ctr">
              <a:spcBef>
                <a:spcPct val="20000"/>
              </a:spcBef>
            </a:pPr>
            <a:endParaRPr lang="ru-RU" sz="800" dirty="0">
              <a:solidFill>
                <a:srgbClr val="000000"/>
              </a:solidFill>
            </a:endParaRPr>
          </a:p>
        </p:txBody>
      </p:sp>
      <p:sp>
        <p:nvSpPr>
          <p:cNvPr id="446" name="TextBox 188"/>
          <p:cNvSpPr txBox="1">
            <a:spLocks noChangeArrowheads="1"/>
          </p:cNvSpPr>
          <p:nvPr/>
        </p:nvSpPr>
        <p:spPr bwMode="auto">
          <a:xfrm>
            <a:off x="6875908" y="4437112"/>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2013</a:t>
            </a:r>
            <a:endParaRPr lang="ru-RU" sz="800" dirty="0">
              <a:solidFill>
                <a:srgbClr val="000000"/>
              </a:solidFill>
            </a:endParaRPr>
          </a:p>
        </p:txBody>
      </p:sp>
      <p:pic>
        <p:nvPicPr>
          <p:cNvPr id="447" name="Picture 2"/>
          <p:cNvPicPr>
            <a:picLocks noChangeAspect="1" noChangeArrowheads="1"/>
          </p:cNvPicPr>
          <p:nvPr/>
        </p:nvPicPr>
        <p:blipFill>
          <a:blip r:embed="rId17">
            <a:extLst>
              <a:ext uri="{28A0092B-C50C-407E-A947-70E740481C1C}">
                <a14:useLocalDpi xmlns:a14="http://schemas.microsoft.com/office/drawing/2010/main" val="0"/>
              </a:ext>
            </a:extLst>
          </a:blip>
          <a:stretch>
            <a:fillRect/>
          </a:stretch>
        </p:blipFill>
        <p:spPr bwMode="auto">
          <a:xfrm>
            <a:off x="6572885" y="3252283"/>
            <a:ext cx="1142020" cy="237539"/>
          </a:xfrm>
          <a:prstGeom prst="rect">
            <a:avLst/>
          </a:prstGeom>
          <a:noFill/>
          <a:ln w="9525">
            <a:noFill/>
            <a:miter lim="800000"/>
            <a:headEnd/>
            <a:tailEnd/>
          </a:ln>
        </p:spPr>
      </p:pic>
      <p:sp>
        <p:nvSpPr>
          <p:cNvPr id="448" name="Rectangle 152"/>
          <p:cNvSpPr>
            <a:spLocks noChangeArrowheads="1"/>
          </p:cNvSpPr>
          <p:nvPr/>
        </p:nvSpPr>
        <p:spPr bwMode="auto">
          <a:xfrm>
            <a:off x="35497" y="4817622"/>
            <a:ext cx="1224136" cy="1501342"/>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49" name="TextBox 153"/>
          <p:cNvSpPr txBox="1">
            <a:spLocks noChangeArrowheads="1"/>
          </p:cNvSpPr>
          <p:nvPr/>
        </p:nvSpPr>
        <p:spPr bwMode="auto">
          <a:xfrm>
            <a:off x="65954" y="5154172"/>
            <a:ext cx="1243289" cy="686342"/>
          </a:xfrm>
          <a:prstGeom prst="rect">
            <a:avLst/>
          </a:prstGeom>
          <a:noFill/>
          <a:ln w="9525">
            <a:noFill/>
            <a:miter lim="800000"/>
            <a:headEnd/>
            <a:tailEnd/>
          </a:ln>
        </p:spPr>
        <p:txBody>
          <a:bodyPr wrap="none">
            <a:spAutoFit/>
          </a:bodyPr>
          <a:lstStyle/>
          <a:p>
            <a:pPr algn="ctr"/>
            <a:r>
              <a:rPr lang="en-US" sz="1100" b="1" spc="-30" dirty="0">
                <a:solidFill>
                  <a:srgbClr val="000000"/>
                </a:solidFill>
              </a:rPr>
              <a:t>Bank of Moscow</a:t>
            </a:r>
          </a:p>
          <a:p>
            <a:pPr algn="ctr"/>
            <a:r>
              <a:rPr lang="en-US" sz="1000" b="1" dirty="0">
                <a:solidFill>
                  <a:srgbClr val="000000"/>
                </a:solidFill>
              </a:rPr>
              <a:t>RUR 25.96 billion</a:t>
            </a:r>
          </a:p>
          <a:p>
            <a:pPr algn="ctr">
              <a:spcBef>
                <a:spcPct val="20000"/>
              </a:spcBef>
            </a:pPr>
            <a:r>
              <a:rPr lang="en-US" sz="800" dirty="0">
                <a:solidFill>
                  <a:srgbClr val="000000"/>
                </a:solidFill>
              </a:rPr>
              <a:t>MA VTB-BM 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51" name="TextBox 155"/>
          <p:cNvSpPr txBox="1">
            <a:spLocks noChangeArrowheads="1"/>
          </p:cNvSpPr>
          <p:nvPr/>
        </p:nvSpPr>
        <p:spPr bwMode="auto">
          <a:xfrm>
            <a:off x="422326" y="6001897"/>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2014</a:t>
            </a:r>
            <a:endParaRPr lang="ru-RU" sz="800" dirty="0">
              <a:solidFill>
                <a:srgbClr val="000000"/>
              </a:solidFill>
            </a:endParaRPr>
          </a:p>
        </p:txBody>
      </p:sp>
      <p:pic>
        <p:nvPicPr>
          <p:cNvPr id="452" name="Picture 2"/>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79758" y="4869877"/>
            <a:ext cx="1179874" cy="305001"/>
          </a:xfrm>
          <a:prstGeom prst="rect">
            <a:avLst/>
          </a:prstGeom>
          <a:noFill/>
          <a:ln w="9525">
            <a:noFill/>
            <a:miter lim="800000"/>
            <a:headEnd/>
            <a:tailEnd/>
          </a:ln>
        </p:spPr>
      </p:pic>
      <p:sp>
        <p:nvSpPr>
          <p:cNvPr id="453" name="Rectangle 152"/>
          <p:cNvSpPr>
            <a:spLocks noChangeArrowheads="1"/>
          </p:cNvSpPr>
          <p:nvPr/>
        </p:nvSpPr>
        <p:spPr bwMode="auto">
          <a:xfrm>
            <a:off x="1330250" y="4817622"/>
            <a:ext cx="1174404" cy="1501342"/>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54" name="TextBox 153"/>
          <p:cNvSpPr txBox="1">
            <a:spLocks noChangeArrowheads="1"/>
          </p:cNvSpPr>
          <p:nvPr/>
        </p:nvSpPr>
        <p:spPr bwMode="auto">
          <a:xfrm>
            <a:off x="1331640" y="5154172"/>
            <a:ext cx="1228221" cy="686342"/>
          </a:xfrm>
          <a:prstGeom prst="rect">
            <a:avLst/>
          </a:prstGeom>
          <a:noFill/>
          <a:ln w="9525">
            <a:noFill/>
            <a:miter lim="800000"/>
            <a:headEnd/>
            <a:tailEnd/>
          </a:ln>
        </p:spPr>
        <p:txBody>
          <a:bodyPr wrap="none">
            <a:spAutoFit/>
          </a:bodyPr>
          <a:lstStyle/>
          <a:p>
            <a:pPr algn="ctr"/>
            <a:r>
              <a:rPr lang="en-US" sz="1100" b="1" spc="-30" dirty="0" err="1">
                <a:solidFill>
                  <a:srgbClr val="000000"/>
                </a:solidFill>
              </a:rPr>
              <a:t>Petrocommerce</a:t>
            </a:r>
            <a:endParaRPr lang="en-US" sz="1100" b="1" spc="-30" dirty="0">
              <a:solidFill>
                <a:srgbClr val="000000"/>
              </a:solidFill>
            </a:endParaRPr>
          </a:p>
          <a:p>
            <a:pPr algn="ctr"/>
            <a:r>
              <a:rPr lang="en-US" sz="1000" b="1" dirty="0">
                <a:solidFill>
                  <a:srgbClr val="000000"/>
                </a:solidFill>
              </a:rPr>
              <a:t>RUR 4.718 billion</a:t>
            </a:r>
          </a:p>
          <a:p>
            <a:pPr algn="ctr">
              <a:spcBef>
                <a:spcPct val="20000"/>
              </a:spcBef>
            </a:pPr>
            <a:r>
              <a:rPr lang="en-US" sz="800" dirty="0">
                <a:solidFill>
                  <a:srgbClr val="000000"/>
                </a:solidFill>
              </a:rPr>
              <a:t>MA Petrocommerce-1</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56" name="TextBox 155"/>
          <p:cNvSpPr txBox="1">
            <a:spLocks noChangeArrowheads="1"/>
          </p:cNvSpPr>
          <p:nvPr/>
        </p:nvSpPr>
        <p:spPr bwMode="auto">
          <a:xfrm>
            <a:off x="1636001" y="6001897"/>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a:solidFill>
                  <a:srgbClr val="000000"/>
                </a:solidFill>
              </a:rPr>
              <a:t>2014</a:t>
            </a:r>
            <a:endParaRPr lang="ru-RU" sz="800" dirty="0">
              <a:solidFill>
                <a:srgbClr val="000000"/>
              </a:solidFill>
            </a:endParaRPr>
          </a:p>
        </p:txBody>
      </p:sp>
      <p:grpSp>
        <p:nvGrpSpPr>
          <p:cNvPr id="458" name="Group 35"/>
          <p:cNvGrpSpPr>
            <a:grpSpLocks/>
          </p:cNvGrpSpPr>
          <p:nvPr/>
        </p:nvGrpSpPr>
        <p:grpSpPr bwMode="auto">
          <a:xfrm>
            <a:off x="3774469" y="4826279"/>
            <a:ext cx="1413382" cy="1531559"/>
            <a:chOff x="400333" y="1614426"/>
            <a:chExt cx="1438112" cy="1539615"/>
          </a:xfrm>
        </p:grpSpPr>
        <p:sp>
          <p:nvSpPr>
            <p:cNvPr id="459" name="Rectangle 62"/>
            <p:cNvSpPr>
              <a:spLocks noChangeArrowheads="1"/>
            </p:cNvSpPr>
            <p:nvPr/>
          </p:nvSpPr>
          <p:spPr bwMode="auto">
            <a:xfrm>
              <a:off x="504323" y="1614426"/>
              <a:ext cx="1288256"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60" name="TextBox 459"/>
            <p:cNvSpPr txBox="1"/>
            <p:nvPr/>
          </p:nvSpPr>
          <p:spPr>
            <a:xfrm>
              <a:off x="400333" y="1895296"/>
              <a:ext cx="1438112" cy="844650"/>
            </a:xfrm>
            <a:prstGeom prst="rect">
              <a:avLst/>
            </a:prstGeom>
            <a:noFill/>
          </p:spPr>
          <p:txBody>
            <a:bodyPr wrap="square">
              <a:spAutoFit/>
            </a:bodyPr>
            <a:lstStyle/>
            <a:p>
              <a:pPr algn="ctr">
                <a:defRPr/>
              </a:pPr>
              <a:r>
                <a:rPr lang="en-US" sz="1050" b="1" dirty="0">
                  <a:solidFill>
                    <a:srgbClr val="000000"/>
                  </a:solidFill>
                </a:rPr>
                <a:t>Housing Finance</a:t>
              </a:r>
              <a:br>
                <a:rPr lang="en-US" sz="1050" b="1" dirty="0">
                  <a:solidFill>
                    <a:srgbClr val="000000"/>
                  </a:solidFill>
                </a:rPr>
              </a:br>
              <a:r>
                <a:rPr lang="en-US" sz="1050" b="1" dirty="0">
                  <a:solidFill>
                    <a:srgbClr val="000000"/>
                  </a:solidFill>
                </a:rPr>
                <a:t>Bank</a:t>
              </a:r>
            </a:p>
            <a:p>
              <a:pPr algn="ctr">
                <a:defRPr/>
              </a:pPr>
              <a:r>
                <a:rPr lang="en-US" sz="1000" b="1" dirty="0">
                  <a:solidFill>
                    <a:srgbClr val="000000"/>
                  </a:solidFill>
                </a:rPr>
                <a:t>RUR </a:t>
              </a:r>
              <a:r>
                <a:rPr lang="en-US" sz="1000" b="1" dirty="0" smtClean="0">
                  <a:solidFill>
                    <a:srgbClr val="000000"/>
                  </a:solidFill>
                </a:rPr>
                <a:t>2.397 </a:t>
              </a:r>
              <a:r>
                <a:rPr lang="en-US" sz="1000" b="1" dirty="0">
                  <a:solidFill>
                    <a:srgbClr val="000000"/>
                  </a:solidFill>
                </a:rPr>
                <a:t>billion</a:t>
              </a:r>
            </a:p>
            <a:p>
              <a:pPr algn="ctr">
                <a:spcBef>
                  <a:spcPct val="20000"/>
                </a:spcBef>
                <a:defRPr/>
              </a:pPr>
              <a:r>
                <a:rPr lang="en-US" sz="800" dirty="0" smtClean="0">
                  <a:solidFill>
                    <a:srgbClr val="000000"/>
                  </a:solidFill>
                </a:rPr>
                <a:t> MA Sunrise-1, Sunrise -2</a:t>
              </a:r>
              <a:r>
                <a:rPr lang="en-US" sz="800" dirty="0">
                  <a:solidFill>
                    <a:srgbClr val="000000"/>
                  </a:solidFill>
                </a:rPr>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62" name="TextBox 65"/>
            <p:cNvSpPr txBox="1">
              <a:spLocks noChangeArrowheads="1"/>
            </p:cNvSpPr>
            <p:nvPr/>
          </p:nvSpPr>
          <p:spPr bwMode="auto">
            <a:xfrm>
              <a:off x="880042" y="2815721"/>
              <a:ext cx="667026" cy="338320"/>
            </a:xfrm>
            <a:prstGeom prst="rect">
              <a:avLst/>
            </a:prstGeom>
            <a:noFill/>
            <a:ln w="9525">
              <a:noFill/>
              <a:miter lim="800000"/>
              <a:headEnd/>
              <a:tailEnd/>
            </a:ln>
          </p:spPr>
          <p:txBody>
            <a:bodyPr>
              <a:spAutoFit/>
            </a:bodyPr>
            <a:lstStyle/>
            <a:p>
              <a:pPr algn="ctr"/>
              <a:r>
                <a:rPr lang="en-US" sz="800" dirty="0">
                  <a:solidFill>
                    <a:srgbClr val="000000"/>
                  </a:solidFill>
                </a:rPr>
                <a:t>Arranger</a:t>
              </a:r>
            </a:p>
            <a:p>
              <a:pPr algn="ctr"/>
              <a:r>
                <a:rPr lang="en-US" sz="800" dirty="0" smtClean="0">
                  <a:solidFill>
                    <a:srgbClr val="000000"/>
                  </a:solidFill>
                </a:rPr>
                <a:t>2014</a:t>
              </a:r>
              <a:endParaRPr lang="ru-RU" sz="800" dirty="0">
                <a:solidFill>
                  <a:srgbClr val="000000"/>
                </a:solidFill>
              </a:endParaRPr>
            </a:p>
          </p:txBody>
        </p:sp>
      </p:grpSp>
      <p:pic>
        <p:nvPicPr>
          <p:cNvPr id="463" name="Picture 2" descr="Bank Vozrozhdenie"/>
          <p:cNvPicPr>
            <a:picLocks noChangeAspect="1" noChangeArrowheads="1"/>
          </p:cNvPicPr>
          <p:nvPr/>
        </p:nvPicPr>
        <p:blipFill>
          <a:blip r:embed="rId8"/>
          <a:srcRect/>
          <a:stretch>
            <a:fillRect/>
          </a:stretch>
        </p:blipFill>
        <p:spPr bwMode="auto">
          <a:xfrm>
            <a:off x="4041740" y="4849420"/>
            <a:ext cx="890587" cy="282575"/>
          </a:xfrm>
          <a:prstGeom prst="rect">
            <a:avLst/>
          </a:prstGeom>
          <a:noFill/>
          <a:ln w="9525">
            <a:noFill/>
            <a:miter lim="800000"/>
            <a:headEnd/>
            <a:tailEnd/>
          </a:ln>
        </p:spPr>
      </p:pic>
      <p:grpSp>
        <p:nvGrpSpPr>
          <p:cNvPr id="464" name="Group 35"/>
          <p:cNvGrpSpPr>
            <a:grpSpLocks/>
          </p:cNvGrpSpPr>
          <p:nvPr/>
        </p:nvGrpSpPr>
        <p:grpSpPr bwMode="auto">
          <a:xfrm>
            <a:off x="2483768" y="4826279"/>
            <a:ext cx="1379332" cy="1531559"/>
            <a:chOff x="400333" y="1614426"/>
            <a:chExt cx="1438112" cy="1539615"/>
          </a:xfrm>
        </p:grpSpPr>
        <p:sp>
          <p:nvSpPr>
            <p:cNvPr id="465" name="Rectangle 62"/>
            <p:cNvSpPr>
              <a:spLocks noChangeArrowheads="1"/>
            </p:cNvSpPr>
            <p:nvPr/>
          </p:nvSpPr>
          <p:spPr bwMode="auto">
            <a:xfrm>
              <a:off x="504323" y="1614426"/>
              <a:ext cx="1288256" cy="1500187"/>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66" name="TextBox 465"/>
            <p:cNvSpPr txBox="1"/>
            <p:nvPr/>
          </p:nvSpPr>
          <p:spPr>
            <a:xfrm>
              <a:off x="400333" y="1895296"/>
              <a:ext cx="1438112" cy="844650"/>
            </a:xfrm>
            <a:prstGeom prst="rect">
              <a:avLst/>
            </a:prstGeom>
            <a:noFill/>
          </p:spPr>
          <p:txBody>
            <a:bodyPr wrap="square">
              <a:spAutoFit/>
            </a:bodyPr>
            <a:lstStyle/>
            <a:p>
              <a:pPr algn="ctr">
                <a:defRPr/>
              </a:pPr>
              <a:r>
                <a:rPr lang="en-US" sz="1050" b="1" dirty="0" smtClean="0">
                  <a:solidFill>
                    <a:srgbClr val="000000"/>
                  </a:solidFill>
                </a:rPr>
                <a:t>Credit Bank of Moscow</a:t>
              </a:r>
              <a:endParaRPr lang="en-US" sz="1050" b="1" dirty="0">
                <a:solidFill>
                  <a:srgbClr val="000000"/>
                </a:solidFill>
              </a:endParaRPr>
            </a:p>
            <a:p>
              <a:pPr algn="ctr">
                <a:defRPr/>
              </a:pPr>
              <a:r>
                <a:rPr lang="en-US" sz="1000" b="1" dirty="0">
                  <a:solidFill>
                    <a:srgbClr val="000000"/>
                  </a:solidFill>
                </a:rPr>
                <a:t>RUR </a:t>
              </a:r>
              <a:r>
                <a:rPr lang="en-US" sz="1000" b="1" dirty="0" smtClean="0">
                  <a:solidFill>
                    <a:srgbClr val="000000"/>
                  </a:solidFill>
                </a:rPr>
                <a:t>4.686 </a:t>
              </a:r>
              <a:r>
                <a:rPr lang="en-US" sz="1000" b="1" dirty="0">
                  <a:solidFill>
                    <a:srgbClr val="000000"/>
                  </a:solidFill>
                </a:rPr>
                <a:t>billion</a:t>
              </a:r>
            </a:p>
            <a:p>
              <a:pPr algn="ctr">
                <a:spcBef>
                  <a:spcPct val="20000"/>
                </a:spcBef>
                <a:defRPr/>
              </a:pPr>
              <a:r>
                <a:rPr lang="en-US" sz="800" dirty="0" smtClean="0">
                  <a:solidFill>
                    <a:srgbClr val="000000"/>
                  </a:solidFill>
                </a:rPr>
                <a:t> MA MKB-1</a:t>
              </a:r>
              <a:r>
                <a:rPr lang="en-US" sz="800" dirty="0">
                  <a:solidFill>
                    <a:srgbClr val="000000"/>
                  </a:solidFill>
                </a:rPr>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68" name="TextBox 65"/>
            <p:cNvSpPr txBox="1">
              <a:spLocks noChangeArrowheads="1"/>
            </p:cNvSpPr>
            <p:nvPr/>
          </p:nvSpPr>
          <p:spPr bwMode="auto">
            <a:xfrm>
              <a:off x="880042" y="2815721"/>
              <a:ext cx="667026" cy="338320"/>
            </a:xfrm>
            <a:prstGeom prst="rect">
              <a:avLst/>
            </a:prstGeom>
            <a:noFill/>
            <a:ln w="9525">
              <a:noFill/>
              <a:miter lim="800000"/>
              <a:headEnd/>
              <a:tailEnd/>
            </a:ln>
          </p:spPr>
          <p:txBody>
            <a:bodyPr>
              <a:spAutoFit/>
            </a:bodyPr>
            <a:lstStyle/>
            <a:p>
              <a:pPr algn="ctr"/>
              <a:r>
                <a:rPr lang="en-US" sz="800" dirty="0">
                  <a:solidFill>
                    <a:srgbClr val="000000"/>
                  </a:solidFill>
                </a:rPr>
                <a:t>Arranger</a:t>
              </a:r>
            </a:p>
            <a:p>
              <a:pPr algn="ctr"/>
              <a:r>
                <a:rPr lang="en-US" sz="800" dirty="0" smtClean="0">
                  <a:solidFill>
                    <a:srgbClr val="000000"/>
                  </a:solidFill>
                </a:rPr>
                <a:t>2014</a:t>
              </a:r>
              <a:endParaRPr lang="ru-RU" sz="800" dirty="0">
                <a:solidFill>
                  <a:srgbClr val="000000"/>
                </a:solidFill>
              </a:endParaRPr>
            </a:p>
          </p:txBody>
        </p:sp>
      </p:grpSp>
      <p:pic>
        <p:nvPicPr>
          <p:cNvPr id="469" name="Picture 2"/>
          <p:cNvPicPr>
            <a:picLocks noChangeAspect="1" noChangeArrowheads="1"/>
          </p:cNvPicPr>
          <p:nvPr/>
        </p:nvPicPr>
        <p:blipFill>
          <a:blip r:embed="rId19">
            <a:extLst>
              <a:ext uri="{28A0092B-C50C-407E-A947-70E740481C1C}">
                <a14:useLocalDpi xmlns:a14="http://schemas.microsoft.com/office/drawing/2010/main" val="0"/>
              </a:ext>
            </a:extLst>
          </a:blip>
          <a:stretch>
            <a:fillRect/>
          </a:stretch>
        </p:blipFill>
        <p:spPr bwMode="auto">
          <a:xfrm>
            <a:off x="2705529" y="4883585"/>
            <a:ext cx="1032611" cy="248410"/>
          </a:xfrm>
          <a:prstGeom prst="rect">
            <a:avLst/>
          </a:prstGeom>
          <a:noFill/>
          <a:ln w="9525">
            <a:noFill/>
            <a:miter lim="800000"/>
            <a:headEnd/>
            <a:tailEnd/>
          </a:ln>
        </p:spPr>
      </p:pic>
      <p:sp>
        <p:nvSpPr>
          <p:cNvPr id="470" name="Rectangle 185"/>
          <p:cNvSpPr>
            <a:spLocks noChangeArrowheads="1"/>
          </p:cNvSpPr>
          <p:nvPr/>
        </p:nvSpPr>
        <p:spPr bwMode="auto">
          <a:xfrm>
            <a:off x="5190083" y="4826279"/>
            <a:ext cx="1254125" cy="1485484"/>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71" name="TextBox 186"/>
          <p:cNvSpPr txBox="1">
            <a:spLocks noChangeArrowheads="1"/>
          </p:cNvSpPr>
          <p:nvPr/>
        </p:nvSpPr>
        <p:spPr bwMode="auto">
          <a:xfrm>
            <a:off x="5214768" y="5197053"/>
            <a:ext cx="1228221" cy="686342"/>
          </a:xfrm>
          <a:prstGeom prst="rect">
            <a:avLst/>
          </a:prstGeom>
          <a:noFill/>
          <a:ln w="9525">
            <a:noFill/>
            <a:miter lim="800000"/>
            <a:headEnd/>
            <a:tailEnd/>
          </a:ln>
        </p:spPr>
        <p:txBody>
          <a:bodyPr wrap="none">
            <a:spAutoFit/>
          </a:bodyPr>
          <a:lstStyle/>
          <a:p>
            <a:pPr algn="ctr"/>
            <a:r>
              <a:rPr lang="en-US" sz="1100" b="1" dirty="0">
                <a:solidFill>
                  <a:srgbClr val="000000"/>
                </a:solidFill>
              </a:rPr>
              <a:t>Absolut Bank</a:t>
            </a:r>
          </a:p>
          <a:p>
            <a:pPr algn="ctr"/>
            <a:r>
              <a:rPr lang="en-US" sz="1000" b="1" dirty="0">
                <a:solidFill>
                  <a:srgbClr val="000000"/>
                </a:solidFill>
              </a:rPr>
              <a:t>RUR </a:t>
            </a:r>
            <a:r>
              <a:rPr lang="en-US" sz="1000" b="1" dirty="0" smtClean="0">
                <a:solidFill>
                  <a:srgbClr val="000000"/>
                </a:solidFill>
              </a:rPr>
              <a:t>8.866 </a:t>
            </a:r>
            <a:r>
              <a:rPr lang="en-US" sz="1000" b="1" dirty="0">
                <a:solidFill>
                  <a:srgbClr val="000000"/>
                </a:solidFill>
              </a:rPr>
              <a:t>billion</a:t>
            </a:r>
          </a:p>
          <a:p>
            <a:pPr algn="ctr">
              <a:spcBef>
                <a:spcPct val="20000"/>
              </a:spcBef>
            </a:pPr>
            <a:r>
              <a:rPr lang="en-US" sz="800" dirty="0">
                <a:solidFill>
                  <a:srgbClr val="000000"/>
                </a:solidFill>
              </a:rPr>
              <a:t>MA </a:t>
            </a:r>
            <a:r>
              <a:rPr lang="en-US" sz="800" dirty="0" err="1" smtClean="0">
                <a:solidFill>
                  <a:srgbClr val="000000"/>
                </a:solidFill>
              </a:rPr>
              <a:t>Uralsib</a:t>
            </a:r>
            <a:r>
              <a:rPr lang="en-US" sz="800" dirty="0" smtClean="0">
                <a:solidFill>
                  <a:srgbClr val="000000"/>
                </a:solidFill>
              </a:rPr>
              <a:t> 02</a:t>
            </a:r>
            <a:r>
              <a:rPr lang="en-US" sz="800" dirty="0">
                <a:solidFill>
                  <a:srgbClr val="000000"/>
                </a:solidFill>
              </a:rPr>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73" name="TextBox 188"/>
          <p:cNvSpPr txBox="1">
            <a:spLocks noChangeArrowheads="1"/>
          </p:cNvSpPr>
          <p:nvPr/>
        </p:nvSpPr>
        <p:spPr bwMode="auto">
          <a:xfrm>
            <a:off x="5575151" y="6021288"/>
            <a:ext cx="581025" cy="336550"/>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smtClean="0">
                <a:solidFill>
                  <a:srgbClr val="000000"/>
                </a:solidFill>
              </a:rPr>
              <a:t>2014</a:t>
            </a:r>
            <a:endParaRPr lang="ru-RU" sz="800" dirty="0">
              <a:solidFill>
                <a:srgbClr val="000000"/>
              </a:solidFill>
            </a:endParaRPr>
          </a:p>
        </p:txBody>
      </p:sp>
      <p:pic>
        <p:nvPicPr>
          <p:cNvPr id="474" name="Picture 2"/>
          <p:cNvPicPr>
            <a:picLocks noChangeAspect="1" noChangeArrowheads="1"/>
          </p:cNvPicPr>
          <p:nvPr/>
        </p:nvPicPr>
        <p:blipFill>
          <a:blip r:embed="rId20" cstate="print">
            <a:extLst>
              <a:ext uri="{28A0092B-C50C-407E-A947-70E740481C1C}">
                <a14:useLocalDpi xmlns:a14="http://schemas.microsoft.com/office/drawing/2010/main" val="0"/>
              </a:ext>
            </a:extLst>
          </a:blip>
          <a:stretch>
            <a:fillRect/>
          </a:stretch>
        </p:blipFill>
        <p:spPr bwMode="auto">
          <a:xfrm>
            <a:off x="5364088" y="4839365"/>
            <a:ext cx="986240" cy="345738"/>
          </a:xfrm>
          <a:prstGeom prst="rect">
            <a:avLst/>
          </a:prstGeom>
          <a:noFill/>
          <a:ln w="9525">
            <a:noFill/>
            <a:miter lim="800000"/>
            <a:headEnd/>
            <a:tailEnd/>
          </a:ln>
        </p:spPr>
      </p:pic>
      <p:sp>
        <p:nvSpPr>
          <p:cNvPr id="480" name="Rectangle 185"/>
          <p:cNvSpPr>
            <a:spLocks noChangeArrowheads="1"/>
          </p:cNvSpPr>
          <p:nvPr/>
        </p:nvSpPr>
        <p:spPr bwMode="auto">
          <a:xfrm>
            <a:off x="6525882" y="4834606"/>
            <a:ext cx="1222766" cy="1484010"/>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81" name="TextBox 186"/>
          <p:cNvSpPr txBox="1">
            <a:spLocks noChangeArrowheads="1"/>
          </p:cNvSpPr>
          <p:nvPr/>
        </p:nvSpPr>
        <p:spPr bwMode="auto">
          <a:xfrm>
            <a:off x="6543218" y="5174726"/>
            <a:ext cx="1157688" cy="686342"/>
          </a:xfrm>
          <a:prstGeom prst="rect">
            <a:avLst/>
          </a:prstGeom>
          <a:noFill/>
          <a:ln w="9525">
            <a:noFill/>
            <a:miter lim="800000"/>
            <a:headEnd/>
            <a:tailEnd/>
          </a:ln>
        </p:spPr>
        <p:txBody>
          <a:bodyPr wrap="none">
            <a:spAutoFit/>
          </a:bodyPr>
          <a:lstStyle/>
          <a:p>
            <a:pPr algn="ctr"/>
            <a:r>
              <a:rPr lang="en-US" sz="1100" b="1" dirty="0">
                <a:solidFill>
                  <a:srgbClr val="000000"/>
                </a:solidFill>
              </a:rPr>
              <a:t>Absolut Bank</a:t>
            </a:r>
          </a:p>
          <a:p>
            <a:pPr algn="ctr"/>
            <a:r>
              <a:rPr lang="en-US" sz="1000" b="1" dirty="0">
                <a:solidFill>
                  <a:srgbClr val="000000"/>
                </a:solidFill>
              </a:rPr>
              <a:t>RUR </a:t>
            </a:r>
            <a:r>
              <a:rPr lang="ru-RU" sz="1000" b="1" dirty="0" smtClean="0">
                <a:solidFill>
                  <a:srgbClr val="000000"/>
                </a:solidFill>
              </a:rPr>
              <a:t>6</a:t>
            </a:r>
            <a:r>
              <a:rPr lang="en-US" sz="1000" b="1" dirty="0" smtClean="0">
                <a:solidFill>
                  <a:srgbClr val="000000"/>
                </a:solidFill>
              </a:rPr>
              <a:t>.</a:t>
            </a:r>
            <a:r>
              <a:rPr lang="ru-RU" sz="1000" b="1" dirty="0" smtClean="0">
                <a:solidFill>
                  <a:srgbClr val="000000"/>
                </a:solidFill>
              </a:rPr>
              <a:t>9</a:t>
            </a:r>
            <a:r>
              <a:rPr lang="en-US" sz="1000" b="1" dirty="0" smtClean="0">
                <a:solidFill>
                  <a:srgbClr val="000000"/>
                </a:solidFill>
              </a:rPr>
              <a:t>7 </a:t>
            </a:r>
            <a:r>
              <a:rPr lang="en-US" sz="1000" b="1" dirty="0">
                <a:solidFill>
                  <a:srgbClr val="000000"/>
                </a:solidFill>
              </a:rPr>
              <a:t>billion</a:t>
            </a:r>
          </a:p>
          <a:p>
            <a:pPr algn="ctr">
              <a:spcBef>
                <a:spcPct val="20000"/>
              </a:spcBef>
            </a:pPr>
            <a:r>
              <a:rPr lang="en-US" sz="800" dirty="0">
                <a:solidFill>
                  <a:srgbClr val="000000"/>
                </a:solidFill>
              </a:rPr>
              <a:t>MA Absolut </a:t>
            </a:r>
            <a:r>
              <a:rPr lang="en-US" sz="800" dirty="0" smtClean="0">
                <a:solidFill>
                  <a:srgbClr val="000000"/>
                </a:solidFill>
              </a:rPr>
              <a:t>3</a:t>
            </a:r>
            <a:r>
              <a:rPr lang="en-US" sz="800" dirty="0">
                <a:solidFill>
                  <a:srgbClr val="000000"/>
                </a:solidFill>
              </a:rPr>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83" name="TextBox 188"/>
          <p:cNvSpPr txBox="1">
            <a:spLocks noChangeArrowheads="1"/>
          </p:cNvSpPr>
          <p:nvPr/>
        </p:nvSpPr>
        <p:spPr bwMode="auto">
          <a:xfrm>
            <a:off x="6843544" y="6021288"/>
            <a:ext cx="585417" cy="338554"/>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smtClean="0">
                <a:solidFill>
                  <a:srgbClr val="000000"/>
                </a:solidFill>
              </a:rPr>
              <a:t>201</a:t>
            </a:r>
            <a:r>
              <a:rPr lang="ru-RU" sz="800" dirty="0">
                <a:solidFill>
                  <a:srgbClr val="000000"/>
                </a:solidFill>
              </a:rPr>
              <a:t>4</a:t>
            </a:r>
          </a:p>
        </p:txBody>
      </p:sp>
      <p:pic>
        <p:nvPicPr>
          <p:cNvPr id="484" name="Picture 2" descr="Bank Vozrozhdenie"/>
          <p:cNvPicPr>
            <a:picLocks noChangeAspect="1" noChangeArrowheads="1"/>
          </p:cNvPicPr>
          <p:nvPr/>
        </p:nvPicPr>
        <p:blipFill>
          <a:blip r:embed="rId14"/>
          <a:srcRect/>
          <a:stretch>
            <a:fillRect/>
          </a:stretch>
        </p:blipFill>
        <p:spPr bwMode="auto">
          <a:xfrm>
            <a:off x="6667200" y="4931358"/>
            <a:ext cx="882019" cy="286099"/>
          </a:xfrm>
          <a:prstGeom prst="rect">
            <a:avLst/>
          </a:prstGeom>
          <a:noFill/>
          <a:ln w="9525">
            <a:noFill/>
            <a:miter lim="800000"/>
            <a:headEnd/>
            <a:tailEnd/>
          </a:ln>
        </p:spPr>
      </p:pic>
      <p:sp>
        <p:nvSpPr>
          <p:cNvPr id="485" name="Rectangle 185"/>
          <p:cNvSpPr>
            <a:spLocks noChangeArrowheads="1"/>
          </p:cNvSpPr>
          <p:nvPr/>
        </p:nvSpPr>
        <p:spPr bwMode="auto">
          <a:xfrm>
            <a:off x="7810349" y="4826279"/>
            <a:ext cx="1222766" cy="1484010"/>
          </a:xfrm>
          <a:prstGeom prst="rect">
            <a:avLst/>
          </a:prstGeom>
          <a:noFill/>
          <a:ln w="9525" algn="ctr">
            <a:solidFill>
              <a:schemeClr val="tx1"/>
            </a:solidFill>
            <a:round/>
            <a:headEnd/>
            <a:tailEnd/>
          </a:ln>
        </p:spPr>
        <p:txBody>
          <a:bodyPr/>
          <a:lstStyle/>
          <a:p>
            <a:pPr>
              <a:spcBef>
                <a:spcPct val="20000"/>
              </a:spcBef>
            </a:pPr>
            <a:endParaRPr lang="ru-RU">
              <a:solidFill>
                <a:srgbClr val="000000"/>
              </a:solidFill>
            </a:endParaRPr>
          </a:p>
        </p:txBody>
      </p:sp>
      <p:sp>
        <p:nvSpPr>
          <p:cNvPr id="486" name="TextBox 186"/>
          <p:cNvSpPr txBox="1">
            <a:spLocks noChangeArrowheads="1"/>
          </p:cNvSpPr>
          <p:nvPr/>
        </p:nvSpPr>
        <p:spPr bwMode="auto">
          <a:xfrm>
            <a:off x="7798831" y="5166399"/>
            <a:ext cx="1215397" cy="686342"/>
          </a:xfrm>
          <a:prstGeom prst="rect">
            <a:avLst/>
          </a:prstGeom>
          <a:noFill/>
          <a:ln w="9525">
            <a:noFill/>
            <a:miter lim="800000"/>
            <a:headEnd/>
            <a:tailEnd/>
          </a:ln>
        </p:spPr>
        <p:txBody>
          <a:bodyPr wrap="none">
            <a:spAutoFit/>
          </a:bodyPr>
          <a:lstStyle/>
          <a:p>
            <a:pPr algn="ctr"/>
            <a:r>
              <a:rPr lang="en-US" sz="1100" b="1" dirty="0" smtClean="0">
                <a:solidFill>
                  <a:srgbClr val="000000"/>
                </a:solidFill>
              </a:rPr>
              <a:t>AK BARS Bank</a:t>
            </a:r>
            <a:endParaRPr lang="en-US" sz="1100" b="1" dirty="0">
              <a:solidFill>
                <a:srgbClr val="000000"/>
              </a:solidFill>
            </a:endParaRPr>
          </a:p>
          <a:p>
            <a:pPr algn="ctr"/>
            <a:r>
              <a:rPr lang="en-US" sz="1000" b="1" dirty="0">
                <a:solidFill>
                  <a:srgbClr val="000000"/>
                </a:solidFill>
              </a:rPr>
              <a:t>RUR </a:t>
            </a:r>
            <a:r>
              <a:rPr lang="en-US" sz="1000" b="1" dirty="0" smtClean="0">
                <a:solidFill>
                  <a:srgbClr val="000000"/>
                </a:solidFill>
              </a:rPr>
              <a:t>2.50 </a:t>
            </a:r>
            <a:r>
              <a:rPr lang="en-US" sz="1000" b="1" dirty="0">
                <a:solidFill>
                  <a:srgbClr val="000000"/>
                </a:solidFill>
              </a:rPr>
              <a:t>billion</a:t>
            </a:r>
          </a:p>
          <a:p>
            <a:pPr algn="ctr">
              <a:spcBef>
                <a:spcPct val="20000"/>
              </a:spcBef>
            </a:pPr>
            <a:r>
              <a:rPr lang="en-US" sz="800" dirty="0">
                <a:solidFill>
                  <a:srgbClr val="000000"/>
                </a:solidFill>
              </a:rPr>
              <a:t>MA </a:t>
            </a:r>
            <a:r>
              <a:rPr lang="en-US" sz="800" dirty="0" err="1" smtClean="0">
                <a:solidFill>
                  <a:srgbClr val="000000"/>
                </a:solidFill>
              </a:rPr>
              <a:t>AkBars</a:t>
            </a:r>
            <a:r>
              <a:rPr lang="en-US" sz="800" dirty="0">
                <a:solidFill>
                  <a:srgbClr val="000000"/>
                </a:solidFill>
              </a:rPr>
              <a:t/>
            </a:r>
            <a:br>
              <a:rPr lang="en-US" sz="800" dirty="0">
                <a:solidFill>
                  <a:srgbClr val="000000"/>
                </a:solidFill>
              </a:rPr>
            </a:br>
            <a:r>
              <a:rPr lang="en-US" sz="800" dirty="0">
                <a:solidFill>
                  <a:srgbClr val="000000"/>
                </a:solidFill>
              </a:rPr>
              <a:t>Domestic RMBS</a:t>
            </a:r>
            <a:endParaRPr lang="ru-RU" sz="800" dirty="0">
              <a:solidFill>
                <a:srgbClr val="000000"/>
              </a:solidFill>
            </a:endParaRPr>
          </a:p>
        </p:txBody>
      </p:sp>
      <p:sp>
        <p:nvSpPr>
          <p:cNvPr id="488" name="TextBox 188"/>
          <p:cNvSpPr txBox="1">
            <a:spLocks noChangeArrowheads="1"/>
          </p:cNvSpPr>
          <p:nvPr/>
        </p:nvSpPr>
        <p:spPr bwMode="auto">
          <a:xfrm>
            <a:off x="8128011" y="6012961"/>
            <a:ext cx="585417" cy="338554"/>
          </a:xfrm>
          <a:prstGeom prst="rect">
            <a:avLst/>
          </a:prstGeom>
          <a:noFill/>
          <a:ln w="9525">
            <a:noFill/>
            <a:miter lim="800000"/>
            <a:headEnd/>
            <a:tailEnd/>
          </a:ln>
        </p:spPr>
        <p:txBody>
          <a:bodyPr wrap="none">
            <a:spAutoFit/>
          </a:bodyPr>
          <a:lstStyle/>
          <a:p>
            <a:pPr algn="ctr"/>
            <a:r>
              <a:rPr lang="en-US" sz="800" dirty="0">
                <a:solidFill>
                  <a:srgbClr val="000000"/>
                </a:solidFill>
              </a:rPr>
              <a:t>Arranger</a:t>
            </a:r>
          </a:p>
          <a:p>
            <a:pPr algn="ctr"/>
            <a:r>
              <a:rPr lang="en-US" sz="800" dirty="0" smtClean="0">
                <a:solidFill>
                  <a:srgbClr val="000000"/>
                </a:solidFill>
              </a:rPr>
              <a:t>201</a:t>
            </a:r>
            <a:r>
              <a:rPr lang="ru-RU" sz="800" dirty="0">
                <a:solidFill>
                  <a:srgbClr val="000000"/>
                </a:solidFill>
              </a:rPr>
              <a:t>4</a:t>
            </a:r>
          </a:p>
        </p:txBody>
      </p:sp>
    </p:spTree>
    <p:extLst>
      <p:ext uri="{BB962C8B-B14F-4D97-AF65-F5344CB8AC3E}">
        <p14:creationId xmlns:p14="http://schemas.microsoft.com/office/powerpoint/2010/main" val="23490247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p:cNvSpPr txBox="1">
            <a:spLocks noChangeArrowheads="1"/>
          </p:cNvSpPr>
          <p:nvPr/>
        </p:nvSpPr>
        <p:spPr bwMode="auto">
          <a:xfrm>
            <a:off x="438377" y="1392589"/>
            <a:ext cx="8243887" cy="3816429"/>
          </a:xfrm>
          <a:prstGeom prst="rect">
            <a:avLst/>
          </a:prstGeom>
          <a:noFill/>
          <a:ln w="9525">
            <a:noFill/>
            <a:miter lim="800000"/>
            <a:headEnd type="none" w="sm" len="sm"/>
            <a:tailEnd type="none" w="sm" len="sm"/>
          </a:ln>
        </p:spPr>
        <p:txBody>
          <a:bodyPr>
            <a:spAutoFit/>
          </a:bodyPr>
          <a:lstStyle/>
          <a:p>
            <a:r>
              <a:rPr lang="ru-RU" sz="1100" dirty="0">
                <a:solidFill>
                  <a:srgbClr val="002060"/>
                </a:solidFill>
              </a:rPr>
              <a:t>Информация, представленная в настоящей презентации, не является публичной офертой по какому бы то ни было действующему законодательству в отношении любых продуктов, финансовых или консультационных услуг либо предложением о покупке или продаже ценных бумаг или финансовых инструментов, советом или рекомендацией в отношении таких продуктов, услуг или ценных бумаг. Существует вероятность того, что продукты и услуги, представленные в настоящей презентации, не смогут быть предоставлены или предложены лицам за пределами РФ, а также в любой юрисдикции и в любой стране, где такое предоставление или передача противоречит закону или нормативно-правовым актам и/или обязывала бы ВТБ Капитал или кого-либо из его аффилированных лиц выполнять какие-либо требования, в том числе требования регистрации ВТБ Капитал в этой юрисдикции или стране. Термины и положения, приведенные здесь, обозначающие продукты и услуги ВТБ Капитал, должны трактоваться исключительно в контексте соответствующих сделок и могут полностью не соответствовать значениям, определенным законодательством РФ или иным применимым законодательством. Мы не берем на себя ответственность, возникающую из (включая, но не ограничиваясь) контракта, правонарушения, халатности, обязанности по закону или иным образом (в максимальной степени, которую допускает действующее законодательство), в связи с использованием этой презентации и содержащейся в ней информации, за любые ошибки или пропуски, имеющиеся в ней. Использование информации, представленной в настоящей презентации, осуществляется пользователем на свой собственный страх и риск. Деятельность ЗАО «ВТБ Капитал» регулируется Банком России. ЗАО «ВТБ Капитал» имеет лицензию профессионального участника рынка ценных бумаг на осуществление брокерской деятельности №177-11463-100000, выдана Федеральной службой по финансовым рынкам 31 июля 2008 года.</a:t>
            </a:r>
          </a:p>
          <a:p>
            <a:r>
              <a:rPr lang="ru-RU" sz="1100" dirty="0">
                <a:solidFill>
                  <a:srgbClr val="002060"/>
                </a:solidFill>
              </a:rPr>
              <a:t>Настоящий документ защищен авторскими правами, никакая его часть не может быть воспроизведена, распространена или передана без предварительного письменного разрешения «ВТБ Капитал». </a:t>
            </a:r>
          </a:p>
          <a:p>
            <a:r>
              <a:rPr lang="ru-RU" sz="1100" dirty="0">
                <a:solidFill>
                  <a:srgbClr val="002060"/>
                </a:solidFill>
              </a:rPr>
              <a:t> </a:t>
            </a:r>
          </a:p>
          <a:p>
            <a:r>
              <a:rPr lang="ru-RU" sz="1100" dirty="0">
                <a:solidFill>
                  <a:srgbClr val="002060"/>
                </a:solidFill>
              </a:rPr>
              <a:t>© ВТБ Капитал, 2015 г. Все права защищены.</a:t>
            </a:r>
          </a:p>
        </p:txBody>
      </p:sp>
      <p:sp>
        <p:nvSpPr>
          <p:cNvPr id="6" name="Title 2"/>
          <p:cNvSpPr txBox="1">
            <a:spLocks/>
          </p:cNvSpPr>
          <p:nvPr/>
        </p:nvSpPr>
        <p:spPr bwMode="auto">
          <a:xfrm>
            <a:off x="468313" y="769962"/>
            <a:ext cx="8675687" cy="8588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r>
              <a:rPr lang="ru-RU" kern="0" dirty="0"/>
              <a:t>Заявление об ограничении ответственности</a:t>
            </a:r>
          </a:p>
        </p:txBody>
      </p:sp>
    </p:spTree>
    <p:extLst>
      <p:ext uri="{BB962C8B-B14F-4D97-AF65-F5344CB8AC3E}">
        <p14:creationId xmlns:p14="http://schemas.microsoft.com/office/powerpoint/2010/main" val="3478474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323528" y="845691"/>
            <a:ext cx="6542087" cy="495077"/>
          </a:xfrm>
          <a:prstGeom prst="rect">
            <a:avLst/>
          </a:prstGeom>
        </p:spPr>
        <p:txBody>
          <a:bodyPr/>
          <a:lstStyle/>
          <a:p>
            <a:pPr eaLnBrk="0" fontAlgn="base" hangingPunct="0">
              <a:spcBef>
                <a:spcPct val="0"/>
              </a:spcBef>
              <a:spcAft>
                <a:spcPct val="0"/>
              </a:spcAft>
              <a:defRPr/>
            </a:pPr>
            <a:r>
              <a:rPr lang="ru-RU" sz="2400" i="1" kern="0" dirty="0" smtClean="0">
                <a:solidFill>
                  <a:srgbClr val="0A2973"/>
                </a:solidFill>
              </a:rPr>
              <a:t>Контакты</a:t>
            </a:r>
            <a:endParaRPr lang="ru-RU" sz="2400" i="1" kern="0" dirty="0">
              <a:solidFill>
                <a:srgbClr val="0A2973"/>
              </a:solidFill>
            </a:endParaRPr>
          </a:p>
        </p:txBody>
      </p:sp>
      <p:sp>
        <p:nvSpPr>
          <p:cNvPr id="3" name="Rectangle 2"/>
          <p:cNvSpPr>
            <a:spLocks noChangeArrowheads="1"/>
          </p:cNvSpPr>
          <p:nvPr/>
        </p:nvSpPr>
        <p:spPr bwMode="auto">
          <a:xfrm>
            <a:off x="251520" y="1484784"/>
            <a:ext cx="8483600" cy="2776145"/>
          </a:xfrm>
          <a:prstGeom prst="rect">
            <a:avLst/>
          </a:prstGeom>
          <a:noFill/>
          <a:ln w="9525">
            <a:noFill/>
            <a:miter lim="800000"/>
            <a:headEnd/>
            <a:tailEnd/>
          </a:ln>
        </p:spPr>
        <p:txBody>
          <a:bodyPr>
            <a:spAutoFit/>
          </a:bodyPr>
          <a:lstStyle/>
          <a:p>
            <a:pPr indent="90488" algn="just" eaLnBrk="0" hangingPunct="0">
              <a:spcBef>
                <a:spcPct val="20000"/>
              </a:spcBef>
            </a:pPr>
            <a:r>
              <a:rPr lang="ru-RU" sz="1600" b="1" dirty="0">
                <a:solidFill>
                  <a:srgbClr val="0A2973"/>
                </a:solidFill>
                <a:cs typeface="Arial" pitchFamily="34" charset="0"/>
              </a:rPr>
              <a:t>Андрей Юрьевич Сучков</a:t>
            </a:r>
          </a:p>
          <a:p>
            <a:pPr indent="90488" algn="just" eaLnBrk="0" hangingPunct="0">
              <a:spcBef>
                <a:spcPct val="20000"/>
              </a:spcBef>
            </a:pPr>
            <a:r>
              <a:rPr lang="ru-RU" sz="1600" dirty="0" smtClean="0">
                <a:solidFill>
                  <a:srgbClr val="0A2973"/>
                </a:solidFill>
                <a:cs typeface="Arial" pitchFamily="34" charset="0"/>
              </a:rPr>
              <a:t>Начальник Управления</a:t>
            </a:r>
            <a:endParaRPr lang="ru-RU" sz="1600" dirty="0">
              <a:solidFill>
                <a:srgbClr val="0A2973"/>
              </a:solidFill>
              <a:cs typeface="Arial" pitchFamily="34" charset="0"/>
            </a:endParaRPr>
          </a:p>
          <a:p>
            <a:pPr indent="90488" algn="just" eaLnBrk="0" hangingPunct="0">
              <a:spcBef>
                <a:spcPct val="20000"/>
              </a:spcBef>
            </a:pPr>
            <a:r>
              <a:rPr lang="ru-RU" sz="1600" dirty="0">
                <a:solidFill>
                  <a:srgbClr val="0A2973"/>
                </a:solidFill>
                <a:cs typeface="Arial" pitchFamily="34" charset="0"/>
              </a:rPr>
              <a:t>Управление </a:t>
            </a:r>
            <a:r>
              <a:rPr lang="ru-RU" sz="1600" dirty="0" err="1">
                <a:solidFill>
                  <a:srgbClr val="0A2973"/>
                </a:solidFill>
                <a:cs typeface="Arial" pitchFamily="34" charset="0"/>
              </a:rPr>
              <a:t>секьюритизации</a:t>
            </a:r>
            <a:r>
              <a:rPr lang="ru-RU" sz="1600" dirty="0">
                <a:solidFill>
                  <a:srgbClr val="0A2973"/>
                </a:solidFill>
                <a:cs typeface="Arial" pitchFamily="34" charset="0"/>
              </a:rPr>
              <a:t> </a:t>
            </a:r>
          </a:p>
          <a:p>
            <a:pPr indent="90488" algn="just" eaLnBrk="0" hangingPunct="0">
              <a:spcBef>
                <a:spcPct val="20000"/>
              </a:spcBef>
            </a:pPr>
            <a:r>
              <a:rPr lang="ru-RU" sz="1600" dirty="0" smtClean="0">
                <a:solidFill>
                  <a:srgbClr val="002060"/>
                </a:solidFill>
                <a:cs typeface="Arial" pitchFamily="34" charset="0"/>
              </a:rPr>
              <a:t>ВТБ Капитал</a:t>
            </a:r>
            <a:endParaRPr lang="ru-RU" sz="1600" dirty="0">
              <a:solidFill>
                <a:srgbClr val="002060"/>
              </a:solidFill>
              <a:cs typeface="Arial" pitchFamily="34" charset="0"/>
            </a:endParaRPr>
          </a:p>
          <a:p>
            <a:pPr indent="90488" algn="just" eaLnBrk="0" hangingPunct="0">
              <a:spcBef>
                <a:spcPct val="20000"/>
              </a:spcBef>
            </a:pPr>
            <a:endParaRPr lang="ru-RU" sz="1600" dirty="0" smtClean="0">
              <a:solidFill>
                <a:srgbClr val="002060"/>
              </a:solidFill>
              <a:cs typeface="Arial" pitchFamily="34" charset="0"/>
            </a:endParaRPr>
          </a:p>
          <a:p>
            <a:pPr indent="90488" algn="just" eaLnBrk="0" hangingPunct="0">
              <a:spcBef>
                <a:spcPct val="20000"/>
              </a:spcBef>
            </a:pPr>
            <a:r>
              <a:rPr lang="ru-RU" sz="1600" dirty="0" smtClean="0">
                <a:solidFill>
                  <a:srgbClr val="002060"/>
                </a:solidFill>
                <a:cs typeface="Arial" pitchFamily="34" charset="0"/>
              </a:rPr>
              <a:t>тел.</a:t>
            </a:r>
            <a:r>
              <a:rPr lang="ru-RU" sz="1600" dirty="0">
                <a:solidFill>
                  <a:srgbClr val="002060"/>
                </a:solidFill>
                <a:cs typeface="Arial" pitchFamily="34" charset="0"/>
              </a:rPr>
              <a:t>: +7 495 645-4343</a:t>
            </a:r>
          </a:p>
          <a:p>
            <a:pPr indent="90488" algn="just" eaLnBrk="0" hangingPunct="0">
              <a:spcBef>
                <a:spcPct val="20000"/>
              </a:spcBef>
            </a:pPr>
            <a:r>
              <a:rPr lang="en-US" sz="1600" dirty="0">
                <a:solidFill>
                  <a:srgbClr val="0A2973"/>
                </a:solidFill>
                <a:cs typeface="Arial" pitchFamily="34" charset="0"/>
              </a:rPr>
              <a:t>e-mail:</a:t>
            </a:r>
            <a:r>
              <a:rPr lang="ru-RU" sz="1600" dirty="0">
                <a:solidFill>
                  <a:srgbClr val="0A2973"/>
                </a:solidFill>
                <a:cs typeface="Arial" pitchFamily="34" charset="0"/>
              </a:rPr>
              <a:t> </a:t>
            </a:r>
            <a:r>
              <a:rPr lang="en-US" sz="1600" dirty="0">
                <a:solidFill>
                  <a:srgbClr val="0A2973"/>
                </a:solidFill>
                <a:cs typeface="Arial" pitchFamily="34" charset="0"/>
              </a:rPr>
              <a:t>andrey.suchkov@vtbcapital.com</a:t>
            </a:r>
            <a:r>
              <a:rPr lang="ru-RU" sz="1600" dirty="0">
                <a:solidFill>
                  <a:srgbClr val="0A2973"/>
                </a:solidFill>
                <a:cs typeface="Arial" pitchFamily="34" charset="0"/>
              </a:rPr>
              <a:t>  </a:t>
            </a:r>
            <a:endParaRPr lang="en-US" sz="1600" dirty="0">
              <a:solidFill>
                <a:srgbClr val="0A2973"/>
              </a:solidFill>
              <a:cs typeface="Arial" pitchFamily="34" charset="0"/>
            </a:endParaRPr>
          </a:p>
          <a:p>
            <a:pPr indent="90488" algn="just" eaLnBrk="0" hangingPunct="0">
              <a:spcBef>
                <a:spcPct val="20000"/>
              </a:spcBef>
            </a:pPr>
            <a:r>
              <a:rPr lang="en-US" sz="1600" dirty="0" smtClean="0">
                <a:solidFill>
                  <a:srgbClr val="0A2973"/>
                </a:solidFill>
                <a:cs typeface="Arial" pitchFamily="34" charset="0"/>
              </a:rPr>
              <a:t>www.vtbcapital.ru</a:t>
            </a:r>
            <a:endParaRPr lang="en-US" sz="1600" dirty="0">
              <a:solidFill>
                <a:srgbClr val="0A2973"/>
              </a:solidFill>
              <a:cs typeface="Arial" pitchFamily="34" charset="0"/>
            </a:endParaRPr>
          </a:p>
          <a:p>
            <a:pPr indent="90488" algn="just" eaLnBrk="0" hangingPunct="0">
              <a:spcBef>
                <a:spcPct val="20000"/>
              </a:spcBef>
            </a:pPr>
            <a:endParaRPr lang="ru-RU" dirty="0">
              <a:solidFill>
                <a:srgbClr val="0070C0"/>
              </a:solidFill>
              <a:cs typeface="Arial" pitchFamily="34" charset="0"/>
            </a:endParaRPr>
          </a:p>
        </p:txBody>
      </p:sp>
      <p:sp>
        <p:nvSpPr>
          <p:cNvPr id="5" name="Rectangle 7"/>
          <p:cNvSpPr>
            <a:spLocks noChangeArrowheads="1"/>
          </p:cNvSpPr>
          <p:nvPr/>
        </p:nvSpPr>
        <p:spPr bwMode="auto">
          <a:xfrm>
            <a:off x="4860032" y="1484784"/>
            <a:ext cx="3875088" cy="2360646"/>
          </a:xfrm>
          <a:prstGeom prst="rect">
            <a:avLst/>
          </a:prstGeom>
          <a:noFill/>
          <a:ln w="9525">
            <a:noFill/>
            <a:miter lim="800000"/>
            <a:headEnd/>
            <a:tailEnd/>
          </a:ln>
          <a:effectLst/>
        </p:spPr>
        <p:txBody>
          <a:bodyPr wrap="square" bIns="0">
            <a:spAutoFit/>
          </a:bodyPr>
          <a:lstStyle/>
          <a:p>
            <a:pPr algn="just" eaLnBrk="0" hangingPunct="0">
              <a:spcBef>
                <a:spcPct val="20000"/>
              </a:spcBef>
            </a:pPr>
            <a:r>
              <a:rPr lang="ru-RU" sz="1600" b="1" dirty="0">
                <a:solidFill>
                  <a:srgbClr val="0A2973"/>
                </a:solidFill>
                <a:cs typeface="Arial" pitchFamily="34" charset="0"/>
              </a:rPr>
              <a:t>Денис Борисович Скрипкин</a:t>
            </a:r>
          </a:p>
          <a:p>
            <a:pPr algn="just" eaLnBrk="0" hangingPunct="0">
              <a:spcBef>
                <a:spcPct val="20000"/>
              </a:spcBef>
            </a:pPr>
            <a:r>
              <a:rPr lang="ru-RU" sz="1600" dirty="0">
                <a:solidFill>
                  <a:srgbClr val="0A2973"/>
                </a:solidFill>
                <a:cs typeface="Arial" pitchFamily="34" charset="0"/>
              </a:rPr>
              <a:t>Старший менеджер</a:t>
            </a:r>
          </a:p>
          <a:p>
            <a:pPr algn="just" eaLnBrk="0" hangingPunct="0">
              <a:spcBef>
                <a:spcPct val="20000"/>
              </a:spcBef>
            </a:pPr>
            <a:r>
              <a:rPr lang="ru-RU" sz="1600" dirty="0">
                <a:solidFill>
                  <a:srgbClr val="0A2973"/>
                </a:solidFill>
                <a:cs typeface="Arial" pitchFamily="34" charset="0"/>
              </a:rPr>
              <a:t>Управление </a:t>
            </a:r>
            <a:r>
              <a:rPr lang="ru-RU" sz="1600" dirty="0" err="1">
                <a:solidFill>
                  <a:srgbClr val="0A2973"/>
                </a:solidFill>
                <a:cs typeface="Arial" pitchFamily="34" charset="0"/>
              </a:rPr>
              <a:t>секьюритизации</a:t>
            </a:r>
            <a:r>
              <a:rPr lang="ru-RU" sz="1600" dirty="0">
                <a:solidFill>
                  <a:srgbClr val="0A2973"/>
                </a:solidFill>
                <a:cs typeface="Arial" pitchFamily="34" charset="0"/>
              </a:rPr>
              <a:t> </a:t>
            </a:r>
          </a:p>
          <a:p>
            <a:pPr algn="just" eaLnBrk="0" hangingPunct="0">
              <a:spcBef>
                <a:spcPct val="20000"/>
              </a:spcBef>
            </a:pPr>
            <a:r>
              <a:rPr lang="ru-RU" sz="1600" dirty="0">
                <a:solidFill>
                  <a:srgbClr val="002060"/>
                </a:solidFill>
                <a:cs typeface="Arial" pitchFamily="34" charset="0"/>
              </a:rPr>
              <a:t>ВТБ Капитал</a:t>
            </a:r>
          </a:p>
          <a:p>
            <a:pPr algn="just" eaLnBrk="0" hangingPunct="0">
              <a:spcBef>
                <a:spcPct val="20000"/>
              </a:spcBef>
            </a:pPr>
            <a:endParaRPr lang="ru-RU" sz="1600" dirty="0">
              <a:solidFill>
                <a:srgbClr val="0A2973"/>
              </a:solidFill>
              <a:cs typeface="Arial" pitchFamily="34" charset="0"/>
            </a:endParaRPr>
          </a:p>
          <a:p>
            <a:pPr algn="just" eaLnBrk="0" hangingPunct="0">
              <a:spcBef>
                <a:spcPct val="20000"/>
              </a:spcBef>
            </a:pPr>
            <a:r>
              <a:rPr lang="ru-RU" sz="1600" dirty="0">
                <a:solidFill>
                  <a:srgbClr val="0A2973"/>
                </a:solidFill>
                <a:cs typeface="Arial" pitchFamily="34" charset="0"/>
              </a:rPr>
              <a:t>тел.: +7 495 660-4213</a:t>
            </a:r>
          </a:p>
          <a:p>
            <a:pPr algn="just" eaLnBrk="0" hangingPunct="0">
              <a:spcBef>
                <a:spcPct val="20000"/>
              </a:spcBef>
            </a:pPr>
            <a:r>
              <a:rPr lang="en-US" sz="1600" dirty="0">
                <a:solidFill>
                  <a:srgbClr val="0A2973"/>
                </a:solidFill>
                <a:cs typeface="Arial" pitchFamily="34" charset="0"/>
              </a:rPr>
              <a:t>e-mail: </a:t>
            </a:r>
            <a:r>
              <a:rPr lang="en-US" sz="1600" dirty="0" smtClean="0">
                <a:solidFill>
                  <a:srgbClr val="0A2973"/>
                </a:solidFill>
                <a:cs typeface="Arial" pitchFamily="34" charset="0"/>
              </a:rPr>
              <a:t>dennis.skripkin@vtbcapital.com</a:t>
            </a:r>
          </a:p>
          <a:p>
            <a:pPr algn="just" eaLnBrk="0" hangingPunct="0">
              <a:spcBef>
                <a:spcPct val="20000"/>
              </a:spcBef>
            </a:pPr>
            <a:r>
              <a:rPr lang="en-US" sz="1600" dirty="0" smtClean="0">
                <a:solidFill>
                  <a:srgbClr val="0A2973"/>
                </a:solidFill>
                <a:cs typeface="Arial" pitchFamily="34" charset="0"/>
              </a:rPr>
              <a:t>www.vtbcapital.ru</a:t>
            </a:r>
            <a:endParaRPr lang="en-US" sz="1600" dirty="0">
              <a:solidFill>
                <a:srgbClr val="0A2973"/>
              </a:solidFill>
              <a:cs typeface="Arial" pitchFamily="34" charset="0"/>
            </a:endParaRPr>
          </a:p>
        </p:txBody>
      </p:sp>
    </p:spTree>
    <p:extLst>
      <p:ext uri="{BB962C8B-B14F-4D97-AF65-F5344CB8AC3E}">
        <p14:creationId xmlns:p14="http://schemas.microsoft.com/office/powerpoint/2010/main" val="8330026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035"/>
          <p:cNvSpPr>
            <a:spLocks noChangeArrowheads="1"/>
          </p:cNvSpPr>
          <p:nvPr/>
        </p:nvSpPr>
        <p:spPr bwMode="auto">
          <a:xfrm>
            <a:off x="251520" y="44624"/>
            <a:ext cx="6807199" cy="33855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eaLnBrk="0" fontAlgn="base" hangingPunct="0">
              <a:spcBef>
                <a:spcPct val="0"/>
              </a:spcBef>
              <a:spcAft>
                <a:spcPct val="0"/>
              </a:spcAft>
            </a:pPr>
            <a:endParaRPr lang="ru-RU" sz="2200" b="1" dirty="0">
              <a:solidFill>
                <a:schemeClr val="bg1"/>
              </a:solidFill>
              <a:latin typeface="+mj-lt"/>
              <a:ea typeface="+mj-ea"/>
              <a:cs typeface="+mj-cs"/>
            </a:endParaRPr>
          </a:p>
        </p:txBody>
      </p:sp>
      <p:sp>
        <p:nvSpPr>
          <p:cNvPr id="7" name="Title 2"/>
          <p:cNvSpPr txBox="1">
            <a:spLocks/>
          </p:cNvSpPr>
          <p:nvPr/>
        </p:nvSpPr>
        <p:spPr bwMode="auto">
          <a:xfrm>
            <a:off x="539552" y="260648"/>
            <a:ext cx="5184576" cy="42941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pPr eaLnBrk="1" hangingPunct="1"/>
            <a:r>
              <a:rPr lang="ru-RU" b="1" i="0" dirty="0">
                <a:solidFill>
                  <a:schemeClr val="bg1"/>
                </a:solidFill>
                <a:latin typeface="+mn-lt"/>
                <a:ea typeface="+mn-ea"/>
                <a:cs typeface="+mn-cs"/>
              </a:rPr>
              <a:t>Объем </a:t>
            </a:r>
            <a:r>
              <a:rPr lang="ru-RU" b="1" i="0" dirty="0" err="1">
                <a:solidFill>
                  <a:schemeClr val="bg1"/>
                </a:solidFill>
                <a:latin typeface="+mn-lt"/>
                <a:ea typeface="+mn-ea"/>
                <a:cs typeface="+mn-cs"/>
              </a:rPr>
              <a:t>секьюритизации</a:t>
            </a:r>
            <a:r>
              <a:rPr lang="ru-RU" b="1" i="0" dirty="0">
                <a:solidFill>
                  <a:schemeClr val="bg1"/>
                </a:solidFill>
                <a:latin typeface="+mn-lt"/>
                <a:ea typeface="+mn-ea"/>
                <a:cs typeface="+mn-cs"/>
              </a:rPr>
              <a:t> в России</a:t>
            </a:r>
          </a:p>
        </p:txBody>
      </p:sp>
      <p:sp>
        <p:nvSpPr>
          <p:cNvPr id="8" name="TextBox 7"/>
          <p:cNvSpPr txBox="1"/>
          <p:nvPr/>
        </p:nvSpPr>
        <p:spPr>
          <a:xfrm>
            <a:off x="1296144" y="6567155"/>
            <a:ext cx="1797287" cy="246221"/>
          </a:xfrm>
          <a:prstGeom prst="rect">
            <a:avLst/>
          </a:prstGeom>
          <a:noFill/>
        </p:spPr>
        <p:txBody>
          <a:bodyPr wrap="none" rtlCol="0">
            <a:spAutoFit/>
          </a:bodyPr>
          <a:lstStyle/>
          <a:p>
            <a:r>
              <a:rPr lang="ru-RU" sz="1000" dirty="0" smtClean="0"/>
              <a:t>Источники: </a:t>
            </a:r>
            <a:r>
              <a:rPr lang="en-US" sz="1000" dirty="0" err="1" smtClean="0"/>
              <a:t>Cbonds</a:t>
            </a:r>
            <a:r>
              <a:rPr lang="en-US" sz="1000" dirty="0" smtClean="0"/>
              <a:t>, </a:t>
            </a:r>
            <a:r>
              <a:rPr lang="ru-RU" sz="1000" dirty="0" smtClean="0"/>
              <a:t>АИЖК</a:t>
            </a:r>
          </a:p>
        </p:txBody>
      </p:sp>
      <p:graphicFrame>
        <p:nvGraphicFramePr>
          <p:cNvPr id="9" name="Chart 8"/>
          <p:cNvGraphicFramePr>
            <a:graphicFrameLocks/>
          </p:cNvGraphicFramePr>
          <p:nvPr>
            <p:extLst>
              <p:ext uri="{D42A27DB-BD31-4B8C-83A1-F6EECF244321}">
                <p14:modId xmlns:p14="http://schemas.microsoft.com/office/powerpoint/2010/main" val="2419637882"/>
              </p:ext>
            </p:extLst>
          </p:nvPr>
        </p:nvGraphicFramePr>
        <p:xfrm>
          <a:off x="465222" y="1268760"/>
          <a:ext cx="7056784" cy="503711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95980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035"/>
          <p:cNvSpPr>
            <a:spLocks noChangeArrowheads="1"/>
          </p:cNvSpPr>
          <p:nvPr/>
        </p:nvSpPr>
        <p:spPr bwMode="auto">
          <a:xfrm>
            <a:off x="251520" y="44624"/>
            <a:ext cx="6807199" cy="33855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eaLnBrk="0" fontAlgn="base" hangingPunct="0">
              <a:spcBef>
                <a:spcPct val="0"/>
              </a:spcBef>
              <a:spcAft>
                <a:spcPct val="0"/>
              </a:spcAft>
            </a:pPr>
            <a:endParaRPr lang="ru-RU" sz="2200" b="1" dirty="0">
              <a:solidFill>
                <a:schemeClr val="bg1"/>
              </a:solidFill>
              <a:latin typeface="+mj-lt"/>
              <a:ea typeface="+mj-ea"/>
              <a:cs typeface="+mj-cs"/>
            </a:endParaRPr>
          </a:p>
        </p:txBody>
      </p:sp>
      <p:graphicFrame>
        <p:nvGraphicFramePr>
          <p:cNvPr id="5" name="Table 4"/>
          <p:cNvGraphicFramePr>
            <a:graphicFrameLocks noGrp="1"/>
          </p:cNvGraphicFramePr>
          <p:nvPr>
            <p:extLst>
              <p:ext uri="{D42A27DB-BD31-4B8C-83A1-F6EECF244321}">
                <p14:modId xmlns:p14="http://schemas.microsoft.com/office/powerpoint/2010/main" val="2616709536"/>
              </p:ext>
            </p:extLst>
          </p:nvPr>
        </p:nvGraphicFramePr>
        <p:xfrm>
          <a:off x="395534" y="1484784"/>
          <a:ext cx="4191300" cy="3701628"/>
        </p:xfrm>
        <a:graphic>
          <a:graphicData uri="http://schemas.openxmlformats.org/drawingml/2006/table">
            <a:tbl>
              <a:tblPr firstRow="1" bandRow="1">
                <a:tableStyleId>{21E4AEA4-8DFA-4A89-87EB-49C32662AFE0}</a:tableStyleId>
              </a:tblPr>
              <a:tblGrid>
                <a:gridCol w="838260"/>
                <a:gridCol w="838260"/>
                <a:gridCol w="838260"/>
                <a:gridCol w="838260"/>
                <a:gridCol w="838260"/>
              </a:tblGrid>
              <a:tr h="479778">
                <a:tc>
                  <a:txBody>
                    <a:bodyPr/>
                    <a:lstStyle/>
                    <a:p>
                      <a:endParaRPr lang="ru-RU" sz="1200" dirty="0"/>
                    </a:p>
                  </a:txBody>
                  <a:tcPr>
                    <a:solidFill>
                      <a:srgbClr val="002060"/>
                    </a:solidFill>
                  </a:tcPr>
                </a:tc>
                <a:tc>
                  <a:txBody>
                    <a:bodyPr/>
                    <a:lstStyle/>
                    <a:p>
                      <a:pPr marL="0" algn="ctr" defTabSz="914400" rtl="0" eaLnBrk="1" latinLnBrk="0" hangingPunct="1"/>
                      <a:r>
                        <a:rPr lang="ru-RU" sz="1200" kern="1200" dirty="0" smtClean="0"/>
                        <a:t>Всего</a:t>
                      </a:r>
                      <a:endParaRPr lang="ru-RU" sz="1200" b="1" kern="1200" dirty="0">
                        <a:solidFill>
                          <a:schemeClr val="lt1"/>
                        </a:solidFill>
                        <a:latin typeface="+mn-lt"/>
                        <a:ea typeface="+mn-ea"/>
                        <a:cs typeface="+mn-cs"/>
                      </a:endParaRPr>
                    </a:p>
                  </a:txBody>
                  <a:tcPr>
                    <a:solidFill>
                      <a:srgbClr val="002060"/>
                    </a:solidFill>
                  </a:tcPr>
                </a:tc>
                <a:tc>
                  <a:txBody>
                    <a:bodyPr/>
                    <a:lstStyle/>
                    <a:p>
                      <a:pPr algn="ctr"/>
                      <a:r>
                        <a:rPr lang="ru-RU" sz="1200" dirty="0" smtClean="0"/>
                        <a:t>Ипотека (рынок)</a:t>
                      </a:r>
                      <a:endParaRPr lang="ru-RU" sz="1200" dirty="0"/>
                    </a:p>
                  </a:txBody>
                  <a:tcPr>
                    <a:solidFill>
                      <a:srgbClr val="002060"/>
                    </a:solidFill>
                  </a:tcPr>
                </a:tc>
                <a:tc>
                  <a:txBody>
                    <a:bodyPr/>
                    <a:lstStyle/>
                    <a:p>
                      <a:r>
                        <a:rPr lang="ru-RU" sz="1200" dirty="0" smtClean="0"/>
                        <a:t>Ипотека (</a:t>
                      </a:r>
                      <a:r>
                        <a:rPr lang="ru-RU" sz="1200" dirty="0" err="1" smtClean="0"/>
                        <a:t>гос.про-граммы</a:t>
                      </a:r>
                      <a:r>
                        <a:rPr lang="ru-RU" sz="1200" dirty="0" smtClean="0"/>
                        <a:t>)</a:t>
                      </a:r>
                      <a:endParaRPr lang="ru-RU" sz="1200" dirty="0"/>
                    </a:p>
                  </a:txBody>
                  <a:tcPr>
                    <a:solidFill>
                      <a:srgbClr val="002060"/>
                    </a:solidFill>
                  </a:tcPr>
                </a:tc>
                <a:tc>
                  <a:txBody>
                    <a:bodyPr/>
                    <a:lstStyle/>
                    <a:p>
                      <a:r>
                        <a:rPr lang="ru-RU" sz="1200" dirty="0" err="1" smtClean="0"/>
                        <a:t>Неипо-течные</a:t>
                      </a:r>
                      <a:r>
                        <a:rPr lang="ru-RU" sz="1200" baseline="0" dirty="0" smtClean="0"/>
                        <a:t> активы</a:t>
                      </a:r>
                      <a:endParaRPr lang="ru-RU" sz="1200" dirty="0"/>
                    </a:p>
                  </a:txBody>
                  <a:tcPr>
                    <a:solidFill>
                      <a:srgbClr val="002060"/>
                    </a:solidFill>
                  </a:tcPr>
                </a:tc>
              </a:tr>
              <a:tr h="479778">
                <a:tc>
                  <a:txBody>
                    <a:bodyPr/>
                    <a:lstStyle/>
                    <a:p>
                      <a:pPr algn="ctr"/>
                      <a:r>
                        <a:rPr lang="ru-RU" sz="1200" dirty="0" smtClean="0"/>
                        <a:t>2009</a:t>
                      </a:r>
                      <a:endParaRPr lang="ru-RU" sz="1200" b="1" dirty="0"/>
                    </a:p>
                  </a:txBody>
                  <a:tcPr anchor="ctr"/>
                </a:tc>
                <a:tc>
                  <a:txBody>
                    <a:bodyPr/>
                    <a:lstStyle/>
                    <a:p>
                      <a:pPr algn="ctr"/>
                      <a:r>
                        <a:rPr lang="ru-RU" sz="1200" dirty="0" smtClean="0"/>
                        <a:t>32,2</a:t>
                      </a:r>
                      <a:endParaRPr lang="ru-RU" sz="1200" dirty="0"/>
                    </a:p>
                  </a:txBody>
                  <a:tcPr anchor="ctr"/>
                </a:tc>
                <a:tc>
                  <a:txBody>
                    <a:bodyPr/>
                    <a:lstStyle/>
                    <a:p>
                      <a:pPr algn="ctr"/>
                      <a:r>
                        <a:rPr lang="en-US" sz="1200" dirty="0" smtClean="0"/>
                        <a:t>32,2</a:t>
                      </a:r>
                      <a:endParaRPr lang="ru-RU" sz="1200" dirty="0"/>
                    </a:p>
                  </a:txBody>
                  <a:tcPr anchor="ctr"/>
                </a:tc>
                <a:tc>
                  <a:txBody>
                    <a:bodyPr/>
                    <a:lstStyle/>
                    <a:p>
                      <a:pPr algn="ctr"/>
                      <a:r>
                        <a:rPr lang="ru-RU" sz="1200" dirty="0" smtClean="0"/>
                        <a:t>0,0</a:t>
                      </a:r>
                      <a:endParaRPr lang="ru-RU" sz="1200" dirty="0"/>
                    </a:p>
                  </a:txBody>
                  <a:tcPr anchor="ctr"/>
                </a:tc>
                <a:tc>
                  <a:txBody>
                    <a:bodyPr/>
                    <a:lstStyle/>
                    <a:p>
                      <a:pPr algn="ctr">
                        <a:tabLst/>
                      </a:pPr>
                      <a:r>
                        <a:rPr lang="en-US" sz="1200" dirty="0" smtClean="0"/>
                        <a:t>0,0</a:t>
                      </a:r>
                      <a:endParaRPr lang="ru-RU" sz="1200" dirty="0"/>
                    </a:p>
                  </a:txBody>
                  <a:tcPr anchor="ctr"/>
                </a:tc>
              </a:tr>
              <a:tr h="479778">
                <a:tc>
                  <a:txBody>
                    <a:bodyPr/>
                    <a:lstStyle/>
                    <a:p>
                      <a:pPr algn="ctr"/>
                      <a:r>
                        <a:rPr lang="ru-RU" sz="1200" dirty="0" smtClean="0"/>
                        <a:t>2010</a:t>
                      </a:r>
                      <a:endParaRPr lang="ru-RU" sz="1200" b="1" dirty="0"/>
                    </a:p>
                  </a:txBody>
                  <a:tcPr anchor="ctr"/>
                </a:tc>
                <a:tc>
                  <a:txBody>
                    <a:bodyPr/>
                    <a:lstStyle/>
                    <a:p>
                      <a:pPr algn="ctr"/>
                      <a:r>
                        <a:rPr lang="ru-RU" sz="1200" dirty="0" smtClean="0"/>
                        <a:t>13,5</a:t>
                      </a:r>
                      <a:endParaRPr lang="ru-RU" sz="1200" dirty="0"/>
                    </a:p>
                  </a:txBody>
                  <a:tcPr anchor="ctr"/>
                </a:tc>
                <a:tc>
                  <a:txBody>
                    <a:bodyPr/>
                    <a:lstStyle/>
                    <a:p>
                      <a:pPr algn="ctr"/>
                      <a:r>
                        <a:rPr lang="en-US" sz="1200" dirty="0" smtClean="0"/>
                        <a:t>13,5</a:t>
                      </a:r>
                      <a:endParaRPr lang="ru-RU" sz="1200" dirty="0"/>
                    </a:p>
                  </a:txBody>
                  <a:tcPr anchor="ctr"/>
                </a:tc>
                <a:tc>
                  <a:txBody>
                    <a:bodyPr/>
                    <a:lstStyle/>
                    <a:p>
                      <a:pPr algn="ctr"/>
                      <a:r>
                        <a:rPr lang="ru-RU" sz="1200" dirty="0" smtClean="0"/>
                        <a:t>0,0</a:t>
                      </a:r>
                      <a:endParaRPr lang="ru-RU" sz="1200" dirty="0"/>
                    </a:p>
                  </a:txBody>
                  <a:tcPr anchor="ctr"/>
                </a:tc>
                <a:tc>
                  <a:txBody>
                    <a:bodyPr/>
                    <a:lstStyle/>
                    <a:p>
                      <a:pPr algn="ctr"/>
                      <a:r>
                        <a:rPr lang="en-US" sz="1200" dirty="0" smtClean="0"/>
                        <a:t>0,0</a:t>
                      </a:r>
                      <a:endParaRPr lang="ru-RU" sz="1200" dirty="0"/>
                    </a:p>
                  </a:txBody>
                  <a:tcPr anchor="ctr"/>
                </a:tc>
              </a:tr>
              <a:tr h="479778">
                <a:tc>
                  <a:txBody>
                    <a:bodyPr/>
                    <a:lstStyle/>
                    <a:p>
                      <a:pPr algn="ctr"/>
                      <a:r>
                        <a:rPr lang="ru-RU" sz="1200" dirty="0" smtClean="0"/>
                        <a:t>2011</a:t>
                      </a:r>
                      <a:endParaRPr lang="ru-RU" sz="1200" b="1" dirty="0"/>
                    </a:p>
                  </a:txBody>
                  <a:tcPr anchor="ctr"/>
                </a:tc>
                <a:tc>
                  <a:txBody>
                    <a:bodyPr/>
                    <a:lstStyle/>
                    <a:p>
                      <a:pPr marL="0" algn="ctr" defTabSz="914400" rtl="0" eaLnBrk="1" latinLnBrk="0" hangingPunct="1"/>
                      <a:r>
                        <a:rPr lang="ru-RU" sz="1200" kern="1200" dirty="0" smtClean="0"/>
                        <a:t>46,5</a:t>
                      </a:r>
                      <a:endParaRPr lang="ru-RU" sz="1200" kern="1200" dirty="0" smtClean="0">
                        <a:solidFill>
                          <a:schemeClr val="dk1"/>
                        </a:solidFill>
                        <a:latin typeface="+mn-lt"/>
                        <a:ea typeface="+mn-ea"/>
                        <a:cs typeface="+mn-cs"/>
                      </a:endParaRPr>
                    </a:p>
                  </a:txBody>
                  <a:tcPr anchor="ctr"/>
                </a:tc>
                <a:tc>
                  <a:txBody>
                    <a:bodyPr/>
                    <a:lstStyle/>
                    <a:p>
                      <a:pPr marL="0" algn="ctr" defTabSz="914400" rtl="0" eaLnBrk="1" latinLnBrk="0" hangingPunct="1"/>
                      <a:r>
                        <a:rPr lang="en-US" sz="1200" kern="1200" dirty="0" smtClean="0"/>
                        <a:t>37,7</a:t>
                      </a:r>
                      <a:endParaRPr lang="ru-RU" sz="1200" kern="1200" dirty="0" smtClean="0">
                        <a:solidFill>
                          <a:schemeClr val="dk1"/>
                        </a:solidFill>
                        <a:latin typeface="+mn-lt"/>
                        <a:ea typeface="+mn-ea"/>
                        <a:cs typeface="+mn-cs"/>
                      </a:endParaRPr>
                    </a:p>
                  </a:txBody>
                  <a:tcPr anchor="ctr"/>
                </a:tc>
                <a:tc>
                  <a:txBody>
                    <a:bodyPr/>
                    <a:lstStyle/>
                    <a:p>
                      <a:pPr marL="0" algn="ctr" defTabSz="914400" rtl="0" eaLnBrk="1" latinLnBrk="0" hangingPunct="1"/>
                      <a:r>
                        <a:rPr lang="ru-RU" sz="1200" kern="1200" dirty="0" smtClean="0"/>
                        <a:t>8,76</a:t>
                      </a:r>
                      <a:endParaRPr lang="ru-RU" sz="1200" kern="1200" dirty="0" smtClean="0">
                        <a:solidFill>
                          <a:schemeClr val="dk1"/>
                        </a:solidFill>
                        <a:latin typeface="+mn-lt"/>
                        <a:ea typeface="+mn-ea"/>
                        <a:cs typeface="+mn-cs"/>
                      </a:endParaRPr>
                    </a:p>
                  </a:txBody>
                  <a:tcPr anchor="ctr"/>
                </a:tc>
                <a:tc>
                  <a:txBody>
                    <a:bodyPr/>
                    <a:lstStyle/>
                    <a:p>
                      <a:pPr marL="0" algn="ctr" defTabSz="914400" rtl="0" eaLnBrk="1" latinLnBrk="0" hangingPunct="1"/>
                      <a:r>
                        <a:rPr lang="en-US" sz="1200" kern="1200" dirty="0" smtClean="0"/>
                        <a:t>0,0</a:t>
                      </a:r>
                      <a:endParaRPr lang="ru-RU" sz="1200" kern="1200" dirty="0" smtClean="0">
                        <a:solidFill>
                          <a:schemeClr val="dk1"/>
                        </a:solidFill>
                        <a:latin typeface="+mn-lt"/>
                        <a:ea typeface="+mn-ea"/>
                        <a:cs typeface="+mn-cs"/>
                      </a:endParaRPr>
                    </a:p>
                  </a:txBody>
                  <a:tcPr anchor="ctr"/>
                </a:tc>
              </a:tr>
              <a:tr h="479778">
                <a:tc>
                  <a:txBody>
                    <a:bodyPr/>
                    <a:lstStyle/>
                    <a:p>
                      <a:pPr algn="ctr"/>
                      <a:r>
                        <a:rPr lang="ru-RU" sz="1200" dirty="0" smtClean="0"/>
                        <a:t>2012</a:t>
                      </a:r>
                      <a:endParaRPr lang="ru-RU" sz="1200" b="1" dirty="0"/>
                    </a:p>
                  </a:txBody>
                  <a:tcPr anchor="ctr"/>
                </a:tc>
                <a:tc>
                  <a:txBody>
                    <a:bodyPr/>
                    <a:lstStyle/>
                    <a:p>
                      <a:pPr algn="ctr"/>
                      <a:r>
                        <a:rPr lang="ru-RU" sz="1200" dirty="0" smtClean="0"/>
                        <a:t>85,5</a:t>
                      </a:r>
                      <a:endParaRPr lang="ru-RU" sz="1200" dirty="0"/>
                    </a:p>
                  </a:txBody>
                  <a:tcPr anchor="ctr"/>
                </a:tc>
                <a:tc>
                  <a:txBody>
                    <a:bodyPr/>
                    <a:lstStyle/>
                    <a:p>
                      <a:pPr algn="ctr"/>
                      <a:r>
                        <a:rPr lang="en-US" sz="1200" dirty="0" smtClean="0"/>
                        <a:t>36,8</a:t>
                      </a:r>
                      <a:endParaRPr lang="ru-RU" sz="1200" dirty="0"/>
                    </a:p>
                  </a:txBody>
                  <a:tcPr anchor="ctr"/>
                </a:tc>
                <a:tc>
                  <a:txBody>
                    <a:bodyPr/>
                    <a:lstStyle/>
                    <a:p>
                      <a:pPr algn="ctr"/>
                      <a:r>
                        <a:rPr lang="ru-RU" sz="1200" dirty="0" smtClean="0"/>
                        <a:t>31,5</a:t>
                      </a:r>
                      <a:endParaRPr lang="ru-RU" sz="1200" dirty="0"/>
                    </a:p>
                  </a:txBody>
                  <a:tcPr anchor="ctr"/>
                </a:tc>
                <a:tc>
                  <a:txBody>
                    <a:bodyPr/>
                    <a:lstStyle/>
                    <a:p>
                      <a:pPr algn="ctr"/>
                      <a:r>
                        <a:rPr lang="ru-RU" sz="1200" dirty="0" smtClean="0"/>
                        <a:t>1</a:t>
                      </a:r>
                      <a:r>
                        <a:rPr lang="en-US" sz="1200" dirty="0" smtClean="0"/>
                        <a:t>7</a:t>
                      </a:r>
                      <a:r>
                        <a:rPr lang="ru-RU" sz="1200" dirty="0" smtClean="0"/>
                        <a:t>,2</a:t>
                      </a:r>
                      <a:endParaRPr lang="ru-RU" sz="1200" dirty="0"/>
                    </a:p>
                  </a:txBody>
                  <a:tcPr anchor="ctr"/>
                </a:tc>
              </a:tr>
              <a:tr h="479778">
                <a:tc>
                  <a:txBody>
                    <a:bodyPr/>
                    <a:lstStyle/>
                    <a:p>
                      <a:pPr algn="ctr"/>
                      <a:r>
                        <a:rPr lang="ru-RU" sz="1200" dirty="0" smtClean="0"/>
                        <a:t>2013</a:t>
                      </a:r>
                      <a:endParaRPr lang="ru-RU" sz="1200" b="1" dirty="0"/>
                    </a:p>
                  </a:txBody>
                  <a:tcPr anchor="ctr"/>
                </a:tc>
                <a:tc>
                  <a:txBody>
                    <a:bodyPr/>
                    <a:lstStyle/>
                    <a:p>
                      <a:pPr algn="ctr" fontAlgn="b"/>
                      <a:r>
                        <a:rPr lang="ru-RU" sz="1200" kern="1200" dirty="0" smtClean="0">
                          <a:solidFill>
                            <a:schemeClr val="dk1"/>
                          </a:solidFill>
                          <a:latin typeface="+mn-lt"/>
                          <a:ea typeface="+mn-ea"/>
                          <a:cs typeface="+mn-cs"/>
                        </a:rPr>
                        <a:t>148,6</a:t>
                      </a:r>
                    </a:p>
                  </a:txBody>
                  <a:tcPr marL="9525" marR="9525" marT="9525" marB="0" anchor="ctr"/>
                </a:tc>
                <a:tc>
                  <a:txBody>
                    <a:bodyPr/>
                    <a:lstStyle/>
                    <a:p>
                      <a:pPr algn="ctr" fontAlgn="b"/>
                      <a:r>
                        <a:rPr lang="ru-RU" sz="1200" kern="1200" dirty="0" smtClean="0">
                          <a:solidFill>
                            <a:schemeClr val="dk1"/>
                          </a:solidFill>
                          <a:latin typeface="+mn-lt"/>
                          <a:ea typeface="+mn-ea"/>
                          <a:cs typeface="+mn-cs"/>
                        </a:rPr>
                        <a:t>104,9</a:t>
                      </a:r>
                      <a:endParaRPr lang="ru-RU" sz="1200" kern="1200" dirty="0">
                        <a:solidFill>
                          <a:schemeClr val="dk1"/>
                        </a:solidFill>
                        <a:latin typeface="+mn-lt"/>
                        <a:ea typeface="+mn-ea"/>
                        <a:cs typeface="+mn-cs"/>
                      </a:endParaRPr>
                    </a:p>
                  </a:txBody>
                  <a:tcPr marL="9525" marR="9525" marT="9525" marB="0" anchor="ctr"/>
                </a:tc>
                <a:tc>
                  <a:txBody>
                    <a:bodyPr/>
                    <a:lstStyle/>
                    <a:p>
                      <a:pPr algn="ctr" fontAlgn="b"/>
                      <a:r>
                        <a:rPr lang="ru-RU" sz="1200" kern="1200" dirty="0" smtClean="0">
                          <a:solidFill>
                            <a:schemeClr val="dk1"/>
                          </a:solidFill>
                          <a:latin typeface="+mn-lt"/>
                          <a:ea typeface="+mn-ea"/>
                          <a:cs typeface="+mn-cs"/>
                        </a:rPr>
                        <a:t>38,7</a:t>
                      </a:r>
                      <a:endParaRPr lang="ru-RU" sz="1200" kern="1200" dirty="0">
                        <a:solidFill>
                          <a:schemeClr val="dk1"/>
                        </a:solidFill>
                        <a:latin typeface="+mn-lt"/>
                        <a:ea typeface="+mn-ea"/>
                        <a:cs typeface="+mn-cs"/>
                      </a:endParaRPr>
                    </a:p>
                  </a:txBody>
                  <a:tcPr marL="9525" marR="9525" marT="9525" marB="0" anchor="ctr"/>
                </a:tc>
                <a:tc>
                  <a:txBody>
                    <a:bodyPr/>
                    <a:lstStyle/>
                    <a:p>
                      <a:pPr algn="ctr" fontAlgn="b"/>
                      <a:r>
                        <a:rPr lang="ru-RU" sz="1200" kern="1200" dirty="0" smtClean="0">
                          <a:solidFill>
                            <a:schemeClr val="dk1"/>
                          </a:solidFill>
                          <a:latin typeface="+mn-lt"/>
                          <a:ea typeface="+mn-ea"/>
                          <a:cs typeface="+mn-cs"/>
                        </a:rPr>
                        <a:t>5,0</a:t>
                      </a:r>
                    </a:p>
                  </a:txBody>
                  <a:tcPr marL="9525" marR="9525" marT="9525" marB="0" anchor="ctr"/>
                </a:tc>
              </a:tr>
              <a:tr h="479778">
                <a:tc>
                  <a:txBody>
                    <a:bodyPr/>
                    <a:lstStyle/>
                    <a:p>
                      <a:pPr algn="ctr"/>
                      <a:r>
                        <a:rPr lang="en-US" sz="1200" b="0" baseline="0" dirty="0" smtClean="0"/>
                        <a:t>2014</a:t>
                      </a:r>
                      <a:endParaRPr lang="ru-RU" sz="1200" b="0" dirty="0"/>
                    </a:p>
                  </a:txBody>
                  <a:tcPr anchor="ctr"/>
                </a:tc>
                <a:tc>
                  <a:txBody>
                    <a:bodyPr/>
                    <a:lstStyle/>
                    <a:p>
                      <a:pPr marL="0" algn="ctr" defTabSz="914400" rtl="0" eaLnBrk="1" fontAlgn="b" latinLnBrk="0" hangingPunct="1"/>
                      <a:r>
                        <a:rPr lang="ru-RU" sz="1200" kern="1200" dirty="0">
                          <a:solidFill>
                            <a:schemeClr val="dk1"/>
                          </a:solidFill>
                          <a:latin typeface="+mn-lt"/>
                          <a:ea typeface="+mn-ea"/>
                          <a:cs typeface="+mn-cs"/>
                        </a:rPr>
                        <a:t>244,2</a:t>
                      </a:r>
                    </a:p>
                  </a:txBody>
                  <a:tcPr marL="9525" marR="9525" marT="9525" marB="0" anchor="ctr"/>
                </a:tc>
                <a:tc>
                  <a:txBody>
                    <a:bodyPr/>
                    <a:lstStyle/>
                    <a:p>
                      <a:pPr marL="0" algn="ctr" defTabSz="914400" rtl="0" eaLnBrk="1" fontAlgn="b" latinLnBrk="0" hangingPunct="1"/>
                      <a:r>
                        <a:rPr lang="ru-RU" sz="1200" kern="1200" dirty="0" smtClean="0">
                          <a:solidFill>
                            <a:schemeClr val="dk1"/>
                          </a:solidFill>
                          <a:latin typeface="+mn-lt"/>
                          <a:ea typeface="+mn-ea"/>
                          <a:cs typeface="+mn-cs"/>
                        </a:rPr>
                        <a:t>186,1</a:t>
                      </a:r>
                      <a:endParaRPr lang="ru-RU" sz="12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ru-RU" sz="1200" kern="1200" dirty="0" smtClean="0">
                          <a:solidFill>
                            <a:schemeClr val="dk1"/>
                          </a:solidFill>
                          <a:latin typeface="+mn-lt"/>
                          <a:ea typeface="+mn-ea"/>
                          <a:cs typeface="+mn-cs"/>
                        </a:rPr>
                        <a:t>58,1</a:t>
                      </a:r>
                      <a:endParaRPr lang="ru-RU" sz="1200" kern="1200" dirty="0">
                        <a:solidFill>
                          <a:schemeClr val="dk1"/>
                        </a:solidFill>
                        <a:latin typeface="+mn-lt"/>
                        <a:ea typeface="+mn-ea"/>
                        <a:cs typeface="+mn-cs"/>
                      </a:endParaRPr>
                    </a:p>
                  </a:txBody>
                  <a:tcPr marL="9525" marR="9525" marT="9525" marB="0" anchor="ctr"/>
                </a:tc>
                <a:tc>
                  <a:txBody>
                    <a:bodyPr/>
                    <a:lstStyle/>
                    <a:p>
                      <a:pPr marL="0" algn="ctr" defTabSz="914400" rtl="0" eaLnBrk="1" fontAlgn="b" latinLnBrk="0" hangingPunct="1"/>
                      <a:r>
                        <a:rPr lang="ru-RU" sz="1200" kern="1200" dirty="0">
                          <a:solidFill>
                            <a:schemeClr val="dk1"/>
                          </a:solidFill>
                          <a:latin typeface="+mn-lt"/>
                          <a:ea typeface="+mn-ea"/>
                          <a:cs typeface="+mn-cs"/>
                        </a:rPr>
                        <a:t>11</a:t>
                      </a:r>
                    </a:p>
                  </a:txBody>
                  <a:tcPr marL="9525" marR="9525" marT="9525" marB="0" anchor="ctr"/>
                </a:tc>
              </a:tr>
            </a:tbl>
          </a:graphicData>
        </a:graphic>
      </p:graphicFrame>
      <p:sp>
        <p:nvSpPr>
          <p:cNvPr id="8" name="TextBox 7"/>
          <p:cNvSpPr txBox="1"/>
          <p:nvPr/>
        </p:nvSpPr>
        <p:spPr>
          <a:xfrm>
            <a:off x="1296144" y="6567155"/>
            <a:ext cx="1797287" cy="246221"/>
          </a:xfrm>
          <a:prstGeom prst="rect">
            <a:avLst/>
          </a:prstGeom>
          <a:noFill/>
        </p:spPr>
        <p:txBody>
          <a:bodyPr wrap="none" rtlCol="0">
            <a:spAutoFit/>
          </a:bodyPr>
          <a:lstStyle/>
          <a:p>
            <a:r>
              <a:rPr lang="ru-RU" sz="1000" dirty="0" smtClean="0"/>
              <a:t>Источники: </a:t>
            </a:r>
            <a:r>
              <a:rPr lang="en-US" sz="1000" dirty="0" err="1" smtClean="0"/>
              <a:t>Cbonds</a:t>
            </a:r>
            <a:r>
              <a:rPr lang="en-US" sz="1000" dirty="0" smtClean="0"/>
              <a:t>, </a:t>
            </a:r>
            <a:r>
              <a:rPr lang="ru-RU" sz="1000" dirty="0" smtClean="0"/>
              <a:t>АИЖК</a:t>
            </a:r>
          </a:p>
        </p:txBody>
      </p:sp>
      <p:graphicFrame>
        <p:nvGraphicFramePr>
          <p:cNvPr id="10" name="Chart 9"/>
          <p:cNvGraphicFramePr>
            <a:graphicFrameLocks/>
          </p:cNvGraphicFramePr>
          <p:nvPr>
            <p:extLst>
              <p:ext uri="{D42A27DB-BD31-4B8C-83A1-F6EECF244321}">
                <p14:modId xmlns:p14="http://schemas.microsoft.com/office/powerpoint/2010/main" val="3545577222"/>
              </p:ext>
            </p:extLst>
          </p:nvPr>
        </p:nvGraphicFramePr>
        <p:xfrm>
          <a:off x="4716016" y="1484784"/>
          <a:ext cx="3995936" cy="3456384"/>
        </p:xfrm>
        <a:graphic>
          <a:graphicData uri="http://schemas.openxmlformats.org/drawingml/2006/chart">
            <c:chart xmlns:c="http://schemas.openxmlformats.org/drawingml/2006/chart" xmlns:r="http://schemas.openxmlformats.org/officeDocument/2006/relationships" r:id="rId2"/>
          </a:graphicData>
        </a:graphic>
      </p:graphicFrame>
      <p:sp>
        <p:nvSpPr>
          <p:cNvPr id="11" name="Title 2"/>
          <p:cNvSpPr txBox="1">
            <a:spLocks/>
          </p:cNvSpPr>
          <p:nvPr/>
        </p:nvSpPr>
        <p:spPr bwMode="auto">
          <a:xfrm>
            <a:off x="395536" y="221969"/>
            <a:ext cx="5832647" cy="42941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pPr eaLnBrk="1" hangingPunct="1"/>
            <a:r>
              <a:rPr lang="ru-RU" b="1" i="0" dirty="0">
                <a:solidFill>
                  <a:schemeClr val="bg1"/>
                </a:solidFill>
                <a:latin typeface="+mn-lt"/>
                <a:ea typeface="+mn-ea"/>
                <a:cs typeface="+mn-cs"/>
              </a:rPr>
              <a:t>Объем </a:t>
            </a:r>
            <a:r>
              <a:rPr lang="ru-RU" b="1" i="0" dirty="0" err="1">
                <a:solidFill>
                  <a:schemeClr val="bg1"/>
                </a:solidFill>
                <a:latin typeface="+mn-lt"/>
                <a:ea typeface="+mn-ea"/>
                <a:cs typeface="+mn-cs"/>
              </a:rPr>
              <a:t>секьюритизации</a:t>
            </a:r>
            <a:r>
              <a:rPr lang="ru-RU" b="1" i="0" dirty="0">
                <a:solidFill>
                  <a:schemeClr val="bg1"/>
                </a:solidFill>
                <a:latin typeface="+mn-lt"/>
                <a:ea typeface="+mn-ea"/>
                <a:cs typeface="+mn-cs"/>
              </a:rPr>
              <a:t> в </a:t>
            </a:r>
            <a:r>
              <a:rPr lang="ru-RU" b="1" i="0" dirty="0" smtClean="0">
                <a:solidFill>
                  <a:schemeClr val="bg1"/>
                </a:solidFill>
                <a:latin typeface="+mn-lt"/>
                <a:ea typeface="+mn-ea"/>
                <a:cs typeface="+mn-cs"/>
              </a:rPr>
              <a:t>России - 2</a:t>
            </a:r>
            <a:endParaRPr lang="ru-RU" b="1" i="0" dirty="0">
              <a:solidFill>
                <a:schemeClr val="bg1"/>
              </a:solidFill>
              <a:latin typeface="+mn-lt"/>
              <a:ea typeface="+mn-ea"/>
              <a:cs typeface="+mn-cs"/>
            </a:endParaRPr>
          </a:p>
        </p:txBody>
      </p:sp>
    </p:spTree>
    <p:extLst>
      <p:ext uri="{BB962C8B-B14F-4D97-AF65-F5344CB8AC3E}">
        <p14:creationId xmlns:p14="http://schemas.microsoft.com/office/powerpoint/2010/main" val="262691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bwMode="auto">
          <a:xfrm>
            <a:off x="468313" y="895506"/>
            <a:ext cx="8675687" cy="64281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pPr>
              <a:lnSpc>
                <a:spcPct val="80000"/>
              </a:lnSpc>
            </a:pPr>
            <a:r>
              <a:rPr lang="ru-RU" kern="0" dirty="0"/>
              <a:t>Соотношение объема выдачи ипотечных кредитов и выпуска ипотечных ценных бумаг в РФ (млрд. руб.)</a:t>
            </a:r>
          </a:p>
        </p:txBody>
      </p:sp>
      <p:sp>
        <p:nvSpPr>
          <p:cNvPr id="3" name="TextBox 2"/>
          <p:cNvSpPr txBox="1"/>
          <p:nvPr/>
        </p:nvSpPr>
        <p:spPr>
          <a:xfrm>
            <a:off x="1331640" y="6597352"/>
            <a:ext cx="184731" cy="369332"/>
          </a:xfrm>
          <a:prstGeom prst="rect">
            <a:avLst/>
          </a:prstGeom>
          <a:noFill/>
        </p:spPr>
        <p:txBody>
          <a:bodyPr wrap="none" rtlCol="0">
            <a:spAutoFit/>
          </a:bodyPr>
          <a:lstStyle/>
          <a:p>
            <a:endParaRPr lang="ru-RU" dirty="0"/>
          </a:p>
        </p:txBody>
      </p:sp>
      <p:sp>
        <p:nvSpPr>
          <p:cNvPr id="7" name="TextBox 6"/>
          <p:cNvSpPr txBox="1"/>
          <p:nvPr/>
        </p:nvSpPr>
        <p:spPr>
          <a:xfrm>
            <a:off x="1296144" y="6567155"/>
            <a:ext cx="1215397" cy="246221"/>
          </a:xfrm>
          <a:prstGeom prst="rect">
            <a:avLst/>
          </a:prstGeom>
          <a:noFill/>
        </p:spPr>
        <p:txBody>
          <a:bodyPr wrap="none" rtlCol="0">
            <a:spAutoFit/>
          </a:bodyPr>
          <a:lstStyle/>
          <a:p>
            <a:r>
              <a:rPr lang="ru-RU" sz="1000" dirty="0" smtClean="0"/>
              <a:t>Источник: АИЖК</a:t>
            </a:r>
          </a:p>
        </p:txBody>
      </p:sp>
      <p:graphicFrame>
        <p:nvGraphicFramePr>
          <p:cNvPr id="8" name="Chart 7"/>
          <p:cNvGraphicFramePr>
            <a:graphicFrameLocks/>
          </p:cNvGraphicFramePr>
          <p:nvPr>
            <p:extLst>
              <p:ext uri="{D42A27DB-BD31-4B8C-83A1-F6EECF244321}">
                <p14:modId xmlns:p14="http://schemas.microsoft.com/office/powerpoint/2010/main" val="303370367"/>
              </p:ext>
            </p:extLst>
          </p:nvPr>
        </p:nvGraphicFramePr>
        <p:xfrm>
          <a:off x="395536" y="1772816"/>
          <a:ext cx="8208912" cy="43924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9262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2"/>
          <p:cNvSpPr txBox="1">
            <a:spLocks/>
          </p:cNvSpPr>
          <p:nvPr/>
        </p:nvSpPr>
        <p:spPr bwMode="auto">
          <a:xfrm>
            <a:off x="395537" y="260648"/>
            <a:ext cx="4176464" cy="42941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l" rtl="0" eaLnBrk="0" fontAlgn="base" hangingPunct="0">
              <a:spcBef>
                <a:spcPct val="0"/>
              </a:spcBef>
              <a:spcAft>
                <a:spcPct val="0"/>
              </a:spcAft>
              <a:defRPr sz="2400" i="1">
                <a:solidFill>
                  <a:srgbClr val="0A2973"/>
                </a:solidFill>
                <a:latin typeface="+mj-lt"/>
                <a:ea typeface="+mj-ea"/>
                <a:cs typeface="+mj-cs"/>
              </a:defRPr>
            </a:lvl1pPr>
            <a:lvl2pPr algn="l" rtl="0" eaLnBrk="0" fontAlgn="base" hangingPunct="0">
              <a:spcBef>
                <a:spcPct val="0"/>
              </a:spcBef>
              <a:spcAft>
                <a:spcPct val="0"/>
              </a:spcAft>
              <a:defRPr sz="2400" i="1">
                <a:solidFill>
                  <a:srgbClr val="0A2973"/>
                </a:solidFill>
                <a:latin typeface="Arial" charset="0"/>
              </a:defRPr>
            </a:lvl2pPr>
            <a:lvl3pPr algn="l" rtl="0" eaLnBrk="0" fontAlgn="base" hangingPunct="0">
              <a:spcBef>
                <a:spcPct val="0"/>
              </a:spcBef>
              <a:spcAft>
                <a:spcPct val="0"/>
              </a:spcAft>
              <a:defRPr sz="2400" i="1">
                <a:solidFill>
                  <a:srgbClr val="0A2973"/>
                </a:solidFill>
                <a:latin typeface="Arial" charset="0"/>
              </a:defRPr>
            </a:lvl3pPr>
            <a:lvl4pPr algn="l" rtl="0" eaLnBrk="0" fontAlgn="base" hangingPunct="0">
              <a:spcBef>
                <a:spcPct val="0"/>
              </a:spcBef>
              <a:spcAft>
                <a:spcPct val="0"/>
              </a:spcAft>
              <a:defRPr sz="2400" i="1">
                <a:solidFill>
                  <a:srgbClr val="0A2973"/>
                </a:solidFill>
                <a:latin typeface="Arial" charset="0"/>
              </a:defRPr>
            </a:lvl4pPr>
            <a:lvl5pPr algn="l" rtl="0" eaLnBrk="0" fontAlgn="base" hangingPunct="0">
              <a:spcBef>
                <a:spcPct val="0"/>
              </a:spcBef>
              <a:spcAft>
                <a:spcPct val="0"/>
              </a:spcAft>
              <a:defRPr sz="2400" i="1">
                <a:solidFill>
                  <a:srgbClr val="0A2973"/>
                </a:solidFill>
                <a:latin typeface="Arial" charset="0"/>
              </a:defRPr>
            </a:lvl5pPr>
            <a:lvl6pPr marL="457200" algn="l" rtl="0" fontAlgn="base">
              <a:spcBef>
                <a:spcPct val="0"/>
              </a:spcBef>
              <a:spcAft>
                <a:spcPct val="0"/>
              </a:spcAft>
              <a:defRPr sz="2400" i="1">
                <a:solidFill>
                  <a:srgbClr val="0A2973"/>
                </a:solidFill>
                <a:latin typeface="Arial" charset="0"/>
              </a:defRPr>
            </a:lvl6pPr>
            <a:lvl7pPr marL="914400" algn="l" rtl="0" fontAlgn="base">
              <a:spcBef>
                <a:spcPct val="0"/>
              </a:spcBef>
              <a:spcAft>
                <a:spcPct val="0"/>
              </a:spcAft>
              <a:defRPr sz="2400" i="1">
                <a:solidFill>
                  <a:srgbClr val="0A2973"/>
                </a:solidFill>
                <a:latin typeface="Arial" charset="0"/>
              </a:defRPr>
            </a:lvl7pPr>
            <a:lvl8pPr marL="1371600" algn="l" rtl="0" fontAlgn="base">
              <a:spcBef>
                <a:spcPct val="0"/>
              </a:spcBef>
              <a:spcAft>
                <a:spcPct val="0"/>
              </a:spcAft>
              <a:defRPr sz="2400" i="1">
                <a:solidFill>
                  <a:srgbClr val="0A2973"/>
                </a:solidFill>
                <a:latin typeface="Arial" charset="0"/>
              </a:defRPr>
            </a:lvl8pPr>
            <a:lvl9pPr marL="1828800" algn="l" rtl="0" fontAlgn="base">
              <a:spcBef>
                <a:spcPct val="0"/>
              </a:spcBef>
              <a:spcAft>
                <a:spcPct val="0"/>
              </a:spcAft>
              <a:defRPr sz="2400" i="1">
                <a:solidFill>
                  <a:srgbClr val="0A2973"/>
                </a:solidFill>
                <a:latin typeface="Arial" charset="0"/>
              </a:defRPr>
            </a:lvl9pPr>
          </a:lstStyle>
          <a:p>
            <a:pPr eaLnBrk="1" hangingPunct="1"/>
            <a:r>
              <a:rPr lang="ru-RU" b="1" i="0" dirty="0" err="1">
                <a:solidFill>
                  <a:schemeClr val="bg1"/>
                </a:solidFill>
                <a:latin typeface="+mn-lt"/>
                <a:ea typeface="+mn-ea"/>
                <a:cs typeface="+mn-cs"/>
              </a:rPr>
              <a:t>Секьюритизация</a:t>
            </a:r>
            <a:r>
              <a:rPr lang="ru-RU" b="1" i="0" dirty="0">
                <a:solidFill>
                  <a:schemeClr val="bg1"/>
                </a:solidFill>
                <a:latin typeface="+mn-lt"/>
                <a:ea typeface="+mn-ea"/>
                <a:cs typeface="+mn-cs"/>
              </a:rPr>
              <a:t> в Европе</a:t>
            </a:r>
          </a:p>
        </p:txBody>
      </p:sp>
      <p:sp>
        <p:nvSpPr>
          <p:cNvPr id="20" name="TextBox 19"/>
          <p:cNvSpPr txBox="1"/>
          <p:nvPr/>
        </p:nvSpPr>
        <p:spPr>
          <a:xfrm>
            <a:off x="468313" y="6225852"/>
            <a:ext cx="2637260" cy="246221"/>
          </a:xfrm>
          <a:prstGeom prst="rect">
            <a:avLst/>
          </a:prstGeom>
          <a:noFill/>
        </p:spPr>
        <p:txBody>
          <a:bodyPr wrap="none" rtlCol="0">
            <a:spAutoFit/>
          </a:bodyPr>
          <a:lstStyle/>
          <a:p>
            <a:r>
              <a:rPr lang="ru-RU" sz="1000" dirty="0" smtClean="0"/>
              <a:t>*Только размещенные среди инвесторов</a:t>
            </a:r>
          </a:p>
        </p:txBody>
      </p:sp>
      <p:sp>
        <p:nvSpPr>
          <p:cNvPr id="21" name="TextBox 20"/>
          <p:cNvSpPr txBox="1"/>
          <p:nvPr/>
        </p:nvSpPr>
        <p:spPr>
          <a:xfrm>
            <a:off x="1296144" y="6567155"/>
            <a:ext cx="3057247" cy="246221"/>
          </a:xfrm>
          <a:prstGeom prst="rect">
            <a:avLst/>
          </a:prstGeom>
          <a:noFill/>
        </p:spPr>
        <p:txBody>
          <a:bodyPr wrap="none" rtlCol="0">
            <a:spAutoFit/>
          </a:bodyPr>
          <a:lstStyle/>
          <a:p>
            <a:r>
              <a:rPr lang="ru-RU" sz="1000" dirty="0" smtClean="0"/>
              <a:t>Источники: </a:t>
            </a:r>
            <a:r>
              <a:rPr lang="en-US" sz="1000" dirty="0" smtClean="0"/>
              <a:t>Standard &amp; Poor’s, </a:t>
            </a:r>
            <a:r>
              <a:rPr lang="en-US" sz="1000" dirty="0" err="1" smtClean="0"/>
              <a:t>J.P.Morgan</a:t>
            </a:r>
            <a:r>
              <a:rPr lang="ru-RU" sz="1000" dirty="0" smtClean="0"/>
              <a:t>, </a:t>
            </a:r>
            <a:r>
              <a:rPr lang="en-US" sz="1000" dirty="0" err="1" smtClean="0"/>
              <a:t>Markit</a:t>
            </a:r>
            <a:endParaRPr lang="ru-RU" sz="1000" dirty="0" smtClean="0"/>
          </a:p>
        </p:txBody>
      </p:sp>
      <p:pic>
        <p:nvPicPr>
          <p:cNvPr id="30"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851895" y="1259874"/>
            <a:ext cx="3976714" cy="2298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881546" y="3970647"/>
            <a:ext cx="3935813" cy="230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395536" y="3762140"/>
            <a:ext cx="4534450" cy="2535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292080" y="1351801"/>
            <a:ext cx="3342197" cy="276999"/>
          </a:xfrm>
          <a:prstGeom prst="rect">
            <a:avLst/>
          </a:prstGeom>
          <a:noFill/>
        </p:spPr>
        <p:txBody>
          <a:bodyPr wrap="none" rtlCol="0">
            <a:spAutoFit/>
          </a:bodyPr>
          <a:lstStyle/>
          <a:p>
            <a:r>
              <a:rPr lang="ru-RU" sz="1200" b="1" dirty="0" smtClean="0"/>
              <a:t>Спрэды европейских </a:t>
            </a:r>
            <a:r>
              <a:rPr lang="en-US" sz="1200" b="1" dirty="0" smtClean="0"/>
              <a:t>AAA</a:t>
            </a:r>
            <a:r>
              <a:rPr lang="ru-RU" sz="1200" b="1" dirty="0" smtClean="0"/>
              <a:t> </a:t>
            </a:r>
            <a:r>
              <a:rPr lang="en-US" sz="1200" b="1" dirty="0" smtClean="0"/>
              <a:t>RMBS (</a:t>
            </a:r>
            <a:r>
              <a:rPr lang="ru-RU" sz="1200" b="1" dirty="0" smtClean="0"/>
              <a:t>3-5 лет)</a:t>
            </a:r>
            <a:endParaRPr lang="ru-RU" sz="1200" b="1" dirty="0"/>
          </a:p>
        </p:txBody>
      </p:sp>
      <p:sp>
        <p:nvSpPr>
          <p:cNvPr id="14" name="TextBox 13"/>
          <p:cNvSpPr txBox="1"/>
          <p:nvPr/>
        </p:nvSpPr>
        <p:spPr>
          <a:xfrm>
            <a:off x="5868144" y="3512041"/>
            <a:ext cx="2024913" cy="276999"/>
          </a:xfrm>
          <a:prstGeom prst="rect">
            <a:avLst/>
          </a:prstGeom>
          <a:noFill/>
        </p:spPr>
        <p:txBody>
          <a:bodyPr wrap="none" rtlCol="0">
            <a:spAutoFit/>
          </a:bodyPr>
          <a:lstStyle/>
          <a:p>
            <a:r>
              <a:rPr lang="ru-RU" sz="1200" dirty="0">
                <a:solidFill>
                  <a:srgbClr val="0000FF"/>
                </a:solidFill>
              </a:rPr>
              <a:t>■</a:t>
            </a:r>
            <a:r>
              <a:rPr lang="en-US" sz="1200" dirty="0">
                <a:solidFill>
                  <a:schemeClr val="accent6">
                    <a:lumMod val="75000"/>
                  </a:schemeClr>
                </a:solidFill>
              </a:rPr>
              <a:t>UK (prime)</a:t>
            </a:r>
            <a:r>
              <a:rPr lang="ru-RU" sz="1200" dirty="0">
                <a:solidFill>
                  <a:schemeClr val="accent6">
                    <a:lumMod val="75000"/>
                  </a:schemeClr>
                </a:solidFill>
              </a:rPr>
              <a:t> </a:t>
            </a:r>
            <a:r>
              <a:rPr lang="ru-RU" sz="1200" dirty="0">
                <a:solidFill>
                  <a:srgbClr val="DE50C3"/>
                </a:solidFill>
              </a:rPr>
              <a:t>■</a:t>
            </a:r>
            <a:r>
              <a:rPr lang="en-US" sz="1200" dirty="0">
                <a:solidFill>
                  <a:schemeClr val="accent6">
                    <a:lumMod val="75000"/>
                  </a:schemeClr>
                </a:solidFill>
              </a:rPr>
              <a:t> Netherlands</a:t>
            </a:r>
            <a:endParaRPr lang="ru-RU" sz="1200" dirty="0">
              <a:solidFill>
                <a:schemeClr val="accent6">
                  <a:lumMod val="75000"/>
                </a:schemeClr>
              </a:solidFill>
            </a:endParaRPr>
          </a:p>
        </p:txBody>
      </p:sp>
      <p:sp>
        <p:nvSpPr>
          <p:cNvPr id="16" name="TextBox 15"/>
          <p:cNvSpPr txBox="1"/>
          <p:nvPr/>
        </p:nvSpPr>
        <p:spPr>
          <a:xfrm>
            <a:off x="5292080" y="4077072"/>
            <a:ext cx="3291607" cy="276999"/>
          </a:xfrm>
          <a:prstGeom prst="rect">
            <a:avLst/>
          </a:prstGeom>
          <a:noFill/>
        </p:spPr>
        <p:txBody>
          <a:bodyPr wrap="none" rtlCol="0">
            <a:spAutoFit/>
          </a:bodyPr>
          <a:lstStyle/>
          <a:p>
            <a:r>
              <a:rPr lang="ru-RU" sz="1200" b="1" dirty="0" smtClean="0"/>
              <a:t>Спрэды европейских </a:t>
            </a:r>
            <a:r>
              <a:rPr lang="en-US" sz="1200" b="1" dirty="0" smtClean="0"/>
              <a:t>AAA</a:t>
            </a:r>
            <a:r>
              <a:rPr lang="ru-RU" sz="1200" b="1" dirty="0" smtClean="0"/>
              <a:t> </a:t>
            </a:r>
            <a:r>
              <a:rPr lang="en-US" sz="1200" b="1" dirty="0" smtClean="0"/>
              <a:t>ABS (1</a:t>
            </a:r>
            <a:r>
              <a:rPr lang="ru-RU" sz="1200" b="1" dirty="0" smtClean="0"/>
              <a:t>-</a:t>
            </a:r>
            <a:r>
              <a:rPr lang="en-US" sz="1200" b="1" dirty="0" smtClean="0"/>
              <a:t>4</a:t>
            </a:r>
            <a:r>
              <a:rPr lang="ru-RU" sz="1200" b="1" dirty="0" smtClean="0"/>
              <a:t> года)</a:t>
            </a:r>
            <a:endParaRPr lang="ru-RU" sz="1200" b="1" dirty="0"/>
          </a:p>
        </p:txBody>
      </p:sp>
      <p:sp>
        <p:nvSpPr>
          <p:cNvPr id="17" name="TextBox 16"/>
          <p:cNvSpPr txBox="1"/>
          <p:nvPr/>
        </p:nvSpPr>
        <p:spPr>
          <a:xfrm>
            <a:off x="5868144" y="6165304"/>
            <a:ext cx="1981633" cy="369332"/>
          </a:xfrm>
          <a:prstGeom prst="rect">
            <a:avLst/>
          </a:prstGeom>
          <a:noFill/>
        </p:spPr>
        <p:txBody>
          <a:bodyPr wrap="none" rtlCol="0">
            <a:spAutoFit/>
          </a:bodyPr>
          <a:lstStyle/>
          <a:p>
            <a:r>
              <a:rPr lang="ru-RU" dirty="0" smtClean="0">
                <a:solidFill>
                  <a:srgbClr val="0000FF"/>
                </a:solidFill>
              </a:rPr>
              <a:t>■ </a:t>
            </a:r>
            <a:r>
              <a:rPr lang="ru-RU" sz="1000" dirty="0" smtClean="0">
                <a:solidFill>
                  <a:schemeClr val="accent6">
                    <a:lumMod val="75000"/>
                  </a:schemeClr>
                </a:solidFill>
              </a:rPr>
              <a:t>Авто</a:t>
            </a:r>
            <a:r>
              <a:rPr lang="ru-RU" dirty="0" smtClean="0">
                <a:solidFill>
                  <a:schemeClr val="accent6">
                    <a:lumMod val="75000"/>
                  </a:schemeClr>
                </a:solidFill>
              </a:rPr>
              <a:t> </a:t>
            </a:r>
            <a:r>
              <a:rPr lang="ru-RU" dirty="0" smtClean="0">
                <a:solidFill>
                  <a:srgbClr val="DE50C3"/>
                </a:solidFill>
              </a:rPr>
              <a:t>■</a:t>
            </a:r>
            <a:r>
              <a:rPr lang="en-US" dirty="0" smtClean="0">
                <a:solidFill>
                  <a:schemeClr val="accent6">
                    <a:lumMod val="75000"/>
                  </a:schemeClr>
                </a:solidFill>
              </a:rPr>
              <a:t> </a:t>
            </a:r>
            <a:r>
              <a:rPr lang="ru-RU" sz="1000" dirty="0" smtClean="0">
                <a:solidFill>
                  <a:schemeClr val="accent6">
                    <a:lumMod val="75000"/>
                  </a:schemeClr>
                </a:solidFill>
              </a:rPr>
              <a:t>Кредитные карты</a:t>
            </a:r>
            <a:endParaRPr lang="ru-RU" dirty="0">
              <a:solidFill>
                <a:schemeClr val="accent6">
                  <a:lumMod val="75000"/>
                </a:schemeClr>
              </a:solidFill>
            </a:endParaRPr>
          </a:p>
        </p:txBody>
      </p:sp>
      <p:graphicFrame>
        <p:nvGraphicFramePr>
          <p:cNvPr id="18" name="Chart 17"/>
          <p:cNvGraphicFramePr>
            <a:graphicFrameLocks/>
          </p:cNvGraphicFramePr>
          <p:nvPr>
            <p:extLst>
              <p:ext uri="{D42A27DB-BD31-4B8C-83A1-F6EECF244321}">
                <p14:modId xmlns:p14="http://schemas.microsoft.com/office/powerpoint/2010/main" val="1478554625"/>
              </p:ext>
            </p:extLst>
          </p:nvPr>
        </p:nvGraphicFramePr>
        <p:xfrm>
          <a:off x="468313" y="1193680"/>
          <a:ext cx="4390350" cy="256846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194710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4"/>
          <p:cNvSpPr>
            <a:spLocks noGrp="1"/>
          </p:cNvSpPr>
          <p:nvPr>
            <p:ph type="title"/>
          </p:nvPr>
        </p:nvSpPr>
        <p:spPr>
          <a:xfrm>
            <a:off x="217942" y="188640"/>
            <a:ext cx="8926057" cy="369332"/>
          </a:xfrm>
        </p:spPr>
        <p:txBody>
          <a:bodyPr wrap="square">
            <a:spAutoFit/>
          </a:bodyPr>
          <a:lstStyle/>
          <a:p>
            <a:pPr eaLnBrk="1" hangingPunct="1"/>
            <a:r>
              <a:rPr lang="ru-RU" b="1" i="0" kern="1200" dirty="0">
                <a:solidFill>
                  <a:schemeClr val="bg1"/>
                </a:solidFill>
                <a:latin typeface="+mn-lt"/>
                <a:ea typeface="+mn-ea"/>
                <a:cs typeface="+mn-cs"/>
              </a:rPr>
              <a:t>Проблемы и пути их решения посредством выпуска </a:t>
            </a:r>
            <a:r>
              <a:rPr lang="en-US" b="1" i="0" kern="1200" dirty="0">
                <a:solidFill>
                  <a:schemeClr val="bg1"/>
                </a:solidFill>
                <a:latin typeface="+mn-lt"/>
                <a:ea typeface="+mn-ea"/>
                <a:cs typeface="+mn-cs"/>
              </a:rPr>
              <a:t>ABS</a:t>
            </a:r>
            <a:endParaRPr lang="ru-RU" b="1" i="0" kern="1200" dirty="0">
              <a:solidFill>
                <a:schemeClr val="bg1"/>
              </a:solidFill>
              <a:latin typeface="+mn-lt"/>
              <a:ea typeface="+mn-ea"/>
              <a:cs typeface="+mn-cs"/>
            </a:endParaRPr>
          </a:p>
        </p:txBody>
      </p:sp>
      <p:sp>
        <p:nvSpPr>
          <p:cNvPr id="20482" name="TextBox 5"/>
          <p:cNvSpPr txBox="1">
            <a:spLocks noChangeArrowheads="1"/>
          </p:cNvSpPr>
          <p:nvPr/>
        </p:nvSpPr>
        <p:spPr bwMode="auto">
          <a:xfrm>
            <a:off x="159885" y="1107848"/>
            <a:ext cx="3460750" cy="4832092"/>
          </a:xfrm>
          <a:prstGeom prst="rect">
            <a:avLst/>
          </a:prstGeom>
          <a:noFill/>
          <a:ln w="9525">
            <a:noFill/>
            <a:miter lim="800000"/>
            <a:headEnd/>
            <a:tailEnd/>
          </a:ln>
        </p:spPr>
        <p:txBody>
          <a:bodyPr>
            <a:spAutoFit/>
          </a:bodyPr>
          <a:lstStyle/>
          <a:p>
            <a:pPr marL="361950" indent="-361950">
              <a:spcBef>
                <a:spcPct val="20000"/>
              </a:spcBef>
              <a:buFont typeface="Arial" pitchFamily="34" charset="0"/>
              <a:buChar char="?"/>
            </a:pPr>
            <a:r>
              <a:rPr lang="ru-RU" sz="1400" dirty="0" smtClean="0">
                <a:solidFill>
                  <a:srgbClr val="FC1921"/>
                </a:solidFill>
              </a:rPr>
              <a:t>Риск ухудшения экономической ситуации и качества банковских активов</a:t>
            </a:r>
          </a:p>
          <a:p>
            <a:pPr marL="361950" indent="-361950">
              <a:spcBef>
                <a:spcPct val="20000"/>
              </a:spcBef>
              <a:buFont typeface="Arial" pitchFamily="34" charset="0"/>
              <a:buChar char="?"/>
            </a:pPr>
            <a:r>
              <a:rPr lang="ru-RU" sz="1400" dirty="0" smtClean="0">
                <a:solidFill>
                  <a:srgbClr val="FC1921"/>
                </a:solidFill>
              </a:rPr>
              <a:t>Риск дальнейшего расширения спрэдов по выпускам банковских облигаций</a:t>
            </a:r>
          </a:p>
          <a:p>
            <a:pPr marL="361950" indent="-361950">
              <a:spcBef>
                <a:spcPct val="20000"/>
              </a:spcBef>
              <a:buFont typeface="Arial" pitchFamily="34" charset="0"/>
              <a:buChar char="?"/>
            </a:pPr>
            <a:r>
              <a:rPr lang="ru-RU" sz="1400" dirty="0" smtClean="0">
                <a:solidFill>
                  <a:srgbClr val="FC1921"/>
                </a:solidFill>
              </a:rPr>
              <a:t>Ограничения по лимитам у традиционной базы инвесторов в банковские облигации</a:t>
            </a:r>
          </a:p>
          <a:p>
            <a:pPr marL="361950" indent="-361950">
              <a:spcBef>
                <a:spcPct val="20000"/>
              </a:spcBef>
              <a:buFont typeface="Arial" pitchFamily="34" charset="0"/>
              <a:buChar char="?"/>
            </a:pPr>
            <a:r>
              <a:rPr lang="ru-RU" sz="1400" dirty="0">
                <a:solidFill>
                  <a:srgbClr val="FC1921"/>
                </a:solidFill>
              </a:rPr>
              <a:t>Р</a:t>
            </a:r>
            <a:r>
              <a:rPr lang="ru-RU" sz="1400" dirty="0" smtClean="0">
                <a:solidFill>
                  <a:srgbClr val="FC1921"/>
                </a:solidFill>
              </a:rPr>
              <a:t>аспределение денежных потоков</a:t>
            </a:r>
            <a:r>
              <a:rPr lang="en-US" sz="1400" dirty="0" smtClean="0">
                <a:solidFill>
                  <a:srgbClr val="FC1921"/>
                </a:solidFill>
              </a:rPr>
              <a:t> </a:t>
            </a:r>
            <a:r>
              <a:rPr lang="ru-RU" sz="1400" dirty="0" smtClean="0">
                <a:solidFill>
                  <a:srgbClr val="FC1921"/>
                </a:solidFill>
              </a:rPr>
              <a:t>от портфеля активов не отвечает требованиям инвесторов</a:t>
            </a:r>
          </a:p>
          <a:p>
            <a:pPr marL="361950" indent="-361950">
              <a:spcBef>
                <a:spcPct val="20000"/>
              </a:spcBef>
              <a:buFont typeface="Arial" pitchFamily="34" charset="0"/>
              <a:buChar char="?"/>
            </a:pPr>
            <a:r>
              <a:rPr lang="ru-RU" sz="1400" dirty="0" smtClean="0">
                <a:solidFill>
                  <a:srgbClr val="FC1921"/>
                </a:solidFill>
              </a:rPr>
              <a:t>Регулятивные ограничения по капиталу не позволяют значительно наращивать долю на рынке</a:t>
            </a:r>
          </a:p>
          <a:p>
            <a:pPr marL="361950" indent="-361950">
              <a:spcBef>
                <a:spcPct val="20000"/>
              </a:spcBef>
              <a:buFont typeface="Arial" pitchFamily="34" charset="0"/>
              <a:buChar char="?"/>
            </a:pPr>
            <a:r>
              <a:rPr lang="ru-RU" sz="1400" dirty="0" smtClean="0">
                <a:solidFill>
                  <a:srgbClr val="FC1921"/>
                </a:solidFill>
              </a:rPr>
              <a:t>Рейтинг выпуска корпоративных бондов жестко привязан к рейтингу эмитента, что ограничивает возможности по привлечению новых инвесторов</a:t>
            </a:r>
          </a:p>
        </p:txBody>
      </p:sp>
      <p:sp>
        <p:nvSpPr>
          <p:cNvPr id="8" name="TextBox 7"/>
          <p:cNvSpPr txBox="1"/>
          <p:nvPr/>
        </p:nvSpPr>
        <p:spPr>
          <a:xfrm>
            <a:off x="5257800" y="1106272"/>
            <a:ext cx="3771900" cy="5047536"/>
          </a:xfrm>
          <a:prstGeom prst="rect">
            <a:avLst/>
          </a:prstGeom>
          <a:noFill/>
        </p:spPr>
        <p:txBody>
          <a:bodyPr wrap="square">
            <a:spAutoFit/>
          </a:bodyPr>
          <a:lstStyle/>
          <a:p>
            <a:pPr marL="285750" indent="-285750">
              <a:spcBef>
                <a:spcPct val="20000"/>
              </a:spcBef>
              <a:buFont typeface="Wingdings" panose="05000000000000000000" pitchFamily="2" charset="2"/>
              <a:buChar char="§"/>
              <a:defRPr/>
            </a:pPr>
            <a:r>
              <a:rPr lang="ru-RU" sz="1400" dirty="0" smtClean="0">
                <a:solidFill>
                  <a:srgbClr val="0A2973"/>
                </a:solidFill>
              </a:rPr>
              <a:t>Выпуск </a:t>
            </a:r>
            <a:r>
              <a:rPr lang="en-US" sz="1400" dirty="0" smtClean="0">
                <a:solidFill>
                  <a:srgbClr val="0A2973"/>
                </a:solidFill>
              </a:rPr>
              <a:t>ABS </a:t>
            </a:r>
            <a:r>
              <a:rPr lang="ru-RU" sz="1400" dirty="0" smtClean="0">
                <a:solidFill>
                  <a:srgbClr val="0A2973"/>
                </a:solidFill>
              </a:rPr>
              <a:t>позволяет отделить риски портфеля активов от корпоративных рисков </a:t>
            </a:r>
            <a:r>
              <a:rPr lang="ru-RU" sz="1400" dirty="0" err="1" smtClean="0">
                <a:solidFill>
                  <a:srgbClr val="0A2973"/>
                </a:solidFill>
              </a:rPr>
              <a:t>оригинатора</a:t>
            </a:r>
            <a:r>
              <a:rPr lang="ru-RU" sz="1400" dirty="0" smtClean="0">
                <a:solidFill>
                  <a:srgbClr val="0A2973"/>
                </a:solidFill>
              </a:rPr>
              <a:t> и следовательно снизить затраты по привлечению выпускающего банка</a:t>
            </a:r>
          </a:p>
          <a:p>
            <a:pPr marL="285750" indent="-285750">
              <a:spcBef>
                <a:spcPct val="20000"/>
              </a:spcBef>
              <a:buFont typeface="Wingdings" panose="05000000000000000000" pitchFamily="2" charset="2"/>
              <a:buChar char="§"/>
              <a:defRPr/>
            </a:pPr>
            <a:r>
              <a:rPr lang="en-US" sz="1400" dirty="0" smtClean="0">
                <a:solidFill>
                  <a:srgbClr val="0A2973"/>
                </a:solidFill>
              </a:rPr>
              <a:t>ABS </a:t>
            </a:r>
            <a:r>
              <a:rPr lang="ru-RU" sz="1400" dirty="0" smtClean="0">
                <a:solidFill>
                  <a:srgbClr val="0A2973"/>
                </a:solidFill>
              </a:rPr>
              <a:t>позволяет перенести часть кредитного и процентного риска портфеля на инвестора</a:t>
            </a:r>
            <a:endParaRPr lang="ru-RU" sz="1400" b="1" dirty="0">
              <a:solidFill>
                <a:srgbClr val="0A2973"/>
              </a:solidFill>
            </a:endParaRPr>
          </a:p>
          <a:p>
            <a:pPr marL="285750" indent="-285750">
              <a:spcBef>
                <a:spcPct val="20000"/>
              </a:spcBef>
              <a:buFont typeface="Wingdings" panose="05000000000000000000" pitchFamily="2" charset="2"/>
              <a:buChar char="§"/>
              <a:defRPr/>
            </a:pPr>
            <a:r>
              <a:rPr lang="ru-RU" sz="1400" dirty="0" smtClean="0">
                <a:solidFill>
                  <a:srgbClr val="0A2973"/>
                </a:solidFill>
              </a:rPr>
              <a:t>Выпуск обеспеченных облигаций позволяет поднять рейтинг выпуска выше рейтинга </a:t>
            </a:r>
            <a:r>
              <a:rPr lang="ru-RU" sz="1400" dirty="0" err="1" smtClean="0">
                <a:solidFill>
                  <a:srgbClr val="0A2973"/>
                </a:solidFill>
              </a:rPr>
              <a:t>оригинатора</a:t>
            </a:r>
            <a:endParaRPr lang="ru-RU" sz="1400" dirty="0" smtClean="0">
              <a:solidFill>
                <a:srgbClr val="0A2973"/>
              </a:solidFill>
            </a:endParaRPr>
          </a:p>
          <a:p>
            <a:pPr marL="285750" indent="-285750">
              <a:spcBef>
                <a:spcPct val="20000"/>
              </a:spcBef>
              <a:buFont typeface="Wingdings" panose="05000000000000000000" pitchFamily="2" charset="2"/>
              <a:buChar char="§"/>
              <a:defRPr/>
            </a:pPr>
            <a:r>
              <a:rPr lang="ru-RU" sz="1400" dirty="0" smtClean="0">
                <a:solidFill>
                  <a:srgbClr val="0A2973"/>
                </a:solidFill>
              </a:rPr>
              <a:t>Выпуск </a:t>
            </a:r>
            <a:r>
              <a:rPr lang="en-US" sz="1400" dirty="0" smtClean="0">
                <a:solidFill>
                  <a:srgbClr val="0A2973"/>
                </a:solidFill>
              </a:rPr>
              <a:t>ABS </a:t>
            </a:r>
            <a:r>
              <a:rPr lang="ru-RU" sz="1400" dirty="0" smtClean="0">
                <a:solidFill>
                  <a:srgbClr val="0A2973"/>
                </a:solidFill>
              </a:rPr>
              <a:t>позволяет расширить круг инвесторов, привлечь институциональных инвесторов.</a:t>
            </a:r>
          </a:p>
          <a:p>
            <a:pPr marL="285750" indent="-285750">
              <a:spcBef>
                <a:spcPct val="20000"/>
              </a:spcBef>
              <a:buFont typeface="Wingdings" panose="05000000000000000000" pitchFamily="2" charset="2"/>
              <a:buChar char="§"/>
              <a:defRPr/>
            </a:pPr>
            <a:r>
              <a:rPr lang="ru-RU" sz="1400" dirty="0">
                <a:solidFill>
                  <a:srgbClr val="0A2973"/>
                </a:solidFill>
              </a:rPr>
              <a:t>Выпуск </a:t>
            </a:r>
            <a:r>
              <a:rPr lang="en-US" sz="1400" dirty="0">
                <a:solidFill>
                  <a:srgbClr val="0A2973"/>
                </a:solidFill>
              </a:rPr>
              <a:t>ABS </a:t>
            </a:r>
            <a:r>
              <a:rPr lang="ru-RU" sz="1400" dirty="0">
                <a:solidFill>
                  <a:srgbClr val="0A2973"/>
                </a:solidFill>
              </a:rPr>
              <a:t>позволяет </a:t>
            </a:r>
            <a:r>
              <a:rPr lang="ru-RU" sz="1400" dirty="0" smtClean="0">
                <a:solidFill>
                  <a:srgbClr val="0A2973"/>
                </a:solidFill>
              </a:rPr>
              <a:t>позволяет получить ликвидный инструмент для рефинансирования путем операций РЕПО с </a:t>
            </a:r>
            <a:r>
              <a:rPr lang="ru-RU" sz="1400" dirty="0" smtClean="0">
                <a:solidFill>
                  <a:srgbClr val="0A2973"/>
                </a:solidFill>
              </a:rPr>
              <a:t>ЦБ</a:t>
            </a:r>
            <a:endParaRPr lang="en-US" sz="1400" dirty="0" smtClean="0">
              <a:solidFill>
                <a:srgbClr val="0A2973"/>
              </a:solidFill>
            </a:endParaRPr>
          </a:p>
          <a:p>
            <a:pPr marL="285750" indent="-285750">
              <a:spcBef>
                <a:spcPct val="20000"/>
              </a:spcBef>
              <a:buFont typeface="Wingdings" panose="05000000000000000000" pitchFamily="2" charset="2"/>
              <a:buChar char="§"/>
              <a:defRPr/>
            </a:pPr>
            <a:r>
              <a:rPr lang="ru-RU" sz="1400" dirty="0" err="1" smtClean="0">
                <a:solidFill>
                  <a:srgbClr val="0A2973"/>
                </a:solidFill>
              </a:rPr>
              <a:t>Секьюритизация</a:t>
            </a:r>
            <a:r>
              <a:rPr lang="ru-RU" sz="1400" dirty="0" smtClean="0">
                <a:solidFill>
                  <a:srgbClr val="0A2973"/>
                </a:solidFill>
              </a:rPr>
              <a:t> позволяет снизить нагрузку на капитал и высвободить ресурсы для увеличения объемов кредитования</a:t>
            </a:r>
            <a:endParaRPr lang="en-US" sz="1400" dirty="0" smtClean="0">
              <a:solidFill>
                <a:srgbClr val="0A2973"/>
              </a:solidFill>
            </a:endParaRPr>
          </a:p>
        </p:txBody>
      </p:sp>
      <p:sp>
        <p:nvSpPr>
          <p:cNvPr id="20491" name="Right Arrow 14"/>
          <p:cNvSpPr>
            <a:spLocks noChangeArrowheads="1"/>
          </p:cNvSpPr>
          <p:nvPr/>
        </p:nvSpPr>
        <p:spPr bwMode="auto">
          <a:xfrm>
            <a:off x="3724275" y="2428875"/>
            <a:ext cx="1390650" cy="2405063"/>
          </a:xfrm>
          <a:prstGeom prst="rightArrow">
            <a:avLst>
              <a:gd name="adj1" fmla="val 50000"/>
              <a:gd name="adj2" fmla="val 50000"/>
            </a:avLst>
          </a:prstGeom>
          <a:solidFill>
            <a:srgbClr val="92CD51"/>
          </a:solidFill>
          <a:ln w="9525" algn="ctr">
            <a:noFill/>
            <a:round/>
            <a:headEnd/>
            <a:tailEnd/>
          </a:ln>
        </p:spPr>
        <p:txBody>
          <a:bodyPr anchor="ctr" anchorCtr="1"/>
          <a:lstStyle/>
          <a:p>
            <a:pPr>
              <a:spcBef>
                <a:spcPct val="20000"/>
              </a:spcBef>
            </a:pPr>
            <a:r>
              <a:rPr lang="ru-RU" sz="1600" dirty="0" smtClean="0">
                <a:solidFill>
                  <a:schemeClr val="bg1"/>
                </a:solidFill>
              </a:rPr>
              <a:t>Решения</a:t>
            </a:r>
            <a:endParaRPr lang="ru-RU" sz="1600" dirty="0">
              <a:solidFill>
                <a:schemeClr val="bg1"/>
              </a:solidFill>
            </a:endParaRPr>
          </a:p>
        </p:txBody>
      </p:sp>
    </p:spTree>
    <p:extLst>
      <p:ext uri="{BB962C8B-B14F-4D97-AF65-F5344CB8AC3E}">
        <p14:creationId xmlns:p14="http://schemas.microsoft.com/office/powerpoint/2010/main" val="2528690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8"/>
          <p:cNvSpPr>
            <a:spLocks noChangeArrowheads="1"/>
          </p:cNvSpPr>
          <p:nvPr/>
        </p:nvSpPr>
        <p:spPr bwMode="auto">
          <a:xfrm>
            <a:off x="383381" y="188640"/>
            <a:ext cx="7071519" cy="461665"/>
          </a:xfrm>
          <a:prstGeom prst="rect">
            <a:avLst/>
          </a:prstGeom>
          <a:noFill/>
          <a:ln w="9525">
            <a:noFill/>
            <a:miter lim="800000"/>
            <a:headEnd/>
            <a:tailEnd/>
          </a:ln>
        </p:spPr>
        <p:txBody>
          <a:bodyPr wrap="square">
            <a:spAutoFit/>
          </a:bodyPr>
          <a:lstStyle/>
          <a:p>
            <a:pPr indent="-180975" fontAlgn="base">
              <a:spcBef>
                <a:spcPct val="0"/>
              </a:spcBef>
              <a:spcAft>
                <a:spcPct val="0"/>
              </a:spcAft>
              <a:defRPr/>
            </a:pPr>
            <a:r>
              <a:rPr lang="ru-RU" sz="2400" b="1" dirty="0">
                <a:solidFill>
                  <a:schemeClr val="bg1"/>
                </a:solidFill>
              </a:rPr>
              <a:t>Базовая структура сделки</a:t>
            </a:r>
            <a:r>
              <a:rPr lang="en-US" sz="2400" b="1" dirty="0">
                <a:solidFill>
                  <a:schemeClr val="bg1"/>
                </a:solidFill>
              </a:rPr>
              <a:t> </a:t>
            </a:r>
            <a:r>
              <a:rPr lang="ru-RU" sz="2400" b="1" dirty="0" err="1">
                <a:solidFill>
                  <a:schemeClr val="bg1"/>
                </a:solidFill>
              </a:rPr>
              <a:t>секьюритизации</a:t>
            </a:r>
            <a:endParaRPr lang="ru-RU" sz="2400" b="1" dirty="0">
              <a:solidFill>
                <a:schemeClr val="bg1"/>
              </a:solidFill>
            </a:endParaRPr>
          </a:p>
        </p:txBody>
      </p:sp>
      <p:grpSp>
        <p:nvGrpSpPr>
          <p:cNvPr id="36" name="Group 35"/>
          <p:cNvGrpSpPr/>
          <p:nvPr/>
        </p:nvGrpSpPr>
        <p:grpSpPr>
          <a:xfrm>
            <a:off x="178925" y="1106313"/>
            <a:ext cx="8850775" cy="4698951"/>
            <a:chOff x="178925" y="1334950"/>
            <a:chExt cx="8850775" cy="4698951"/>
          </a:xfrm>
        </p:grpSpPr>
        <p:sp>
          <p:nvSpPr>
            <p:cNvPr id="37" name="Rectangle 69"/>
            <p:cNvSpPr>
              <a:spLocks noChangeArrowheads="1"/>
            </p:cNvSpPr>
            <p:nvPr/>
          </p:nvSpPr>
          <p:spPr bwMode="auto">
            <a:xfrm>
              <a:off x="4883150" y="3556325"/>
              <a:ext cx="2590800" cy="400110"/>
            </a:xfrm>
            <a:prstGeom prst="rect">
              <a:avLst/>
            </a:prstGeom>
            <a:noFill/>
            <a:ln w="9525">
              <a:noFill/>
              <a:miter lim="800000"/>
              <a:headEnd/>
              <a:tailEnd/>
            </a:ln>
          </p:spPr>
          <p:txBody>
            <a:bodyPr>
              <a:spAutoFit/>
            </a:bodyPr>
            <a:lstStyle/>
            <a:p>
              <a:pPr algn="ctr"/>
              <a:r>
                <a:rPr lang="ru-RU" sz="1000" b="1" dirty="0" smtClean="0">
                  <a:solidFill>
                    <a:srgbClr val="0A2973"/>
                  </a:solidFill>
                </a:rPr>
                <a:t>Плавающий купон </a:t>
              </a:r>
              <a:r>
                <a:rPr lang="ru-RU" sz="1000" b="1" dirty="0">
                  <a:solidFill>
                    <a:srgbClr val="0A2973"/>
                  </a:solidFill>
                </a:rPr>
                <a:t>по </a:t>
              </a:r>
              <a:r>
                <a:rPr lang="ru-RU" sz="1000" b="1" dirty="0" smtClean="0">
                  <a:solidFill>
                    <a:srgbClr val="0A2973"/>
                  </a:solidFill>
                </a:rPr>
                <a:t>нотам (</a:t>
              </a:r>
              <a:r>
                <a:rPr lang="en-US" sz="1000" b="1" dirty="0" smtClean="0">
                  <a:solidFill>
                    <a:srgbClr val="0A2973"/>
                  </a:solidFill>
                </a:rPr>
                <a:t>excess spread)</a:t>
              </a:r>
            </a:p>
          </p:txBody>
        </p:sp>
        <p:sp>
          <p:nvSpPr>
            <p:cNvPr id="38" name="Rectangle 75"/>
            <p:cNvSpPr>
              <a:spLocks noChangeArrowheads="1"/>
            </p:cNvSpPr>
            <p:nvPr/>
          </p:nvSpPr>
          <p:spPr bwMode="auto">
            <a:xfrm>
              <a:off x="5249622" y="3087550"/>
              <a:ext cx="1822935" cy="400110"/>
            </a:xfrm>
            <a:prstGeom prst="rect">
              <a:avLst/>
            </a:prstGeom>
            <a:noFill/>
            <a:ln w="9525">
              <a:noFill/>
              <a:miter lim="800000"/>
              <a:headEnd/>
              <a:tailEnd/>
            </a:ln>
          </p:spPr>
          <p:txBody>
            <a:bodyPr wrap="none">
              <a:spAutoFit/>
            </a:bodyPr>
            <a:lstStyle/>
            <a:p>
              <a:pPr algn="ctr"/>
              <a:r>
                <a:rPr lang="ru-RU" sz="1000" b="1" dirty="0">
                  <a:solidFill>
                    <a:srgbClr val="0A2973"/>
                  </a:solidFill>
                </a:rPr>
                <a:t>Финансирование </a:t>
              </a:r>
              <a:r>
                <a:rPr lang="ru-RU" sz="1000" b="1" dirty="0" smtClean="0">
                  <a:solidFill>
                    <a:srgbClr val="0A2973"/>
                  </a:solidFill>
                </a:rPr>
                <a:t>покупки</a:t>
              </a:r>
            </a:p>
            <a:p>
              <a:pPr algn="ctr"/>
              <a:r>
                <a:rPr lang="ru-RU" sz="1000" b="1" dirty="0" smtClean="0">
                  <a:solidFill>
                    <a:srgbClr val="0A2973"/>
                  </a:solidFill>
                </a:rPr>
                <a:t>Портфеля требований</a:t>
              </a:r>
              <a:endParaRPr lang="ru-RU" sz="1000" b="1" dirty="0">
                <a:solidFill>
                  <a:srgbClr val="0A2973"/>
                </a:solidFill>
              </a:endParaRPr>
            </a:p>
          </p:txBody>
        </p:sp>
        <p:sp>
          <p:nvSpPr>
            <p:cNvPr id="39" name="Text Box 19"/>
            <p:cNvSpPr txBox="1">
              <a:spLocks noChangeArrowheads="1"/>
            </p:cNvSpPr>
            <p:nvPr/>
          </p:nvSpPr>
          <p:spPr bwMode="gray">
            <a:xfrm>
              <a:off x="178925" y="1334950"/>
              <a:ext cx="990600" cy="2910793"/>
            </a:xfrm>
            <a:prstGeom prst="rect">
              <a:avLst/>
            </a:prstGeom>
            <a:noFill/>
            <a:ln w="25400" algn="ctr">
              <a:solidFill>
                <a:srgbClr val="0A2973"/>
              </a:solidFill>
              <a:miter lim="800000"/>
              <a:headEnd/>
              <a:tailEnd/>
            </a:ln>
          </p:spPr>
          <p:txBody>
            <a:bodyPr wrap="square" lIns="80165" tIns="40083" rIns="80165" bIns="40083" anchor="ctr" anchorCtr="1">
              <a:noAutofit/>
            </a:bodyPr>
            <a:lstStyle/>
            <a:p>
              <a:pPr algn="ctr" defTabSz="801688" eaLnBrk="0" hangingPunct="0">
                <a:spcBef>
                  <a:spcPct val="50000"/>
                </a:spcBef>
              </a:pPr>
              <a:endParaRPr lang="en-US" sz="800" dirty="0">
                <a:solidFill>
                  <a:srgbClr val="0A2973"/>
                </a:solidFill>
              </a:endParaRPr>
            </a:p>
            <a:p>
              <a:pPr algn="ctr" defTabSz="801688" eaLnBrk="0" hangingPunct="0">
                <a:spcBef>
                  <a:spcPct val="50000"/>
                </a:spcBef>
              </a:pPr>
              <a:r>
                <a:rPr lang="ru-RU" sz="1100" b="1" dirty="0" smtClean="0">
                  <a:solidFill>
                    <a:srgbClr val="0A2973"/>
                  </a:solidFill>
                </a:rPr>
                <a:t>Портфель денежных требований</a:t>
              </a:r>
              <a:endParaRPr lang="en-US" sz="1100" b="1" dirty="0">
                <a:solidFill>
                  <a:srgbClr val="0A2973"/>
                </a:solidFill>
              </a:endParaRPr>
            </a:p>
            <a:p>
              <a:pPr algn="ctr" defTabSz="801688" eaLnBrk="0" hangingPunct="0">
                <a:spcBef>
                  <a:spcPct val="50000"/>
                </a:spcBef>
              </a:pPr>
              <a:endParaRPr lang="pt-PT" sz="1100" b="1" dirty="0">
                <a:solidFill>
                  <a:srgbClr val="0A2973"/>
                </a:solidFill>
                <a:latin typeface="MetaNormalLFC" pitchFamily="56" charset="-52"/>
              </a:endParaRPr>
            </a:p>
          </p:txBody>
        </p:sp>
        <p:sp>
          <p:nvSpPr>
            <p:cNvPr id="40" name="Text Box 21"/>
            <p:cNvSpPr txBox="1">
              <a:spLocks noChangeArrowheads="1"/>
            </p:cNvSpPr>
            <p:nvPr/>
          </p:nvSpPr>
          <p:spPr bwMode="gray">
            <a:xfrm>
              <a:off x="4074288" y="1334950"/>
              <a:ext cx="916811" cy="2910792"/>
            </a:xfrm>
            <a:prstGeom prst="rect">
              <a:avLst/>
            </a:prstGeom>
            <a:noFill/>
            <a:ln w="25400" algn="ctr">
              <a:solidFill>
                <a:srgbClr val="0A2973"/>
              </a:solidFill>
              <a:miter lim="800000"/>
              <a:headEnd/>
              <a:tailEnd/>
            </a:ln>
          </p:spPr>
          <p:txBody>
            <a:bodyPr vert="vert" lIns="80165" tIns="40083" rIns="80165" bIns="40083" anchor="ctr" anchorCtr="0"/>
            <a:lstStyle/>
            <a:p>
              <a:pPr algn="ctr" defTabSz="801688" eaLnBrk="0" hangingPunct="0">
                <a:spcBef>
                  <a:spcPct val="50000"/>
                </a:spcBef>
              </a:pPr>
              <a:r>
                <a:rPr lang="ru-RU" sz="1600" b="1" dirty="0" smtClean="0">
                  <a:solidFill>
                    <a:srgbClr val="0A2973"/>
                  </a:solidFill>
                </a:rPr>
                <a:t>Специализированное финансовое общество/ Ипотечный </a:t>
              </a:r>
              <a:r>
                <a:rPr lang="ru-RU" sz="1600" b="1" dirty="0">
                  <a:solidFill>
                    <a:srgbClr val="0A2973"/>
                  </a:solidFill>
                </a:rPr>
                <a:t>агент</a:t>
              </a:r>
              <a:endParaRPr lang="pt-PT" sz="1600" b="1" dirty="0">
                <a:solidFill>
                  <a:srgbClr val="0A2973"/>
                </a:solidFill>
              </a:endParaRPr>
            </a:p>
          </p:txBody>
        </p:sp>
        <p:sp>
          <p:nvSpPr>
            <p:cNvPr id="41" name="Text Box 22"/>
            <p:cNvSpPr txBox="1">
              <a:spLocks noChangeArrowheads="1"/>
            </p:cNvSpPr>
            <p:nvPr/>
          </p:nvSpPr>
          <p:spPr bwMode="gray">
            <a:xfrm>
              <a:off x="1929806" y="1334950"/>
              <a:ext cx="1080094" cy="2886173"/>
            </a:xfrm>
            <a:prstGeom prst="rect">
              <a:avLst/>
            </a:prstGeom>
            <a:noFill/>
            <a:ln w="25400" algn="ctr">
              <a:solidFill>
                <a:srgbClr val="0A2973"/>
              </a:solidFill>
              <a:miter lim="800000"/>
              <a:headEnd/>
              <a:tailEnd/>
            </a:ln>
          </p:spPr>
          <p:txBody>
            <a:bodyPr wrap="square" lIns="80165" tIns="40083" rIns="80165" bIns="40083" anchor="ctr" anchorCtr="1">
              <a:noAutofit/>
            </a:bodyPr>
            <a:lstStyle/>
            <a:p>
              <a:pPr algn="ctr" defTabSz="801688" eaLnBrk="0" hangingPunct="0">
                <a:spcBef>
                  <a:spcPct val="50000"/>
                </a:spcBef>
              </a:pPr>
              <a:r>
                <a:rPr lang="ru-RU" sz="1100" b="1" dirty="0">
                  <a:solidFill>
                    <a:srgbClr val="0A2973"/>
                  </a:solidFill>
                </a:rPr>
                <a:t>Продавец</a:t>
              </a:r>
              <a:r>
                <a:rPr lang="en-US" sz="1100" b="1" dirty="0">
                  <a:solidFill>
                    <a:srgbClr val="0A2973"/>
                  </a:solidFill>
                </a:rPr>
                <a:t> </a:t>
              </a:r>
              <a:r>
                <a:rPr lang="ru-RU" sz="1100" b="1" dirty="0" smtClean="0">
                  <a:solidFill>
                    <a:srgbClr val="0A2973"/>
                  </a:solidFill>
                </a:rPr>
                <a:t>и</a:t>
              </a:r>
              <a:r>
                <a:rPr lang="en-US" sz="1100" b="1" dirty="0" smtClean="0">
                  <a:solidFill>
                    <a:srgbClr val="0A2973"/>
                  </a:solidFill>
                </a:rPr>
                <a:t>  </a:t>
              </a:r>
              <a:r>
                <a:rPr lang="ru-RU" sz="1100" b="1" dirty="0" err="1" smtClean="0">
                  <a:solidFill>
                    <a:srgbClr val="0A2973"/>
                  </a:solidFill>
                </a:rPr>
                <a:t>Сервисер</a:t>
              </a:r>
              <a:endParaRPr lang="ru-RU" sz="1100" b="1" dirty="0" smtClean="0">
                <a:solidFill>
                  <a:srgbClr val="0A2973"/>
                </a:solidFill>
              </a:endParaRPr>
            </a:p>
            <a:p>
              <a:pPr algn="ctr" defTabSz="801688" eaLnBrk="0" hangingPunct="0">
                <a:spcBef>
                  <a:spcPct val="50000"/>
                </a:spcBef>
              </a:pPr>
              <a:endParaRPr lang="en-US" sz="1100" b="1" dirty="0">
                <a:solidFill>
                  <a:srgbClr val="0A2973"/>
                </a:solidFill>
              </a:endParaRPr>
            </a:p>
          </p:txBody>
        </p:sp>
        <p:sp>
          <p:nvSpPr>
            <p:cNvPr id="42" name="Text Box 25"/>
            <p:cNvSpPr txBox="1">
              <a:spLocks noChangeArrowheads="1"/>
            </p:cNvSpPr>
            <p:nvPr/>
          </p:nvSpPr>
          <p:spPr bwMode="gray">
            <a:xfrm>
              <a:off x="2217738" y="4964513"/>
              <a:ext cx="4581525" cy="1069388"/>
            </a:xfrm>
            <a:prstGeom prst="rect">
              <a:avLst/>
            </a:prstGeom>
            <a:noFill/>
            <a:ln w="25400" algn="ctr">
              <a:solidFill>
                <a:srgbClr val="0A2973"/>
              </a:solidFill>
              <a:miter lim="800000"/>
              <a:headEnd/>
              <a:tailEnd/>
            </a:ln>
          </p:spPr>
          <p:txBody>
            <a:bodyPr lIns="80165" tIns="40083" rIns="80165" bIns="40083" anchor="ctr" anchorCtr="0"/>
            <a:lstStyle/>
            <a:p>
              <a:pPr algn="ctr" defTabSz="801688" eaLnBrk="0" hangingPunct="0">
                <a:spcBef>
                  <a:spcPct val="50000"/>
                </a:spcBef>
              </a:pPr>
              <a:r>
                <a:rPr lang="ru-RU" b="1" dirty="0" smtClean="0">
                  <a:solidFill>
                    <a:srgbClr val="0A2973"/>
                  </a:solidFill>
                </a:rPr>
                <a:t>Инфраструктура</a:t>
              </a:r>
            </a:p>
            <a:p>
              <a:pPr algn="ctr" defTabSz="801688" eaLnBrk="0" hangingPunct="0">
                <a:spcBef>
                  <a:spcPct val="50000"/>
                </a:spcBef>
              </a:pPr>
              <a:r>
                <a:rPr lang="ru-RU" sz="1000" b="1" dirty="0" smtClean="0">
                  <a:solidFill>
                    <a:srgbClr val="0A2973"/>
                  </a:solidFill>
                </a:rPr>
                <a:t>(управляющая и бухгалтерская компания, аудитор, </a:t>
              </a:r>
              <a:r>
                <a:rPr lang="ru-RU" sz="1000" b="1" dirty="0" err="1" smtClean="0">
                  <a:solidFill>
                    <a:srgbClr val="0A2973"/>
                  </a:solidFill>
                </a:rPr>
                <a:t>спецдепозитарий</a:t>
              </a:r>
              <a:r>
                <a:rPr lang="ru-RU" sz="1000" b="1" dirty="0" smtClean="0">
                  <a:solidFill>
                    <a:srgbClr val="0A2973"/>
                  </a:solidFill>
                </a:rPr>
                <a:t>, расчетный агент, банк счета, резервный </a:t>
              </a:r>
              <a:r>
                <a:rPr lang="ru-RU" sz="1000" b="1" dirty="0" err="1" smtClean="0">
                  <a:solidFill>
                    <a:srgbClr val="0A2973"/>
                  </a:solidFill>
                </a:rPr>
                <a:t>сервисер</a:t>
              </a:r>
              <a:r>
                <a:rPr lang="ru-RU" sz="1000" b="1" dirty="0" smtClean="0">
                  <a:solidFill>
                    <a:srgbClr val="0A2973"/>
                  </a:solidFill>
                </a:rPr>
                <a:t>, рейтинговое агентство</a:t>
              </a:r>
              <a:r>
                <a:rPr lang="en-US" sz="1000" b="1" dirty="0" smtClean="0">
                  <a:solidFill>
                    <a:srgbClr val="0A2973"/>
                  </a:solidFill>
                </a:rPr>
                <a:t>/</a:t>
              </a:r>
              <a:r>
                <a:rPr lang="ru-RU" sz="1000" b="1" dirty="0" smtClean="0">
                  <a:solidFill>
                    <a:srgbClr val="0A2973"/>
                  </a:solidFill>
                </a:rPr>
                <a:t>поручитель, представитель </a:t>
              </a:r>
              <a:r>
                <a:rPr lang="ru-RU" sz="1000" b="1" dirty="0" err="1" smtClean="0">
                  <a:solidFill>
                    <a:srgbClr val="0A2973"/>
                  </a:solidFill>
                </a:rPr>
                <a:t>облигационеров</a:t>
              </a:r>
              <a:r>
                <a:rPr lang="ru-RU" sz="1000" b="1" dirty="0" smtClean="0">
                  <a:solidFill>
                    <a:srgbClr val="0A2973"/>
                  </a:solidFill>
                </a:rPr>
                <a:t>, управляющий залогом и т.д.)</a:t>
              </a:r>
            </a:p>
          </p:txBody>
        </p:sp>
        <p:sp>
          <p:nvSpPr>
            <p:cNvPr id="43" name="Line 32"/>
            <p:cNvSpPr>
              <a:spLocks noChangeShapeType="1"/>
            </p:cNvSpPr>
            <p:nvPr/>
          </p:nvSpPr>
          <p:spPr bwMode="auto">
            <a:xfrm>
              <a:off x="3090925" y="2498225"/>
              <a:ext cx="914400"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44" name="Line 44"/>
            <p:cNvSpPr>
              <a:spLocks noChangeShapeType="1"/>
            </p:cNvSpPr>
            <p:nvPr/>
          </p:nvSpPr>
          <p:spPr bwMode="auto">
            <a:xfrm flipV="1">
              <a:off x="4338100" y="4319200"/>
              <a:ext cx="0" cy="57600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45" name="Line 45"/>
            <p:cNvSpPr>
              <a:spLocks noChangeShapeType="1"/>
            </p:cNvSpPr>
            <p:nvPr/>
          </p:nvSpPr>
          <p:spPr bwMode="auto">
            <a:xfrm>
              <a:off x="4686300" y="4319200"/>
              <a:ext cx="0" cy="57600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46" name="Rectangle 46"/>
            <p:cNvSpPr>
              <a:spLocks noChangeArrowheads="1"/>
            </p:cNvSpPr>
            <p:nvPr/>
          </p:nvSpPr>
          <p:spPr bwMode="auto">
            <a:xfrm>
              <a:off x="4693773" y="4544239"/>
              <a:ext cx="939231" cy="276999"/>
            </a:xfrm>
            <a:prstGeom prst="rect">
              <a:avLst/>
            </a:prstGeom>
            <a:noFill/>
            <a:ln w="9525">
              <a:noFill/>
              <a:miter lim="800000"/>
              <a:headEnd/>
              <a:tailEnd/>
            </a:ln>
          </p:spPr>
          <p:txBody>
            <a:bodyPr wrap="none">
              <a:spAutoFit/>
            </a:bodyPr>
            <a:lstStyle/>
            <a:p>
              <a:r>
                <a:rPr lang="ru-RU" sz="1200" b="1" dirty="0" smtClean="0">
                  <a:solidFill>
                    <a:srgbClr val="0A2973"/>
                  </a:solidFill>
                </a:rPr>
                <a:t>Комиссии</a:t>
              </a:r>
              <a:endParaRPr lang="ru-RU" sz="1200" b="1" dirty="0">
                <a:solidFill>
                  <a:srgbClr val="0A2973"/>
                </a:solidFill>
              </a:endParaRPr>
            </a:p>
          </p:txBody>
        </p:sp>
        <p:sp>
          <p:nvSpPr>
            <p:cNvPr id="47" name="Rectangle 47"/>
            <p:cNvSpPr>
              <a:spLocks noChangeArrowheads="1"/>
            </p:cNvSpPr>
            <p:nvPr/>
          </p:nvSpPr>
          <p:spPr bwMode="auto">
            <a:xfrm>
              <a:off x="3661949" y="4456859"/>
              <a:ext cx="701675" cy="274637"/>
            </a:xfrm>
            <a:prstGeom prst="rect">
              <a:avLst/>
            </a:prstGeom>
            <a:noFill/>
            <a:ln w="9525">
              <a:noFill/>
              <a:miter lim="800000"/>
              <a:headEnd/>
              <a:tailEnd/>
            </a:ln>
          </p:spPr>
          <p:txBody>
            <a:bodyPr wrap="none">
              <a:spAutoFit/>
            </a:bodyPr>
            <a:lstStyle/>
            <a:p>
              <a:r>
                <a:rPr lang="ru-RU" sz="1200" b="1" dirty="0">
                  <a:solidFill>
                    <a:srgbClr val="0A2973"/>
                  </a:solidFill>
                </a:rPr>
                <a:t>Услуги</a:t>
              </a:r>
            </a:p>
          </p:txBody>
        </p:sp>
        <p:sp>
          <p:nvSpPr>
            <p:cNvPr id="48" name="Rectangle 48"/>
            <p:cNvSpPr>
              <a:spLocks noChangeArrowheads="1"/>
            </p:cNvSpPr>
            <p:nvPr/>
          </p:nvSpPr>
          <p:spPr bwMode="auto">
            <a:xfrm>
              <a:off x="1165518" y="2854077"/>
              <a:ext cx="833244" cy="261610"/>
            </a:xfrm>
            <a:prstGeom prst="rect">
              <a:avLst/>
            </a:prstGeom>
            <a:noFill/>
            <a:ln w="9525">
              <a:noFill/>
              <a:miter lim="800000"/>
              <a:headEnd/>
              <a:tailEnd/>
            </a:ln>
          </p:spPr>
          <p:txBody>
            <a:bodyPr wrap="square">
              <a:spAutoFit/>
            </a:bodyPr>
            <a:lstStyle/>
            <a:p>
              <a:r>
                <a:rPr lang="ru-RU" sz="1100" b="1" dirty="0" smtClean="0">
                  <a:solidFill>
                    <a:srgbClr val="0A2973"/>
                  </a:solidFill>
                </a:rPr>
                <a:t>Платежи</a:t>
              </a:r>
              <a:endParaRPr lang="ru-RU" sz="1100" b="1" dirty="0">
                <a:solidFill>
                  <a:srgbClr val="0A2973"/>
                </a:solidFill>
              </a:endParaRPr>
            </a:p>
          </p:txBody>
        </p:sp>
        <p:sp>
          <p:nvSpPr>
            <p:cNvPr id="51" name="Rectangle 52"/>
            <p:cNvSpPr>
              <a:spLocks noChangeArrowheads="1"/>
            </p:cNvSpPr>
            <p:nvPr/>
          </p:nvSpPr>
          <p:spPr bwMode="auto">
            <a:xfrm>
              <a:off x="3049448" y="1861038"/>
              <a:ext cx="1024839" cy="600164"/>
            </a:xfrm>
            <a:prstGeom prst="rect">
              <a:avLst/>
            </a:prstGeom>
            <a:noFill/>
            <a:ln w="9525">
              <a:noFill/>
              <a:miter lim="800000"/>
              <a:headEnd/>
              <a:tailEnd/>
            </a:ln>
          </p:spPr>
          <p:txBody>
            <a:bodyPr wrap="square">
              <a:spAutoFit/>
            </a:bodyPr>
            <a:lstStyle/>
            <a:p>
              <a:r>
                <a:rPr lang="ru-RU" sz="1100" b="1" dirty="0">
                  <a:solidFill>
                    <a:srgbClr val="0A2973"/>
                  </a:solidFill>
                </a:rPr>
                <a:t>Продажа </a:t>
              </a:r>
              <a:r>
                <a:rPr lang="ru-RU" sz="1100" b="1" dirty="0" smtClean="0">
                  <a:solidFill>
                    <a:srgbClr val="0A2973"/>
                  </a:solidFill>
                </a:rPr>
                <a:t>портфеля требований</a:t>
              </a:r>
              <a:endParaRPr lang="ru-RU" sz="1100" b="1" dirty="0">
                <a:solidFill>
                  <a:srgbClr val="0A2973"/>
                </a:solidFill>
              </a:endParaRPr>
            </a:p>
          </p:txBody>
        </p:sp>
        <p:sp>
          <p:nvSpPr>
            <p:cNvPr id="52" name="Line 56"/>
            <p:cNvSpPr>
              <a:spLocks noChangeShapeType="1"/>
            </p:cNvSpPr>
            <p:nvPr/>
          </p:nvSpPr>
          <p:spPr bwMode="auto">
            <a:xfrm>
              <a:off x="1266632" y="2854077"/>
              <a:ext cx="609600"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53" name="Line 57"/>
            <p:cNvSpPr>
              <a:spLocks noChangeShapeType="1"/>
            </p:cNvSpPr>
            <p:nvPr/>
          </p:nvSpPr>
          <p:spPr bwMode="auto">
            <a:xfrm>
              <a:off x="3079350" y="3031625"/>
              <a:ext cx="914400"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54" name="Rectangle 58"/>
            <p:cNvSpPr>
              <a:spLocks noChangeArrowheads="1"/>
            </p:cNvSpPr>
            <p:nvPr/>
          </p:nvSpPr>
          <p:spPr bwMode="auto">
            <a:xfrm>
              <a:off x="3050083" y="3028725"/>
              <a:ext cx="873845" cy="261610"/>
            </a:xfrm>
            <a:prstGeom prst="rect">
              <a:avLst/>
            </a:prstGeom>
            <a:noFill/>
            <a:ln w="9525">
              <a:noFill/>
              <a:miter lim="800000"/>
              <a:headEnd/>
              <a:tailEnd/>
            </a:ln>
          </p:spPr>
          <p:txBody>
            <a:bodyPr wrap="square">
              <a:spAutoFit/>
            </a:bodyPr>
            <a:lstStyle/>
            <a:p>
              <a:r>
                <a:rPr lang="ru-RU" sz="1100" b="1" dirty="0" smtClean="0">
                  <a:solidFill>
                    <a:srgbClr val="0A2973"/>
                  </a:solidFill>
                </a:rPr>
                <a:t>Платежи</a:t>
              </a:r>
              <a:endParaRPr lang="ru-RU" sz="1100" b="1" dirty="0">
                <a:solidFill>
                  <a:srgbClr val="0A2973"/>
                </a:solidFill>
              </a:endParaRPr>
            </a:p>
          </p:txBody>
        </p:sp>
        <p:sp>
          <p:nvSpPr>
            <p:cNvPr id="55" name="Text Box 61"/>
            <p:cNvSpPr txBox="1">
              <a:spLocks noChangeArrowheads="1"/>
            </p:cNvSpPr>
            <p:nvPr/>
          </p:nvSpPr>
          <p:spPr bwMode="gray">
            <a:xfrm>
              <a:off x="7353300" y="3182801"/>
              <a:ext cx="1676400" cy="1062942"/>
            </a:xfrm>
            <a:prstGeom prst="rect">
              <a:avLst/>
            </a:prstGeom>
            <a:noFill/>
            <a:ln w="25400" algn="ctr">
              <a:solidFill>
                <a:srgbClr val="0A2973"/>
              </a:solidFill>
              <a:miter lim="800000"/>
              <a:headEnd/>
              <a:tailEnd/>
            </a:ln>
          </p:spPr>
          <p:txBody>
            <a:bodyPr lIns="80165" tIns="40083" rIns="80165" bIns="40083" anchor="ctr" anchorCtr="0"/>
            <a:lstStyle/>
            <a:p>
              <a:pPr algn="ctr" defTabSz="801688" eaLnBrk="0" hangingPunct="0">
                <a:spcBef>
                  <a:spcPct val="50000"/>
                </a:spcBef>
              </a:pPr>
              <a:r>
                <a:rPr lang="ru-RU" sz="1200" b="1" dirty="0" smtClean="0">
                  <a:solidFill>
                    <a:srgbClr val="0A2973"/>
                  </a:solidFill>
                </a:rPr>
                <a:t>Инвестор в</a:t>
              </a:r>
              <a:br>
                <a:rPr lang="ru-RU" sz="1200" b="1" dirty="0" smtClean="0">
                  <a:solidFill>
                    <a:srgbClr val="0A2973"/>
                  </a:solidFill>
                </a:rPr>
              </a:br>
              <a:r>
                <a:rPr lang="ru-RU" sz="1200" b="1" dirty="0" smtClean="0">
                  <a:solidFill>
                    <a:srgbClr val="0A2973"/>
                  </a:solidFill>
                </a:rPr>
                <a:t>Ноты </a:t>
              </a:r>
              <a:r>
                <a:rPr lang="ru-RU" sz="1200" b="1" dirty="0">
                  <a:solidFill>
                    <a:srgbClr val="0A2973"/>
                  </a:solidFill>
                </a:rPr>
                <a:t>класса </a:t>
              </a:r>
              <a:r>
                <a:rPr lang="ru-RU" sz="1200" b="1" dirty="0" smtClean="0">
                  <a:solidFill>
                    <a:srgbClr val="0A2973"/>
                  </a:solidFill>
                </a:rPr>
                <a:t>Б (Младший транш)</a:t>
              </a:r>
            </a:p>
            <a:p>
              <a:pPr algn="ctr" defTabSz="801688" eaLnBrk="0" hangingPunct="0">
                <a:spcBef>
                  <a:spcPct val="50000"/>
                </a:spcBef>
              </a:pPr>
              <a:endParaRPr lang="ru-RU" sz="800" b="1" dirty="0" smtClean="0">
                <a:solidFill>
                  <a:srgbClr val="0A2973"/>
                </a:solidFill>
              </a:endParaRPr>
            </a:p>
            <a:p>
              <a:pPr algn="ctr" defTabSz="801688" eaLnBrk="0" hangingPunct="0">
                <a:spcBef>
                  <a:spcPct val="50000"/>
                </a:spcBef>
              </a:pPr>
              <a:endParaRPr lang="en-US" sz="1200" b="1" dirty="0">
                <a:solidFill>
                  <a:srgbClr val="0A2973"/>
                </a:solidFill>
              </a:endParaRPr>
            </a:p>
          </p:txBody>
        </p:sp>
        <p:sp>
          <p:nvSpPr>
            <p:cNvPr id="56" name="Text Box 66"/>
            <p:cNvSpPr txBox="1">
              <a:spLocks noChangeArrowheads="1"/>
            </p:cNvSpPr>
            <p:nvPr/>
          </p:nvSpPr>
          <p:spPr bwMode="gray">
            <a:xfrm>
              <a:off x="7353300" y="1334950"/>
              <a:ext cx="1676400" cy="1700213"/>
            </a:xfrm>
            <a:prstGeom prst="rect">
              <a:avLst/>
            </a:prstGeom>
            <a:noFill/>
            <a:ln w="25400" algn="ctr">
              <a:solidFill>
                <a:srgbClr val="0A2973"/>
              </a:solidFill>
              <a:miter lim="800000"/>
              <a:headEnd/>
              <a:tailEnd/>
            </a:ln>
          </p:spPr>
          <p:txBody>
            <a:bodyPr lIns="80165" tIns="40083" rIns="80165" bIns="40083" anchor="ctr" anchorCtr="0"/>
            <a:lstStyle/>
            <a:p>
              <a:pPr algn="ctr" defTabSz="801688" eaLnBrk="0" hangingPunct="0">
                <a:spcBef>
                  <a:spcPct val="50000"/>
                </a:spcBef>
              </a:pPr>
              <a:r>
                <a:rPr lang="ru-RU" sz="1200" b="1" dirty="0" smtClean="0">
                  <a:solidFill>
                    <a:srgbClr val="0A2973"/>
                  </a:solidFill>
                </a:rPr>
                <a:t>Инвесторы в</a:t>
              </a:r>
            </a:p>
            <a:p>
              <a:pPr algn="ctr" defTabSz="801688" eaLnBrk="0" hangingPunct="0">
                <a:spcBef>
                  <a:spcPct val="50000"/>
                </a:spcBef>
              </a:pPr>
              <a:r>
                <a:rPr lang="ru-RU" sz="1200" b="1" dirty="0" smtClean="0">
                  <a:solidFill>
                    <a:srgbClr val="0A2973"/>
                  </a:solidFill>
                </a:rPr>
                <a:t>Ноты класса А (Старший транш)</a:t>
              </a:r>
              <a:endParaRPr lang="ru-RU" sz="1200" b="1" dirty="0" smtClean="0">
                <a:solidFill>
                  <a:srgbClr val="0A2973"/>
                </a:solidFill>
                <a:latin typeface="MetaNormalLFC" pitchFamily="56" charset="-52"/>
              </a:endParaRPr>
            </a:p>
            <a:p>
              <a:pPr algn="ctr" defTabSz="801688" eaLnBrk="0" hangingPunct="0">
                <a:spcBef>
                  <a:spcPct val="50000"/>
                </a:spcBef>
              </a:pPr>
              <a:endParaRPr lang="pt-PT" sz="1200" b="1" dirty="0">
                <a:solidFill>
                  <a:srgbClr val="0A2973"/>
                </a:solidFill>
                <a:latin typeface="MetaNormalLFC" pitchFamily="56" charset="-52"/>
              </a:endParaRPr>
            </a:p>
          </p:txBody>
        </p:sp>
        <p:sp>
          <p:nvSpPr>
            <p:cNvPr id="57" name="Line 67"/>
            <p:cNvSpPr>
              <a:spLocks noChangeShapeType="1"/>
            </p:cNvSpPr>
            <p:nvPr/>
          </p:nvSpPr>
          <p:spPr bwMode="auto">
            <a:xfrm>
              <a:off x="4991100" y="3925750"/>
              <a:ext cx="2360613"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58" name="Line 68"/>
            <p:cNvSpPr>
              <a:spLocks noChangeShapeType="1"/>
            </p:cNvSpPr>
            <p:nvPr/>
          </p:nvSpPr>
          <p:spPr bwMode="auto">
            <a:xfrm flipH="1">
              <a:off x="4991100" y="3468550"/>
              <a:ext cx="2360613"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59" name="Line 76"/>
            <p:cNvSpPr>
              <a:spLocks noChangeShapeType="1"/>
            </p:cNvSpPr>
            <p:nvPr/>
          </p:nvSpPr>
          <p:spPr bwMode="auto">
            <a:xfrm flipH="1">
              <a:off x="4991100" y="1933950"/>
              <a:ext cx="2360613"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60" name="Line 77"/>
            <p:cNvSpPr>
              <a:spLocks noChangeShapeType="1"/>
            </p:cNvSpPr>
            <p:nvPr/>
          </p:nvSpPr>
          <p:spPr bwMode="auto">
            <a:xfrm>
              <a:off x="4979525" y="2662181"/>
              <a:ext cx="2360613" cy="0"/>
            </a:xfrm>
            <a:prstGeom prst="line">
              <a:avLst/>
            </a:prstGeom>
            <a:noFill/>
            <a:ln w="22225">
              <a:solidFill>
                <a:srgbClr val="0A2973"/>
              </a:solidFill>
              <a:round/>
              <a:headEnd/>
              <a:tailEnd type="triangle" w="med" len="med"/>
            </a:ln>
          </p:spPr>
          <p:txBody>
            <a:bodyPr/>
            <a:lstStyle/>
            <a:p>
              <a:endParaRPr lang="ru-RU">
                <a:solidFill>
                  <a:srgbClr val="0A2973"/>
                </a:solidFill>
              </a:endParaRPr>
            </a:p>
          </p:txBody>
        </p:sp>
        <p:sp>
          <p:nvSpPr>
            <p:cNvPr id="61" name="Rectangle 80"/>
            <p:cNvSpPr>
              <a:spLocks noChangeArrowheads="1"/>
            </p:cNvSpPr>
            <p:nvPr/>
          </p:nvSpPr>
          <p:spPr bwMode="auto">
            <a:xfrm>
              <a:off x="5233578" y="1552950"/>
              <a:ext cx="1858201" cy="553998"/>
            </a:xfrm>
            <a:prstGeom prst="rect">
              <a:avLst/>
            </a:prstGeom>
            <a:noFill/>
            <a:ln w="9525">
              <a:noFill/>
              <a:miter lim="800000"/>
              <a:headEnd/>
              <a:tailEnd/>
            </a:ln>
          </p:spPr>
          <p:txBody>
            <a:bodyPr wrap="none">
              <a:spAutoFit/>
            </a:bodyPr>
            <a:lstStyle/>
            <a:p>
              <a:pPr algn="ctr"/>
              <a:r>
                <a:rPr lang="ru-RU" sz="1000" b="1" dirty="0">
                  <a:solidFill>
                    <a:srgbClr val="0A2973"/>
                  </a:solidFill>
                </a:rPr>
                <a:t>Финансирование </a:t>
              </a:r>
              <a:r>
                <a:rPr lang="ru-RU" sz="1000" b="1" dirty="0" smtClean="0">
                  <a:solidFill>
                    <a:srgbClr val="0A2973"/>
                  </a:solidFill>
                </a:rPr>
                <a:t>покупки </a:t>
              </a:r>
            </a:p>
            <a:p>
              <a:pPr algn="ctr"/>
              <a:r>
                <a:rPr lang="ru-RU" sz="1000" b="1" dirty="0" smtClean="0">
                  <a:solidFill>
                    <a:srgbClr val="0A2973"/>
                  </a:solidFill>
                </a:rPr>
                <a:t>Портфеля требований</a:t>
              </a:r>
              <a:endParaRPr lang="ru-RU" sz="1000" b="1" dirty="0">
                <a:solidFill>
                  <a:srgbClr val="0A2973"/>
                </a:solidFill>
              </a:endParaRPr>
            </a:p>
            <a:p>
              <a:pPr algn="ctr"/>
              <a:endParaRPr lang="ru-RU" sz="1000" b="1" dirty="0">
                <a:solidFill>
                  <a:srgbClr val="0A2973"/>
                </a:solidFill>
              </a:endParaRPr>
            </a:p>
          </p:txBody>
        </p:sp>
        <p:sp>
          <p:nvSpPr>
            <p:cNvPr id="62" name="Rectangle 82"/>
            <p:cNvSpPr>
              <a:spLocks noChangeArrowheads="1"/>
            </p:cNvSpPr>
            <p:nvPr/>
          </p:nvSpPr>
          <p:spPr bwMode="auto">
            <a:xfrm>
              <a:off x="5146146" y="2276043"/>
              <a:ext cx="2047355" cy="400110"/>
            </a:xfrm>
            <a:prstGeom prst="rect">
              <a:avLst/>
            </a:prstGeom>
            <a:noFill/>
            <a:ln w="9525">
              <a:noFill/>
              <a:miter lim="800000"/>
              <a:headEnd/>
              <a:tailEnd/>
            </a:ln>
          </p:spPr>
          <p:txBody>
            <a:bodyPr wrap="none">
              <a:spAutoFit/>
            </a:bodyPr>
            <a:lstStyle/>
            <a:p>
              <a:pPr algn="ctr"/>
              <a:r>
                <a:rPr lang="ru-RU" sz="1000" b="1" dirty="0">
                  <a:solidFill>
                    <a:srgbClr val="0A2973"/>
                  </a:solidFill>
                </a:rPr>
                <a:t>Купон, </a:t>
              </a:r>
            </a:p>
            <a:p>
              <a:pPr algn="ctr"/>
              <a:r>
                <a:rPr lang="ru-RU" sz="1000" b="1" dirty="0">
                  <a:solidFill>
                    <a:srgbClr val="0A2973"/>
                  </a:solidFill>
                </a:rPr>
                <a:t>платежи по </a:t>
              </a:r>
              <a:r>
                <a:rPr lang="ru-RU" sz="1000" b="1" dirty="0" smtClean="0">
                  <a:solidFill>
                    <a:srgbClr val="0A2973"/>
                  </a:solidFill>
                </a:rPr>
                <a:t>основному долгу</a:t>
              </a:r>
              <a:endParaRPr lang="ru-RU" sz="1000" b="1" dirty="0">
                <a:solidFill>
                  <a:srgbClr val="0A2973"/>
                </a:solidFill>
              </a:endParaRPr>
            </a:p>
          </p:txBody>
        </p:sp>
      </p:grpSp>
      <p:sp>
        <p:nvSpPr>
          <p:cNvPr id="63" name="TextBox 62"/>
          <p:cNvSpPr txBox="1"/>
          <p:nvPr/>
        </p:nvSpPr>
        <p:spPr>
          <a:xfrm>
            <a:off x="1876232" y="2878768"/>
            <a:ext cx="1164550" cy="307777"/>
          </a:xfrm>
          <a:prstGeom prst="rect">
            <a:avLst/>
          </a:prstGeom>
          <a:noFill/>
        </p:spPr>
        <p:txBody>
          <a:bodyPr wrap="none" rtlCol="0">
            <a:spAutoFit/>
          </a:bodyPr>
          <a:lstStyle/>
          <a:p>
            <a:r>
              <a:rPr lang="ru-RU" sz="1400" dirty="0" err="1" smtClean="0">
                <a:solidFill>
                  <a:srgbClr val="C64C9B"/>
                </a:solidFill>
              </a:rPr>
              <a:t>Оригинатор</a:t>
            </a:r>
            <a:endParaRPr lang="ru-RU" sz="1400" dirty="0">
              <a:solidFill>
                <a:srgbClr val="C64C9B"/>
              </a:solidFill>
            </a:endParaRPr>
          </a:p>
        </p:txBody>
      </p:sp>
      <p:sp>
        <p:nvSpPr>
          <p:cNvPr id="64" name="TextBox 63"/>
          <p:cNvSpPr txBox="1"/>
          <p:nvPr/>
        </p:nvSpPr>
        <p:spPr>
          <a:xfrm>
            <a:off x="7609225" y="3573909"/>
            <a:ext cx="1164550" cy="307777"/>
          </a:xfrm>
          <a:prstGeom prst="rect">
            <a:avLst/>
          </a:prstGeom>
          <a:noFill/>
        </p:spPr>
        <p:txBody>
          <a:bodyPr wrap="none" rtlCol="0">
            <a:spAutoFit/>
          </a:bodyPr>
          <a:lstStyle/>
          <a:p>
            <a:r>
              <a:rPr lang="ru-RU" sz="1400" dirty="0" err="1" smtClean="0">
                <a:solidFill>
                  <a:srgbClr val="C64C9B"/>
                </a:solidFill>
              </a:rPr>
              <a:t>Оригинатор</a:t>
            </a:r>
            <a:endParaRPr lang="ru-RU" sz="1400" dirty="0">
              <a:solidFill>
                <a:srgbClr val="C64C9B"/>
              </a:solidFill>
            </a:endParaRPr>
          </a:p>
        </p:txBody>
      </p:sp>
    </p:spTree>
    <p:extLst>
      <p:ext uri="{BB962C8B-B14F-4D97-AF65-F5344CB8AC3E}">
        <p14:creationId xmlns:p14="http://schemas.microsoft.com/office/powerpoint/2010/main" val="30628174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23528" y="159023"/>
            <a:ext cx="8352928" cy="461665"/>
          </a:xfrm>
          <a:prstGeom prst="rect">
            <a:avLst/>
          </a:prstGeom>
        </p:spPr>
        <p:txBody>
          <a:bodyPr wrap="square">
            <a:spAutoFit/>
          </a:bodyPr>
          <a:lstStyle/>
          <a:p>
            <a:r>
              <a:rPr lang="ru-RU" sz="2400" b="1" dirty="0" smtClean="0">
                <a:solidFill>
                  <a:schemeClr val="bg1"/>
                </a:solidFill>
              </a:rPr>
              <a:t>Российское законодательство от </a:t>
            </a:r>
            <a:r>
              <a:rPr lang="ru-RU" sz="2400" b="1" dirty="0" err="1" smtClean="0">
                <a:solidFill>
                  <a:schemeClr val="bg1"/>
                </a:solidFill>
              </a:rPr>
              <a:t>секьюритизации</a:t>
            </a:r>
            <a:endParaRPr lang="ru-RU" sz="2400" dirty="0"/>
          </a:p>
        </p:txBody>
      </p:sp>
      <p:sp>
        <p:nvSpPr>
          <p:cNvPr id="7" name="Rectangle 2"/>
          <p:cNvSpPr>
            <a:spLocks noGrp="1" noChangeArrowheads="1"/>
          </p:cNvSpPr>
          <p:nvPr>
            <p:ph type="title"/>
          </p:nvPr>
        </p:nvSpPr>
        <p:spPr>
          <a:xfrm>
            <a:off x="395111" y="764704"/>
            <a:ext cx="7371629" cy="369332"/>
          </a:xfrm>
          <a:noFill/>
        </p:spPr>
        <p:txBody>
          <a:bodyPr wrap="square" lIns="91440" tIns="45720" rIns="91440" bIns="45720">
            <a:spAutoFit/>
          </a:bodyPr>
          <a:lstStyle/>
          <a:p>
            <a:r>
              <a:rPr lang="ru-RU" sz="1800" b="1" i="0" dirty="0" err="1" smtClean="0"/>
              <a:t>Секьюритизация</a:t>
            </a:r>
            <a:r>
              <a:rPr lang="ru-RU" sz="1800" b="1" i="0" dirty="0" smtClean="0"/>
              <a:t> ипотечных кредитов</a:t>
            </a:r>
          </a:p>
        </p:txBody>
      </p:sp>
      <p:sp>
        <p:nvSpPr>
          <p:cNvPr id="8" name="Прямоугольник 3"/>
          <p:cNvSpPr/>
          <p:nvPr/>
        </p:nvSpPr>
        <p:spPr>
          <a:xfrm>
            <a:off x="441236" y="2060848"/>
            <a:ext cx="8523252" cy="4339650"/>
          </a:xfrm>
          <a:prstGeom prst="rect">
            <a:avLst/>
          </a:prstGeom>
        </p:spPr>
        <p:txBody>
          <a:bodyPr wrap="square">
            <a:spAutoFit/>
          </a:bodyPr>
          <a:lstStyle/>
          <a:p>
            <a:r>
              <a:rPr lang="ru-RU" sz="1200" kern="0" dirty="0">
                <a:solidFill>
                  <a:srgbClr val="0A2973"/>
                </a:solidFill>
              </a:rPr>
              <a:t>Федеральный закон от 21 декабря 2013 г. N </a:t>
            </a:r>
            <a:r>
              <a:rPr lang="ru-RU" sz="1200" kern="0" dirty="0" smtClean="0">
                <a:solidFill>
                  <a:srgbClr val="0A2973"/>
                </a:solidFill>
              </a:rPr>
              <a:t>379-ФЗ «О </a:t>
            </a:r>
            <a:r>
              <a:rPr lang="ru-RU" sz="1200" kern="0" dirty="0">
                <a:solidFill>
                  <a:srgbClr val="0A2973"/>
                </a:solidFill>
              </a:rPr>
              <a:t>внесении изменений в отдельные законодательные акты Российской </a:t>
            </a:r>
            <a:r>
              <a:rPr lang="ru-RU" sz="1200" kern="0" dirty="0" smtClean="0">
                <a:solidFill>
                  <a:srgbClr val="0A2973"/>
                </a:solidFill>
              </a:rPr>
              <a:t>Федерации» (</a:t>
            </a:r>
            <a:r>
              <a:rPr lang="ru-RU" sz="1200" b="1" i="1" kern="0" dirty="0" smtClean="0">
                <a:solidFill>
                  <a:srgbClr val="0A2973"/>
                </a:solidFill>
              </a:rPr>
              <a:t>Закон о </a:t>
            </a:r>
            <a:r>
              <a:rPr lang="ru-RU" sz="1200" b="1" i="1" kern="0" dirty="0" err="1" smtClean="0">
                <a:solidFill>
                  <a:srgbClr val="0A2973"/>
                </a:solidFill>
              </a:rPr>
              <a:t>секьюритизации</a:t>
            </a:r>
            <a:r>
              <a:rPr lang="ru-RU" sz="1200" kern="0" dirty="0" smtClean="0">
                <a:solidFill>
                  <a:srgbClr val="0A2973"/>
                </a:solidFill>
              </a:rPr>
              <a:t>)</a:t>
            </a:r>
          </a:p>
          <a:p>
            <a:endParaRPr lang="ru-RU" sz="1200" kern="0" dirty="0" smtClean="0">
              <a:solidFill>
                <a:srgbClr val="0A2973"/>
              </a:solidFill>
            </a:endParaRPr>
          </a:p>
          <a:p>
            <a:r>
              <a:rPr lang="ru-RU" sz="1200" b="1" kern="0" dirty="0" smtClean="0">
                <a:solidFill>
                  <a:srgbClr val="0A2973"/>
                </a:solidFill>
              </a:rPr>
              <a:t>Специальная организационно-правовая форма для компании-эмитента</a:t>
            </a:r>
            <a:r>
              <a:rPr lang="ru-RU" sz="1200" kern="0" dirty="0" smtClean="0">
                <a:solidFill>
                  <a:srgbClr val="0A2973"/>
                </a:solidFill>
              </a:rPr>
              <a:t>:</a:t>
            </a:r>
          </a:p>
          <a:p>
            <a:pPr marL="342900" indent="-342900">
              <a:buFont typeface="+mj-lt"/>
              <a:buAutoNum type="alphaLcParenR"/>
            </a:pPr>
            <a:r>
              <a:rPr lang="ru-RU" sz="1200" kern="0" dirty="0" smtClean="0">
                <a:solidFill>
                  <a:srgbClr val="0A2973"/>
                </a:solidFill>
              </a:rPr>
              <a:t>специализированное </a:t>
            </a:r>
            <a:r>
              <a:rPr lang="ru-RU" sz="1200" kern="0" dirty="0">
                <a:solidFill>
                  <a:srgbClr val="0A2973"/>
                </a:solidFill>
              </a:rPr>
              <a:t>финансовое общество («СФО») – для сделок </a:t>
            </a:r>
            <a:r>
              <a:rPr lang="ru-RU" sz="1200" kern="0" dirty="0" err="1">
                <a:solidFill>
                  <a:srgbClr val="0A2973"/>
                </a:solidFill>
              </a:rPr>
              <a:t>секьюритизации</a:t>
            </a:r>
            <a:r>
              <a:rPr lang="ru-RU" sz="1200" kern="0" dirty="0">
                <a:solidFill>
                  <a:srgbClr val="0A2973"/>
                </a:solidFill>
              </a:rPr>
              <a:t>; и</a:t>
            </a:r>
          </a:p>
          <a:p>
            <a:pPr marL="342900" indent="-342900">
              <a:buFont typeface="+mj-lt"/>
              <a:buAutoNum type="alphaLcParenR"/>
            </a:pPr>
            <a:r>
              <a:rPr lang="ru-RU" sz="1200" kern="0" dirty="0" smtClean="0">
                <a:solidFill>
                  <a:srgbClr val="0A2973"/>
                </a:solidFill>
              </a:rPr>
              <a:t>специализированное </a:t>
            </a:r>
            <a:r>
              <a:rPr lang="ru-RU" sz="1200" kern="0" dirty="0">
                <a:solidFill>
                  <a:srgbClr val="0A2973"/>
                </a:solidFill>
              </a:rPr>
              <a:t>общество проектного финансирования («СОПФ») – для </a:t>
            </a:r>
            <a:r>
              <a:rPr lang="ru-RU" sz="1200" kern="0" dirty="0" smtClean="0">
                <a:solidFill>
                  <a:srgbClr val="0A2973"/>
                </a:solidFill>
              </a:rPr>
              <a:t>сделок проектного </a:t>
            </a:r>
            <a:r>
              <a:rPr lang="ru-RU" sz="1200" kern="0" dirty="0">
                <a:solidFill>
                  <a:srgbClr val="0A2973"/>
                </a:solidFill>
              </a:rPr>
              <a:t>финансирования, в рамках которых предусмотрена возможность </a:t>
            </a:r>
            <a:r>
              <a:rPr lang="ru-RU" sz="1200" kern="0" dirty="0" smtClean="0">
                <a:solidFill>
                  <a:srgbClr val="0A2973"/>
                </a:solidFill>
              </a:rPr>
              <a:t>выпуска облигаций</a:t>
            </a:r>
            <a:r>
              <a:rPr lang="ru-RU" sz="1200" kern="0" dirty="0">
                <a:solidFill>
                  <a:srgbClr val="0A2973"/>
                </a:solidFill>
              </a:rPr>
              <a:t>, обеспеченных правами требования</a:t>
            </a:r>
            <a:r>
              <a:rPr lang="ru-RU" sz="1200" kern="0" dirty="0" smtClean="0">
                <a:solidFill>
                  <a:srgbClr val="0A2973"/>
                </a:solidFill>
              </a:rPr>
              <a:t>.</a:t>
            </a:r>
          </a:p>
          <a:p>
            <a:pPr marL="342900" indent="-342900">
              <a:buFont typeface="+mj-lt"/>
              <a:buAutoNum type="alphaLcParenR"/>
            </a:pPr>
            <a:endParaRPr lang="ru-RU" sz="1200" kern="0" dirty="0">
              <a:solidFill>
                <a:srgbClr val="0A2973"/>
              </a:solidFill>
            </a:endParaRPr>
          </a:p>
          <a:p>
            <a:r>
              <a:rPr lang="ru-RU" sz="1200" b="1" kern="0" dirty="0">
                <a:solidFill>
                  <a:srgbClr val="0A2973"/>
                </a:solidFill>
              </a:rPr>
              <a:t>Цели и предмет деятельности </a:t>
            </a:r>
            <a:r>
              <a:rPr lang="ru-RU" sz="1200" b="1" kern="0" dirty="0" smtClean="0">
                <a:solidFill>
                  <a:srgbClr val="0A2973"/>
                </a:solidFill>
              </a:rPr>
              <a:t>СФО:</a:t>
            </a:r>
            <a:endParaRPr lang="ru-RU" sz="1200" b="1" kern="0" dirty="0">
              <a:solidFill>
                <a:srgbClr val="0A2973"/>
              </a:solidFill>
            </a:endParaRPr>
          </a:p>
          <a:p>
            <a:pPr marL="342900" indent="-342900">
              <a:buFont typeface="+mj-lt"/>
              <a:buAutoNum type="alphaLcParenR"/>
            </a:pPr>
            <a:r>
              <a:rPr lang="ru-RU" sz="1200" kern="0" dirty="0" smtClean="0">
                <a:solidFill>
                  <a:srgbClr val="0A2973"/>
                </a:solidFill>
              </a:rPr>
              <a:t>приобретение </a:t>
            </a:r>
            <a:r>
              <a:rPr lang="ru-RU" sz="1200" kern="0" dirty="0">
                <a:solidFill>
                  <a:srgbClr val="0A2973"/>
                </a:solidFill>
              </a:rPr>
              <a:t>имущественных прав требовать исполнения от должников </a:t>
            </a:r>
            <a:r>
              <a:rPr lang="ru-RU" sz="1200" kern="0" dirty="0" smtClean="0">
                <a:solidFill>
                  <a:srgbClr val="0A2973"/>
                </a:solidFill>
              </a:rPr>
              <a:t>уплаты денежных </a:t>
            </a:r>
            <a:r>
              <a:rPr lang="ru-RU" sz="1200" kern="0" dirty="0">
                <a:solidFill>
                  <a:srgbClr val="0A2973"/>
                </a:solidFill>
              </a:rPr>
              <a:t>средств по кредитным договорам, договорам займа и (или) </a:t>
            </a:r>
            <a:r>
              <a:rPr lang="ru-RU" sz="1200" kern="0" dirty="0" smtClean="0">
                <a:solidFill>
                  <a:srgbClr val="0A2973"/>
                </a:solidFill>
              </a:rPr>
              <a:t>иным обязательствам</a:t>
            </a:r>
            <a:r>
              <a:rPr lang="ru-RU" sz="1200" kern="0" dirty="0">
                <a:solidFill>
                  <a:srgbClr val="0A2973"/>
                </a:solidFill>
              </a:rPr>
              <a:t>, включая права, которые возникнут в будущем из существующих или </a:t>
            </a:r>
            <a:r>
              <a:rPr lang="ru-RU" sz="1200" kern="0" dirty="0" smtClean="0">
                <a:solidFill>
                  <a:srgbClr val="0A2973"/>
                </a:solidFill>
              </a:rPr>
              <a:t>из будущих </a:t>
            </a:r>
            <a:r>
              <a:rPr lang="ru-RU" sz="1200" kern="0" dirty="0">
                <a:solidFill>
                  <a:srgbClr val="0A2973"/>
                </a:solidFill>
              </a:rPr>
              <a:t>обязательств;</a:t>
            </a:r>
          </a:p>
          <a:p>
            <a:pPr marL="342900" indent="-342900">
              <a:buFont typeface="+mj-lt"/>
              <a:buAutoNum type="alphaLcParenR"/>
            </a:pPr>
            <a:r>
              <a:rPr lang="ru-RU" sz="1200" kern="0" dirty="0" smtClean="0">
                <a:solidFill>
                  <a:srgbClr val="0A2973"/>
                </a:solidFill>
              </a:rPr>
              <a:t>приобретение </a:t>
            </a:r>
            <a:r>
              <a:rPr lang="ru-RU" sz="1200" kern="0" dirty="0">
                <a:solidFill>
                  <a:srgbClr val="0A2973"/>
                </a:solidFill>
              </a:rPr>
              <a:t>иного имущества, связанного с приобретаемыми денежными требованиями</a:t>
            </a:r>
            <a:r>
              <a:rPr lang="ru-RU" sz="1200" kern="0" dirty="0" smtClean="0">
                <a:solidFill>
                  <a:srgbClr val="0A2973"/>
                </a:solidFill>
              </a:rPr>
              <a:t>, в </a:t>
            </a:r>
            <a:r>
              <a:rPr lang="ru-RU" sz="1200" kern="0" dirty="0">
                <a:solidFill>
                  <a:srgbClr val="0A2973"/>
                </a:solidFill>
              </a:rPr>
              <a:t>том числе по договорам лизинга и аренды;</a:t>
            </a:r>
          </a:p>
          <a:p>
            <a:pPr marL="342900" indent="-342900">
              <a:buFont typeface="+mj-lt"/>
              <a:buAutoNum type="alphaLcParenR"/>
            </a:pPr>
            <a:r>
              <a:rPr lang="ru-RU" sz="1200" kern="0" dirty="0" smtClean="0">
                <a:solidFill>
                  <a:srgbClr val="0A2973"/>
                </a:solidFill>
              </a:rPr>
              <a:t>осуществление </a:t>
            </a:r>
            <a:r>
              <a:rPr lang="ru-RU" sz="1200" kern="0" dirty="0">
                <a:solidFill>
                  <a:srgbClr val="0A2973"/>
                </a:solidFill>
              </a:rPr>
              <a:t>эмиссии облигаций, обеспеченных залогом денежных требований</a:t>
            </a:r>
            <a:r>
              <a:rPr lang="ru-RU" sz="1200" kern="0" dirty="0" smtClean="0">
                <a:solidFill>
                  <a:srgbClr val="0A2973"/>
                </a:solidFill>
              </a:rPr>
              <a:t>.</a:t>
            </a:r>
          </a:p>
          <a:p>
            <a:pPr marL="342900" indent="-342900">
              <a:buFont typeface="+mj-lt"/>
              <a:buAutoNum type="alphaLcParenR"/>
            </a:pPr>
            <a:endParaRPr lang="ru-RU" sz="1200" kern="0" dirty="0">
              <a:solidFill>
                <a:srgbClr val="0A2973"/>
              </a:solidFill>
            </a:endParaRPr>
          </a:p>
          <a:p>
            <a:r>
              <a:rPr lang="ru-RU" sz="1200" b="1" kern="0" dirty="0" smtClean="0">
                <a:solidFill>
                  <a:srgbClr val="0A2973"/>
                </a:solidFill>
              </a:rPr>
              <a:t>Состав </a:t>
            </a:r>
            <a:r>
              <a:rPr lang="ru-RU" sz="1200" b="1" kern="0" dirty="0">
                <a:solidFill>
                  <a:srgbClr val="0A2973"/>
                </a:solidFill>
              </a:rPr>
              <a:t>разрешенных активов СФО:</a:t>
            </a:r>
          </a:p>
          <a:p>
            <a:pPr marL="342900" indent="-342900">
              <a:buFont typeface="+mj-lt"/>
              <a:buAutoNum type="alphaLcParenR"/>
            </a:pPr>
            <a:r>
              <a:rPr lang="ru-RU" sz="1200" kern="0" dirty="0" smtClean="0">
                <a:solidFill>
                  <a:srgbClr val="0A2973"/>
                </a:solidFill>
              </a:rPr>
              <a:t>Открытый </a:t>
            </a:r>
            <a:r>
              <a:rPr lang="ru-RU" sz="1200" kern="0" dirty="0">
                <a:solidFill>
                  <a:srgbClr val="0A2973"/>
                </a:solidFill>
              </a:rPr>
              <a:t>список прав требования, приобретаемых СФО (права требования по </a:t>
            </a:r>
            <a:r>
              <a:rPr lang="ru-RU" sz="1200" kern="0" dirty="0" smtClean="0">
                <a:solidFill>
                  <a:srgbClr val="0A2973"/>
                </a:solidFill>
              </a:rPr>
              <a:t>кредитным договорам</a:t>
            </a:r>
            <a:r>
              <a:rPr lang="ru-RU" sz="1200" kern="0" dirty="0">
                <a:solidFill>
                  <a:srgbClr val="0A2973"/>
                </a:solidFill>
              </a:rPr>
              <a:t>, договорам займа и иным обязательствам, включая права, которые возникнут </a:t>
            </a:r>
            <a:r>
              <a:rPr lang="ru-RU" sz="1200" kern="0" dirty="0" smtClean="0">
                <a:solidFill>
                  <a:srgbClr val="0A2973"/>
                </a:solidFill>
              </a:rPr>
              <a:t>в будущем </a:t>
            </a:r>
            <a:r>
              <a:rPr lang="ru-RU" sz="1200" kern="0" dirty="0">
                <a:solidFill>
                  <a:srgbClr val="0A2973"/>
                </a:solidFill>
              </a:rPr>
              <a:t>из существующих или из будущих обязательств, а также права требования </a:t>
            </a:r>
            <a:r>
              <a:rPr lang="ru-RU" sz="1200" kern="0" dirty="0" smtClean="0">
                <a:solidFill>
                  <a:srgbClr val="0A2973"/>
                </a:solidFill>
              </a:rPr>
              <a:t>по арендным </a:t>
            </a:r>
            <a:r>
              <a:rPr lang="ru-RU" sz="1200" kern="0" dirty="0">
                <a:solidFill>
                  <a:srgbClr val="0A2973"/>
                </a:solidFill>
              </a:rPr>
              <a:t>и лизинговым обязательствам).</a:t>
            </a:r>
          </a:p>
          <a:p>
            <a:pPr marL="342900" indent="-342900">
              <a:buFont typeface="+mj-lt"/>
              <a:buAutoNum type="alphaLcParenR"/>
            </a:pPr>
            <a:r>
              <a:rPr lang="ru-RU" sz="1200" kern="0" dirty="0" smtClean="0">
                <a:solidFill>
                  <a:srgbClr val="0A2973"/>
                </a:solidFill>
              </a:rPr>
              <a:t>Прямое </a:t>
            </a:r>
            <a:r>
              <a:rPr lang="ru-RU" sz="1200" kern="0" dirty="0">
                <a:solidFill>
                  <a:srgbClr val="0A2973"/>
                </a:solidFill>
              </a:rPr>
              <a:t>разрешение на залог иных видов имущества, принадлежащего СО, для </a:t>
            </a:r>
            <a:r>
              <a:rPr lang="ru-RU" sz="1200" kern="0" dirty="0" smtClean="0">
                <a:solidFill>
                  <a:srgbClr val="0A2973"/>
                </a:solidFill>
              </a:rPr>
              <a:t>обеспечения исполнения </a:t>
            </a:r>
            <a:r>
              <a:rPr lang="ru-RU" sz="1200" kern="0" dirty="0">
                <a:solidFill>
                  <a:srgbClr val="0A2973"/>
                </a:solidFill>
              </a:rPr>
              <a:t>обязательств по облигациям, в том числе имущества, принадлежащего </a:t>
            </a:r>
            <a:r>
              <a:rPr lang="ru-RU" sz="1200" kern="0" dirty="0" smtClean="0">
                <a:solidFill>
                  <a:srgbClr val="0A2973"/>
                </a:solidFill>
              </a:rPr>
              <a:t>третьим лицам</a:t>
            </a:r>
            <a:r>
              <a:rPr lang="ru-RU" sz="1200" kern="0" dirty="0">
                <a:solidFill>
                  <a:srgbClr val="0A2973"/>
                </a:solidFill>
              </a:rPr>
              <a:t>.</a:t>
            </a:r>
          </a:p>
        </p:txBody>
      </p:sp>
      <p:sp>
        <p:nvSpPr>
          <p:cNvPr id="9" name="Rectangle 8"/>
          <p:cNvSpPr/>
          <p:nvPr/>
        </p:nvSpPr>
        <p:spPr>
          <a:xfrm>
            <a:off x="427020" y="1700808"/>
            <a:ext cx="8249436" cy="369332"/>
          </a:xfrm>
          <a:prstGeom prst="rect">
            <a:avLst/>
          </a:prstGeom>
        </p:spPr>
        <p:txBody>
          <a:bodyPr wrap="square">
            <a:spAutoFit/>
          </a:bodyPr>
          <a:lstStyle/>
          <a:p>
            <a:r>
              <a:rPr lang="ru-RU" b="1" kern="0" dirty="0" err="1" smtClean="0">
                <a:solidFill>
                  <a:srgbClr val="0A2973"/>
                </a:solidFill>
                <a:latin typeface="Arial"/>
                <a:ea typeface="+mj-ea"/>
                <a:cs typeface="+mj-cs"/>
              </a:rPr>
              <a:t>Секьюритизация</a:t>
            </a:r>
            <a:r>
              <a:rPr lang="ru-RU" b="1" kern="0" dirty="0" smtClean="0">
                <a:solidFill>
                  <a:srgbClr val="0A2973"/>
                </a:solidFill>
                <a:latin typeface="Arial"/>
                <a:ea typeface="+mj-ea"/>
                <a:cs typeface="+mj-cs"/>
              </a:rPr>
              <a:t> других видов активов </a:t>
            </a:r>
            <a:endParaRPr lang="ru-RU" dirty="0">
              <a:solidFill>
                <a:srgbClr val="0A2973"/>
              </a:solidFill>
            </a:endParaRPr>
          </a:p>
        </p:txBody>
      </p:sp>
      <p:sp>
        <p:nvSpPr>
          <p:cNvPr id="10" name="TextBox 9"/>
          <p:cNvSpPr txBox="1"/>
          <p:nvPr/>
        </p:nvSpPr>
        <p:spPr>
          <a:xfrm>
            <a:off x="427020" y="1122611"/>
            <a:ext cx="8249604" cy="461665"/>
          </a:xfrm>
          <a:prstGeom prst="rect">
            <a:avLst/>
          </a:prstGeom>
          <a:noFill/>
        </p:spPr>
        <p:txBody>
          <a:bodyPr wrap="square">
            <a:spAutoFit/>
          </a:bodyPr>
          <a:lstStyle/>
          <a:p>
            <a:pPr algn="just">
              <a:spcAft>
                <a:spcPts val="400"/>
              </a:spcAft>
              <a:defRPr/>
            </a:pPr>
            <a:r>
              <a:rPr lang="ru-RU" sz="1200" kern="0" dirty="0">
                <a:solidFill>
                  <a:srgbClr val="0A2973"/>
                </a:solidFill>
              </a:rPr>
              <a:t>Федеральный закон от 11 ноября 2003 г. N </a:t>
            </a:r>
            <a:r>
              <a:rPr lang="ru-RU" sz="1200" kern="0" dirty="0" smtClean="0">
                <a:solidFill>
                  <a:srgbClr val="0A2973"/>
                </a:solidFill>
              </a:rPr>
              <a:t>152-ФЗ «Об </a:t>
            </a:r>
            <a:r>
              <a:rPr lang="ru-RU" sz="1200" kern="0" dirty="0">
                <a:solidFill>
                  <a:srgbClr val="0A2973"/>
                </a:solidFill>
              </a:rPr>
              <a:t>ипотечных ценных </a:t>
            </a:r>
            <a:r>
              <a:rPr lang="ru-RU" sz="1200" kern="0" dirty="0" smtClean="0">
                <a:solidFill>
                  <a:srgbClr val="0A2973"/>
                </a:solidFill>
              </a:rPr>
              <a:t>бумагах» - регулирует выпуск облигаций с ипотечным покрытием и ипотечных сертификатов участия</a:t>
            </a:r>
            <a:endParaRPr lang="en-US" sz="1200" kern="0" dirty="0" smtClean="0">
              <a:solidFill>
                <a:srgbClr val="0A2973"/>
              </a:solidFill>
            </a:endParaRPr>
          </a:p>
        </p:txBody>
      </p:sp>
    </p:spTree>
    <p:extLst>
      <p:ext uri="{BB962C8B-B14F-4D97-AF65-F5344CB8AC3E}">
        <p14:creationId xmlns:p14="http://schemas.microsoft.com/office/powerpoint/2010/main" val="11078338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179512" y="836712"/>
            <a:ext cx="8712968" cy="5632311"/>
          </a:xfrm>
          <a:noFill/>
        </p:spPr>
        <p:txBody>
          <a:bodyPr wrap="square" lIns="91440" tIns="45720" rIns="91440" bIns="45720">
            <a:spAutoFit/>
          </a:bodyPr>
          <a:lstStyle/>
          <a:p>
            <a:pPr>
              <a:tabLst>
                <a:tab pos="361950" algn="l"/>
              </a:tabLst>
            </a:pPr>
            <a:r>
              <a:rPr lang="ru-RU" sz="2000" i="0" dirty="0" smtClean="0">
                <a:solidFill>
                  <a:srgbClr val="202F68"/>
                </a:solidFill>
              </a:rPr>
              <a:t>Таким образом российское законодательство позволяет </a:t>
            </a:r>
            <a:r>
              <a:rPr lang="ru-RU" sz="2000" i="0" dirty="0" err="1" smtClean="0">
                <a:solidFill>
                  <a:srgbClr val="202F68"/>
                </a:solidFill>
              </a:rPr>
              <a:t>секьюритизировать</a:t>
            </a:r>
            <a:r>
              <a:rPr lang="ru-RU" sz="2000" i="0" dirty="0" smtClean="0">
                <a:solidFill>
                  <a:srgbClr val="202F68"/>
                </a:solidFill>
              </a:rPr>
              <a:t> любые виды активов:</a:t>
            </a:r>
            <a:br>
              <a:rPr lang="ru-RU" sz="2000" i="0" dirty="0" smtClean="0">
                <a:solidFill>
                  <a:srgbClr val="202F68"/>
                </a:solidFill>
              </a:rPr>
            </a:br>
            <a:r>
              <a:rPr lang="ru-RU" sz="2000" i="0" dirty="0" smtClean="0">
                <a:solidFill>
                  <a:srgbClr val="202F68"/>
                </a:solidFill>
              </a:rPr>
              <a:t/>
            </a:r>
            <a:br>
              <a:rPr lang="ru-RU" sz="2000" i="0" dirty="0" smtClean="0">
                <a:solidFill>
                  <a:srgbClr val="202F68"/>
                </a:solidFill>
              </a:rPr>
            </a:br>
            <a:r>
              <a:rPr lang="ru-RU" sz="2000" i="0" dirty="0" smtClean="0">
                <a:solidFill>
                  <a:srgbClr val="202F68"/>
                </a:solidFill>
              </a:rPr>
              <a:t>-	ипотечные кредиты</a:t>
            </a:r>
            <a:br>
              <a:rPr lang="ru-RU" sz="2000" i="0" dirty="0" smtClean="0">
                <a:solidFill>
                  <a:srgbClr val="202F68"/>
                </a:solidFill>
              </a:rPr>
            </a:br>
            <a:r>
              <a:rPr lang="ru-RU" sz="2000" i="0" dirty="0" smtClean="0">
                <a:solidFill>
                  <a:srgbClr val="202F68"/>
                </a:solidFill>
              </a:rPr>
              <a:t>-	автокредиты</a:t>
            </a:r>
            <a:br>
              <a:rPr lang="ru-RU" sz="2000" i="0" dirty="0" smtClean="0">
                <a:solidFill>
                  <a:srgbClr val="202F68"/>
                </a:solidFill>
              </a:rPr>
            </a:br>
            <a:r>
              <a:rPr lang="ru-RU" sz="2000" i="0" dirty="0" smtClean="0">
                <a:solidFill>
                  <a:srgbClr val="202F68"/>
                </a:solidFill>
              </a:rPr>
              <a:t>-	потребительские кредиты/кредитные карты</a:t>
            </a:r>
            <a:br>
              <a:rPr lang="ru-RU" sz="2000" i="0" dirty="0" smtClean="0">
                <a:solidFill>
                  <a:srgbClr val="202F68"/>
                </a:solidFill>
              </a:rPr>
            </a:br>
            <a:r>
              <a:rPr lang="ru-RU" sz="2000" i="0" dirty="0" smtClean="0">
                <a:solidFill>
                  <a:srgbClr val="202F68"/>
                </a:solidFill>
              </a:rPr>
              <a:t>-	кредиты малому бизнесу</a:t>
            </a:r>
            <a:br>
              <a:rPr lang="ru-RU" sz="2000" i="0" dirty="0" smtClean="0">
                <a:solidFill>
                  <a:srgbClr val="202F68"/>
                </a:solidFill>
              </a:rPr>
            </a:br>
            <a:r>
              <a:rPr lang="ru-RU" sz="2000" i="0" dirty="0" smtClean="0">
                <a:solidFill>
                  <a:srgbClr val="202F68"/>
                </a:solidFill>
              </a:rPr>
              <a:t>-	лизинговые платежи</a:t>
            </a:r>
            <a:br>
              <a:rPr lang="ru-RU" sz="2000" i="0" dirty="0" smtClean="0">
                <a:solidFill>
                  <a:srgbClr val="202F68"/>
                </a:solidFill>
              </a:rPr>
            </a:br>
            <a:r>
              <a:rPr lang="ru-RU" sz="2000" i="0" dirty="0" smtClean="0">
                <a:solidFill>
                  <a:srgbClr val="202F68"/>
                </a:solidFill>
              </a:rPr>
              <a:t>-	арендные платежи</a:t>
            </a:r>
            <a:br>
              <a:rPr lang="ru-RU" sz="2000" i="0" dirty="0" smtClean="0">
                <a:solidFill>
                  <a:srgbClr val="202F68"/>
                </a:solidFill>
              </a:rPr>
            </a:br>
            <a:r>
              <a:rPr lang="ru-RU" sz="2000" i="0" dirty="0" smtClean="0">
                <a:solidFill>
                  <a:srgbClr val="202F68"/>
                </a:solidFill>
              </a:rPr>
              <a:t>-	дебиторская задолженность (факторинг) и т.д.</a:t>
            </a:r>
            <a:br>
              <a:rPr lang="ru-RU" sz="2000" i="0" dirty="0" smtClean="0">
                <a:solidFill>
                  <a:srgbClr val="202F68"/>
                </a:solidFill>
              </a:rPr>
            </a:br>
            <a:r>
              <a:rPr lang="ru-RU" sz="2000" i="0" dirty="0">
                <a:solidFill>
                  <a:srgbClr val="202F68"/>
                </a:solidFill>
              </a:rPr>
              <a:t/>
            </a:r>
            <a:br>
              <a:rPr lang="ru-RU" sz="2000" i="0" dirty="0">
                <a:solidFill>
                  <a:srgbClr val="202F68"/>
                </a:solidFill>
              </a:rPr>
            </a:br>
            <a:r>
              <a:rPr lang="ru-RU" sz="2000" i="0" dirty="0">
                <a:solidFill>
                  <a:srgbClr val="202F68"/>
                </a:solidFill>
              </a:rPr>
              <a:t>Нормативными актами Банка России может быть установлен перечень иного имущества (в том числе прав требований), которое может быть предметом залога по </a:t>
            </a:r>
            <a:r>
              <a:rPr lang="ru-RU" sz="2000" i="0" dirty="0" smtClean="0">
                <a:solidFill>
                  <a:srgbClr val="202F68"/>
                </a:solidFill>
              </a:rPr>
              <a:t>облигациям. </a:t>
            </a:r>
            <a:br>
              <a:rPr lang="ru-RU" sz="2000" i="0" dirty="0" smtClean="0">
                <a:solidFill>
                  <a:srgbClr val="202F68"/>
                </a:solidFill>
              </a:rPr>
            </a:br>
            <a:r>
              <a:rPr lang="ru-RU" sz="2000" i="0" dirty="0" smtClean="0">
                <a:solidFill>
                  <a:srgbClr val="202F68"/>
                </a:solidFill>
              </a:rPr>
              <a:t/>
            </a:r>
            <a:br>
              <a:rPr lang="ru-RU" sz="2000" i="0" dirty="0" smtClean="0">
                <a:solidFill>
                  <a:srgbClr val="202F68"/>
                </a:solidFill>
              </a:rPr>
            </a:br>
            <a:r>
              <a:rPr lang="ru-RU" sz="2000" i="0" dirty="0" smtClean="0">
                <a:solidFill>
                  <a:srgbClr val="202F68"/>
                </a:solidFill>
              </a:rPr>
              <a:t>Банк России…</a:t>
            </a:r>
            <a:r>
              <a:rPr lang="ru-RU" sz="2000" i="0" dirty="0"/>
              <a:t>определяет обязательства, денежные требования по которым не могут являться предметом залога по облигациям с залоговым </a:t>
            </a:r>
            <a:r>
              <a:rPr lang="ru-RU" sz="2000" i="0" dirty="0" smtClean="0"/>
              <a:t>обеспечением</a:t>
            </a:r>
            <a:endParaRPr lang="ru-RU" sz="2000" i="0" dirty="0" smtClean="0">
              <a:solidFill>
                <a:srgbClr val="202F68"/>
              </a:solidFill>
            </a:endParaRPr>
          </a:p>
        </p:txBody>
      </p:sp>
    </p:spTree>
    <p:extLst>
      <p:ext uri="{BB962C8B-B14F-4D97-AF65-F5344CB8AC3E}">
        <p14:creationId xmlns:p14="http://schemas.microsoft.com/office/powerpoint/2010/main" val="2027273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VTB_Template_rus_">
  <a:themeElements>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TB_Template_rus_">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lnDef>
  </a:objectDefaults>
  <a:extraClrSchemeLst>
    <a:extraClrScheme>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TB_Template_rus_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TB_Template_rus_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TB_Template_rus_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TB_Template_rus_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TB_Template_rus_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TB_Template_rus_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TB_Template_rus_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TB_Template_rus_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TB_Template_rus_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TB_Template_rus_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TB_Template_rus_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VTB_Template_rus_">
  <a:themeElements>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TB_Template_rus_">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lnDef>
  </a:objectDefaults>
  <a:extraClrSchemeLst>
    <a:extraClrScheme>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TB_Template_rus_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TB_Template_rus_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TB_Template_rus_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TB_Template_rus_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TB_Template_rus_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TB_Template_rus_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TB_Template_rus_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TB_Template_rus_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TB_Template_rus_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TB_Template_rus_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TB_Template_rus_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VTB_Template_rus_">
  <a:themeElements>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TB_Template_rus_">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lnDef>
  </a:objectDefaults>
  <a:extraClrSchemeLst>
    <a:extraClrScheme>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TB_Template_rus_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TB_Template_rus_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TB_Template_rus_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TB_Template_rus_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TB_Template_rus_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TB_Template_rus_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TB_Template_rus_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TB_Template_rus_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TB_Template_rus_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TB_Template_rus_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TB_Template_rus_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VTB_Template_rus_">
  <a:themeElements>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TB_Template_rus_">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Tx/>
          <a:buSzTx/>
          <a:buFontTx/>
          <a:buNone/>
          <a:tabLst/>
          <a:defRPr kumimoji="0" lang="en-US" sz="1800" b="0" i="0" u="none" strike="noStrike" cap="none" normalizeH="0" baseline="0" smtClean="0">
            <a:ln>
              <a:noFill/>
            </a:ln>
            <a:solidFill>
              <a:srgbClr val="999999"/>
            </a:solidFill>
            <a:effectLst/>
            <a:latin typeface="Arial" charset="0"/>
          </a:defRPr>
        </a:defPPr>
      </a:lstStyle>
    </a:lnDef>
  </a:objectDefaults>
  <a:extraClrSchemeLst>
    <a:extraClrScheme>
      <a:clrScheme name="VTB_Template_rus_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TB_Template_rus_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TB_Template_rus_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TB_Template_rus_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TB_Template_rus_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TB_Template_rus_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TB_Template_rus_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TB_Template_rus_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TB_Template_rus_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TB_Template_rus_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TB_Template_rus_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TB_Template_rus_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_dlc_DocId xmlns="7ac7f445-0a35-4d59-a51f-c41725a214fb">4YHM322FZNZT-90-80</_dlc_DocId>
    <_dlc_DocIdUrl xmlns="7ac7f445-0a35-4d59-a51f-c41725a214fb">
      <Url>http://vtbcapital-portal/_layouts/DocIdRedir.aspx?ID=4YHM322FZNZT-90-80</Url>
      <Description>4YHM322FZNZT-90-80</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B3165458C24CFF41B9B962FB35F7587A" ma:contentTypeVersion="3" ma:contentTypeDescription="Create a new document." ma:contentTypeScope="" ma:versionID="429b885b880a0196216a698633f36506">
  <xsd:schema xmlns:xsd="http://www.w3.org/2001/XMLSchema" xmlns:xs="http://www.w3.org/2001/XMLSchema" xmlns:p="http://schemas.microsoft.com/office/2006/metadata/properties" xmlns:ns2="7ac7f445-0a35-4d59-a51f-c41725a214fb" targetNamespace="http://schemas.microsoft.com/office/2006/metadata/properties" ma:root="true" ma:fieldsID="e134a33bb46a25172656d23232cd759f" ns2:_="">
    <xsd:import namespace="7ac7f445-0a35-4d59-a51f-c41725a214fb"/>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c7f445-0a35-4d59-a51f-c41725a214f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F72F04-78EA-469A-A4C2-CD585E31E51D}">
  <ds:schemaRefs>
    <ds:schemaRef ds:uri="http://schemas.microsoft.com/sharepoint/events"/>
  </ds:schemaRefs>
</ds:datastoreItem>
</file>

<file path=customXml/itemProps2.xml><?xml version="1.0" encoding="utf-8"?>
<ds:datastoreItem xmlns:ds="http://schemas.openxmlformats.org/officeDocument/2006/customXml" ds:itemID="{BCDB7DD7-4D08-4C1C-A371-C1C95F176D2C}">
  <ds:schemaRefs>
    <ds:schemaRef ds:uri="http://schemas.microsoft.com/sharepoint/v3/contenttype/forms"/>
  </ds:schemaRefs>
</ds:datastoreItem>
</file>

<file path=customXml/itemProps3.xml><?xml version="1.0" encoding="utf-8"?>
<ds:datastoreItem xmlns:ds="http://schemas.openxmlformats.org/officeDocument/2006/customXml" ds:itemID="{325E8C93-A7D4-483E-80B5-BC5C9D571530}">
  <ds:schemaRefs>
    <ds:schemaRef ds:uri="http://schemas.microsoft.com/office/2006/metadata/properties"/>
    <ds:schemaRef ds:uri="http://schemas.microsoft.com/office/2006/documentManagement/types"/>
    <ds:schemaRef ds:uri="http://schemas.microsoft.com/office/infopath/2007/PartnerControls"/>
    <ds:schemaRef ds:uri="7ac7f445-0a35-4d59-a51f-c41725a214fb"/>
    <ds:schemaRef ds:uri="http://purl.org/dc/dcmitype/"/>
    <ds:schemaRef ds:uri="http://purl.org/dc/terms/"/>
    <ds:schemaRef ds:uri="http://schemas.openxmlformats.org/package/2006/metadata/core-properties"/>
    <ds:schemaRef ds:uri="http://purl.org/dc/elements/1.1/"/>
    <ds:schemaRef ds:uri="http://www.w3.org/XML/1998/namespace"/>
  </ds:schemaRefs>
</ds:datastoreItem>
</file>

<file path=customXml/itemProps4.xml><?xml version="1.0" encoding="utf-8"?>
<ds:datastoreItem xmlns:ds="http://schemas.openxmlformats.org/officeDocument/2006/customXml" ds:itemID="{81B2A554-593A-4ACB-A2AE-C21002A34C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ac7f445-0a35-4d59-a51f-c41725a214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21647</TotalTime>
  <Words>1174</Words>
  <Application>Microsoft Office PowerPoint</Application>
  <PresentationFormat>On-screen Show (4:3)</PresentationFormat>
  <Paragraphs>264</Paragraphs>
  <Slides>13</Slides>
  <Notes>2</Notes>
  <HiddenSlides>0</HiddenSlides>
  <MMClips>0</MMClips>
  <ScaleCrop>false</ScaleCrop>
  <HeadingPairs>
    <vt:vector size="4" baseType="variant">
      <vt:variant>
        <vt:lpstr>Theme</vt:lpstr>
      </vt:variant>
      <vt:variant>
        <vt:i4>4</vt:i4>
      </vt:variant>
      <vt:variant>
        <vt:lpstr>Slide Titles</vt:lpstr>
      </vt:variant>
      <vt:variant>
        <vt:i4>13</vt:i4>
      </vt:variant>
    </vt:vector>
  </HeadingPairs>
  <TitlesOfParts>
    <vt:vector size="17" baseType="lpstr">
      <vt:lpstr>VTB_Template_rus_</vt:lpstr>
      <vt:lpstr>5_VTB_Template_rus_</vt:lpstr>
      <vt:lpstr>6_VTB_Template_rus_</vt:lpstr>
      <vt:lpstr>1_VTB_Template_rus_</vt:lpstr>
      <vt:lpstr>PowerPoint Presentation</vt:lpstr>
      <vt:lpstr>PowerPoint Presentation</vt:lpstr>
      <vt:lpstr>PowerPoint Presentation</vt:lpstr>
      <vt:lpstr>PowerPoint Presentation</vt:lpstr>
      <vt:lpstr>PowerPoint Presentation</vt:lpstr>
      <vt:lpstr>Проблемы и пути их решения посредством выпуска ABS</vt:lpstr>
      <vt:lpstr>PowerPoint Presentation</vt:lpstr>
      <vt:lpstr>Секьюритизация ипотечных кредитов</vt:lpstr>
      <vt:lpstr>Таким образом российское законодательство позволяет секьюритизировать любые виды активов:  - ипотечные кредиты - автокредиты - потребительские кредиты/кредитные карты - кредиты малому бизнесу - лизинговые платежи - арендные платежи - дебиторская задолженность (факторинг) и т.д.  Нормативными актами Банка России может быть установлен перечень иного имущества (в том числе прав требований), которое может быть предметом залога по облигациям.   Банк России…определяет обязательства, денежные требования по которым не могут являться предметом залога по облигациям с залоговым обеспечением</vt:lpstr>
      <vt:lpstr>PowerPoint Presentation</vt:lpstr>
      <vt:lpstr>PowerPoint Presentation</vt:lpstr>
      <vt:lpstr>PowerPoint Presentation</vt:lpstr>
      <vt:lpstr>PowerPoint Presentation</vt:lpstr>
    </vt:vector>
  </TitlesOfParts>
  <Company>vtbc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TBryukhanova</dc:creator>
  <cp:lastModifiedBy>Skripkin, Dennis</cp:lastModifiedBy>
  <cp:revision>488</cp:revision>
  <cp:lastPrinted>2014-09-16T07:28:51Z</cp:lastPrinted>
  <dcterms:created xsi:type="dcterms:W3CDTF">2010-11-11T18:04:33Z</dcterms:created>
  <dcterms:modified xsi:type="dcterms:W3CDTF">2015-04-22T09:51:57Z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0x010100B3165458C24CFF41B9B962FB35F7587A</vt:lpwstr>
  </property>
  <property fmtid="{D5CDD505-2E9C-101B-9397-08002B2CF9AE}" pid="3" name="_dlc_DocIdItemGuid">
    <vt:lpwstr>beaa7494-fe60-41b5-a61b-881cda1f3ce3</vt:lpwstr>
  </property>
</Properties>
</file>