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7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84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0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7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38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1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5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9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6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3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9CA17-1966-43F4-AD52-A0E48DB86ECE}" type="datetimeFigureOut">
              <a:rPr lang="ru-RU" smtClean="0"/>
              <a:pPr/>
              <a:t>25.07.2015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47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>Владимир Гамза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>Деловая Россия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Иммобилизация национальной денежной базы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/>
              <a:t>2015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206308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762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Иммобилизация денежной базы</a:t>
            </a:r>
            <a:br>
              <a:rPr lang="ru-RU" sz="2400" dirty="0" smtClean="0"/>
            </a:br>
            <a:r>
              <a:rPr lang="ru-RU" sz="2400" dirty="0" smtClean="0"/>
              <a:t>(доля в национальной денежной базе </a:t>
            </a:r>
            <a:br>
              <a:rPr lang="ru-RU" sz="2400" dirty="0" smtClean="0"/>
            </a:br>
            <a:r>
              <a:rPr lang="ru-RU" sz="2400" dirty="0" smtClean="0"/>
              <a:t>денежных средств госорганов на счетах в Банке России)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1620000" indent="-360000"/>
            <a:r>
              <a:rPr lang="ru-RU" sz="3600" dirty="0" smtClean="0"/>
              <a:t>01.01.2004 – 19% (0,5 трлн. руб.)</a:t>
            </a:r>
          </a:p>
          <a:p>
            <a:pPr marL="1620000" indent="-360000"/>
            <a:r>
              <a:rPr lang="ru-RU" sz="3600" dirty="0" smtClean="0"/>
              <a:t>01.01.2008 – 52% (6,0 трлн. руб.)</a:t>
            </a:r>
          </a:p>
          <a:p>
            <a:pPr marL="1620000" indent="-360000"/>
            <a:r>
              <a:rPr lang="ru-RU" sz="3600" dirty="0" smtClean="0"/>
              <a:t>01.01.2013 – 33% (4,9 трлн. руб.)</a:t>
            </a:r>
          </a:p>
          <a:p>
            <a:pPr marL="1620000" indent="-360000"/>
            <a:r>
              <a:rPr lang="ru-RU" sz="3600" dirty="0" smtClean="0"/>
              <a:t>01.01.2014 – 36% (5,8 трлн. руб.)</a:t>
            </a:r>
          </a:p>
          <a:p>
            <a:pPr marL="1620000" indent="-360000"/>
            <a:r>
              <a:rPr lang="ru-RU" sz="3600" dirty="0" smtClean="0"/>
              <a:t>01.01.2015 – 49% (10.8 трлн. руб.)</a:t>
            </a:r>
          </a:p>
          <a:p>
            <a:pPr marL="1620000" indent="-360000"/>
            <a:r>
              <a:rPr lang="ru-RU" sz="3600" dirty="0" smtClean="0"/>
              <a:t>01.06.2015 </a:t>
            </a:r>
            <a:r>
              <a:rPr lang="ru-RU" sz="3600" dirty="0" smtClean="0"/>
              <a:t>– 46% </a:t>
            </a:r>
            <a:r>
              <a:rPr lang="ru-RU" sz="3600" dirty="0" smtClean="0"/>
              <a:t>(</a:t>
            </a:r>
            <a:r>
              <a:rPr lang="ru-RU" sz="3600" dirty="0" smtClean="0"/>
              <a:t>8,0</a:t>
            </a:r>
            <a:r>
              <a:rPr lang="ru-RU" sz="3600" dirty="0" smtClean="0"/>
              <a:t> </a:t>
            </a:r>
            <a:r>
              <a:rPr lang="ru-RU" sz="3600" dirty="0" smtClean="0"/>
              <a:t>трлн. </a:t>
            </a:r>
            <a:r>
              <a:rPr lang="ru-RU" sz="3600" dirty="0"/>
              <a:t>р</a:t>
            </a:r>
            <a:r>
              <a:rPr lang="ru-RU" sz="36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600" dirty="0" smtClean="0"/>
              <a:t>01.01.2004 – начало программы «Большой» стерилизации денежных средств путем изъятия в Стабилизационный фонд.</a:t>
            </a:r>
          </a:p>
          <a:p>
            <a:pPr marL="0" indent="0">
              <a:buNone/>
            </a:pPr>
            <a:r>
              <a:rPr lang="ru-RU" sz="2600" dirty="0" smtClean="0"/>
              <a:t>Национальная денежная база = денежная база в широком </a:t>
            </a:r>
            <a:r>
              <a:rPr lang="ru-RU" sz="2600" dirty="0" smtClean="0"/>
              <a:t>определении </a:t>
            </a:r>
          </a:p>
          <a:p>
            <a:pPr marL="0" indent="0">
              <a:buNone/>
            </a:pPr>
            <a:r>
              <a:rPr lang="ru-RU" sz="2600" dirty="0" smtClean="0"/>
              <a:t>(ДБШО) </a:t>
            </a:r>
            <a:r>
              <a:rPr lang="ru-RU" sz="2600" dirty="0" smtClean="0"/>
              <a:t>+ средства </a:t>
            </a:r>
            <a:r>
              <a:rPr lang="ru-RU" sz="2600" dirty="0" smtClean="0"/>
              <a:t>госорганов</a:t>
            </a:r>
            <a:r>
              <a:rPr lang="ru-RU" sz="2600" dirty="0" smtClean="0"/>
              <a:t> </a:t>
            </a:r>
            <a:r>
              <a:rPr lang="ru-RU" sz="2600" dirty="0" smtClean="0"/>
              <a:t>на счетах в Банке России.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5403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err="1" smtClean="0"/>
              <a:t>Обналичка</a:t>
            </a:r>
            <a:r>
              <a:rPr lang="ru-RU" sz="2700" dirty="0" smtClean="0"/>
              <a:t> денежной базы</a:t>
            </a:r>
            <a:br>
              <a:rPr lang="ru-RU" sz="2700" dirty="0" smtClean="0"/>
            </a:br>
            <a:r>
              <a:rPr lang="ru-RU" sz="2700" dirty="0" smtClean="0"/>
              <a:t>(доля наличных в денежной базе в широком определении)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marL="1620000"/>
            <a:r>
              <a:rPr lang="ru-RU" sz="3300" dirty="0" smtClean="0"/>
              <a:t>01.01.2004 – 64% (1,2 трлн. руб.)</a:t>
            </a:r>
          </a:p>
          <a:p>
            <a:pPr marL="1620000"/>
            <a:r>
              <a:rPr lang="ru-RU" sz="3300" dirty="0" smtClean="0"/>
              <a:t>01.01.2008 – 75% (4,1 трлн. руб.) </a:t>
            </a:r>
          </a:p>
          <a:p>
            <a:pPr marL="1620000"/>
            <a:r>
              <a:rPr lang="ru-RU" sz="3300" dirty="0" smtClean="0"/>
              <a:t>01.01.2013 – 78% (7,7 </a:t>
            </a:r>
            <a:r>
              <a:rPr lang="ru-RU" sz="3300" dirty="0" err="1" smtClean="0"/>
              <a:t>трлн.руб</a:t>
            </a:r>
            <a:r>
              <a:rPr lang="ru-RU" sz="3300" dirty="0" smtClean="0"/>
              <a:t>.)</a:t>
            </a:r>
          </a:p>
          <a:p>
            <a:pPr marL="1620000"/>
            <a:r>
              <a:rPr lang="ru-RU" sz="3300" dirty="0" smtClean="0"/>
              <a:t>01.01.2014 – 79% (8,3 трлн. руб.)</a:t>
            </a:r>
          </a:p>
          <a:p>
            <a:pPr marL="1620000"/>
            <a:r>
              <a:rPr lang="ru-RU" sz="3300" dirty="0" smtClean="0"/>
              <a:t>01.01.2015 – 80% (8,8 трлн. руб.)</a:t>
            </a:r>
          </a:p>
          <a:p>
            <a:pPr marL="1620000"/>
            <a:r>
              <a:rPr lang="ru-RU" sz="3300" dirty="0" smtClean="0"/>
              <a:t>01.06.2015 </a:t>
            </a:r>
            <a:r>
              <a:rPr lang="ru-RU" sz="3300" dirty="0" smtClean="0"/>
              <a:t>– </a:t>
            </a:r>
            <a:r>
              <a:rPr lang="ru-RU" sz="3300" dirty="0" smtClean="0"/>
              <a:t>82% </a:t>
            </a:r>
            <a:r>
              <a:rPr lang="ru-RU" sz="3300" dirty="0" smtClean="0"/>
              <a:t>(</a:t>
            </a:r>
            <a:r>
              <a:rPr lang="ru-RU" sz="3300" dirty="0" smtClean="0"/>
              <a:t>7,5 </a:t>
            </a:r>
            <a:r>
              <a:rPr lang="ru-RU" sz="3300" dirty="0" smtClean="0"/>
              <a:t>трлн. Руб.)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Рост наличных за 10 лет в 7 раз. Сейчас лишь </a:t>
            </a:r>
            <a:r>
              <a:rPr lang="ru-RU" sz="2400" dirty="0" smtClean="0"/>
              <a:t>18% </a:t>
            </a:r>
            <a:r>
              <a:rPr lang="ru-RU" sz="2400" dirty="0" smtClean="0"/>
              <a:t>ДБШО участвует в создании денежной массы путем депозитно-кредитной мультипликации, что является основной причиной низкой монетизации экономики.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72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>Ликвидность банковской системы</a:t>
            </a:r>
            <a:br>
              <a:rPr lang="ru-RU" sz="2400" dirty="0" smtClean="0"/>
            </a:br>
            <a:r>
              <a:rPr lang="ru-RU" sz="2400" dirty="0" smtClean="0"/>
              <a:t>(доля средств кредитных организаций </a:t>
            </a:r>
            <a:br>
              <a:rPr lang="ru-RU" sz="2400" dirty="0" smtClean="0"/>
            </a:br>
            <a:r>
              <a:rPr lang="ru-RU" sz="2400" dirty="0" smtClean="0"/>
              <a:t>в национальной денежной базе)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80000"/>
            <a:endParaRPr lang="ru-RU" dirty="0" smtClean="0"/>
          </a:p>
          <a:p>
            <a:pPr marL="1620000"/>
            <a:r>
              <a:rPr lang="ru-RU" sz="3000" dirty="0" smtClean="0"/>
              <a:t>01.01.2004 – 29% (0,7 трлн. руб.)</a:t>
            </a:r>
          </a:p>
          <a:p>
            <a:pPr marL="1620000"/>
            <a:r>
              <a:rPr lang="ru-RU" sz="3000" dirty="0" smtClean="0"/>
              <a:t>01.01.2008 – 12% (1,4 трлн. руб.)</a:t>
            </a:r>
          </a:p>
          <a:p>
            <a:pPr marL="1620000"/>
            <a:r>
              <a:rPr lang="ru-RU" sz="3000" dirty="0" smtClean="0"/>
              <a:t>01.01.2013 – 15% (2,2 трлн. руб.)</a:t>
            </a:r>
          </a:p>
          <a:p>
            <a:pPr marL="1620000"/>
            <a:r>
              <a:rPr lang="ru-RU" sz="3000" dirty="0" smtClean="0"/>
              <a:t>01.01.2014 – 13% (2,2 трлн. руб.)</a:t>
            </a:r>
          </a:p>
          <a:p>
            <a:pPr marL="1620000"/>
            <a:r>
              <a:rPr lang="ru-RU" sz="3000" dirty="0" smtClean="0"/>
              <a:t>01.01.2015 – 11% (2,5 трлн. руб.)</a:t>
            </a:r>
          </a:p>
          <a:p>
            <a:pPr marL="1620000"/>
            <a:r>
              <a:rPr lang="ru-RU" sz="3000" dirty="0" smtClean="0"/>
              <a:t>01.06.2015 </a:t>
            </a:r>
            <a:r>
              <a:rPr lang="ru-RU" sz="3000" dirty="0" smtClean="0"/>
              <a:t>– 12% </a:t>
            </a:r>
            <a:r>
              <a:rPr lang="ru-RU" sz="3000" dirty="0" smtClean="0"/>
              <a:t>(</a:t>
            </a:r>
            <a:r>
              <a:rPr lang="ru-RU" sz="3000" dirty="0" smtClean="0"/>
              <a:t>2,0</a:t>
            </a:r>
            <a:r>
              <a:rPr lang="ru-RU" sz="3000" dirty="0" smtClean="0"/>
              <a:t> </a:t>
            </a:r>
            <a:r>
              <a:rPr lang="ru-RU" sz="3000" dirty="0" smtClean="0"/>
              <a:t>трлн. </a:t>
            </a:r>
            <a:r>
              <a:rPr lang="ru-RU" sz="3000" dirty="0"/>
              <a:t>р</a:t>
            </a:r>
            <a:r>
              <a:rPr lang="ru-RU" sz="30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Падение доли средств кредитных организаций ниже 15% - основная причина кризиса ликвидности в банковской системе.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1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 smtClean="0"/>
              <a:t>Платежеспособность банковской системы</a:t>
            </a:r>
            <a:br>
              <a:rPr lang="ru-RU" sz="2700" dirty="0" smtClean="0"/>
            </a:br>
            <a:r>
              <a:rPr lang="ru-RU" sz="2700" dirty="0" smtClean="0"/>
              <a:t>(отношение средств кредитных организаций в ЦБР</a:t>
            </a:r>
            <a:br>
              <a:rPr lang="ru-RU" sz="2700" dirty="0" smtClean="0"/>
            </a:br>
            <a:r>
              <a:rPr lang="ru-RU" sz="2700" dirty="0" smtClean="0"/>
              <a:t>к сумме безналичной денежной массы)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marL="2520000"/>
            <a:r>
              <a:rPr lang="ru-RU" sz="3000" dirty="0" smtClean="0"/>
              <a:t>01.01.2004 – 34%</a:t>
            </a:r>
          </a:p>
          <a:p>
            <a:pPr marL="2520000"/>
            <a:r>
              <a:rPr lang="ru-RU" sz="3000" dirty="0" smtClean="0"/>
              <a:t>01.01.2008 – 15%</a:t>
            </a:r>
          </a:p>
          <a:p>
            <a:pPr marL="2520000"/>
            <a:r>
              <a:rPr lang="ru-RU" sz="3000" dirty="0" smtClean="0"/>
              <a:t>01.01.2013 – 11% </a:t>
            </a:r>
          </a:p>
          <a:p>
            <a:pPr marL="2520000"/>
            <a:r>
              <a:rPr lang="ru-RU" sz="3000" dirty="0" smtClean="0"/>
              <a:t>01.01.2014 – 10%</a:t>
            </a:r>
          </a:p>
          <a:p>
            <a:pPr marL="2520000"/>
            <a:r>
              <a:rPr lang="ru-RU" sz="3000" dirty="0" smtClean="0"/>
              <a:t>01.01.2015 – 9,5%</a:t>
            </a:r>
          </a:p>
          <a:p>
            <a:pPr marL="2520000"/>
            <a:r>
              <a:rPr lang="ru-RU" sz="3000" dirty="0" smtClean="0"/>
              <a:t>01.06.2015 </a:t>
            </a:r>
            <a:r>
              <a:rPr lang="ru-RU" sz="3000" dirty="0" smtClean="0"/>
              <a:t>– </a:t>
            </a:r>
            <a:r>
              <a:rPr lang="ru-RU" sz="3000" dirty="0" smtClean="0"/>
              <a:t>8,0%</a:t>
            </a:r>
            <a:endParaRPr lang="ru-RU" sz="3000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Скорость  обращения безналичных денежных средств увеличилась за 10 лет в 4 раза, что является главной монетарной причиной высокой инфляции.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791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Уровень </a:t>
            </a:r>
            <a:r>
              <a:rPr lang="ru-RU" sz="2700" dirty="0"/>
              <a:t>мультипликации денежной базы</a:t>
            </a:r>
            <a:br>
              <a:rPr lang="ru-RU" sz="2700" dirty="0"/>
            </a:br>
            <a:r>
              <a:rPr lang="ru-RU" sz="2700" dirty="0"/>
              <a:t>(отношение денежной массы М2 </a:t>
            </a:r>
            <a:br>
              <a:rPr lang="ru-RU" sz="2700" dirty="0"/>
            </a:br>
            <a:r>
              <a:rPr lang="ru-RU" sz="2700" dirty="0"/>
              <a:t>к национальной денежной базе)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00000"/>
            <a:r>
              <a:rPr lang="ru-RU" sz="2800" dirty="0"/>
              <a:t>01.01.2004 – 1,4</a:t>
            </a:r>
          </a:p>
          <a:p>
            <a:pPr marL="2700000"/>
            <a:r>
              <a:rPr lang="ru-RU" sz="2800" dirty="0"/>
              <a:t>01.01.2008 – 1,2</a:t>
            </a:r>
          </a:p>
          <a:p>
            <a:pPr marL="2700000"/>
            <a:r>
              <a:rPr lang="ru-RU" sz="2800" dirty="0"/>
              <a:t>01.01.2013 – 1,9 </a:t>
            </a:r>
          </a:p>
          <a:p>
            <a:pPr marL="2700000"/>
            <a:r>
              <a:rPr lang="ru-RU" sz="2800" dirty="0"/>
              <a:t>01.01.2014 – 1,9</a:t>
            </a:r>
          </a:p>
          <a:p>
            <a:pPr marL="2700000"/>
            <a:r>
              <a:rPr lang="ru-RU" sz="2800" dirty="0"/>
              <a:t>01.01.2015 – 1,6</a:t>
            </a:r>
          </a:p>
          <a:p>
            <a:pPr marL="2700000"/>
            <a:r>
              <a:rPr lang="ru-RU" sz="2800" dirty="0" smtClean="0"/>
              <a:t>01.06.2015 </a:t>
            </a:r>
            <a:r>
              <a:rPr lang="ru-RU" sz="2800" dirty="0" smtClean="0"/>
              <a:t>– </a:t>
            </a:r>
            <a:r>
              <a:rPr lang="ru-RU" sz="2800" dirty="0" smtClean="0"/>
              <a:t>1,9 </a:t>
            </a:r>
            <a:endParaRPr lang="ru-RU" sz="2800" dirty="0" smtClean="0"/>
          </a:p>
          <a:p>
            <a:pPr marL="540000" indent="0">
              <a:buNone/>
            </a:pPr>
            <a:endParaRPr lang="ru-RU" sz="2400" dirty="0" smtClean="0"/>
          </a:p>
          <a:p>
            <a:pPr marL="180000" indent="0">
              <a:buNone/>
            </a:pPr>
            <a:r>
              <a:rPr lang="ru-RU" sz="2200" dirty="0" smtClean="0"/>
              <a:t>«Гора родила мышь». За 10 лет ничего не изменилось.</a:t>
            </a:r>
          </a:p>
          <a:p>
            <a:pPr marL="180000" indent="0">
              <a:buNone/>
            </a:pPr>
            <a:r>
              <a:rPr lang="ru-RU" sz="2200" dirty="0" smtClean="0"/>
              <a:t>В развитых странах уровень мультипликации 5-8-кратный.</a:t>
            </a:r>
          </a:p>
          <a:p>
            <a:pPr marL="180000" indent="0">
              <a:buNone/>
            </a:pPr>
            <a:r>
              <a:rPr lang="ru-RU" sz="2200" dirty="0" smtClean="0"/>
              <a:t>Основная причина низкого уровня монетизации экономики России.</a:t>
            </a:r>
            <a:endParaRPr lang="ru-RU" sz="2200" dirty="0"/>
          </a:p>
          <a:p>
            <a:pPr marL="54000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5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Благодарю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 smtClean="0"/>
              <a:t>Владимир </a:t>
            </a:r>
            <a:r>
              <a:rPr lang="ru-RU" sz="4000" dirty="0"/>
              <a:t>Гамза</a:t>
            </a:r>
          </a:p>
          <a:p>
            <a:pPr marL="0" indent="0" algn="ctr">
              <a:buNone/>
            </a:pPr>
            <a:endParaRPr lang="ru-RU" sz="4000" dirty="0"/>
          </a:p>
          <a:p>
            <a:pPr marL="0" indent="0" algn="ctr">
              <a:buNone/>
            </a:pPr>
            <a:r>
              <a:rPr lang="ru-RU" sz="2800" dirty="0"/>
              <a:t>+7 (905) 586-61-98</a:t>
            </a:r>
          </a:p>
          <a:p>
            <a:pPr marL="0" indent="0" algn="ctr">
              <a:buNone/>
            </a:pPr>
            <a:r>
              <a:rPr lang="ru-RU" sz="2800" dirty="0"/>
              <a:t>GamzaV@gmail.com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820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366</Words>
  <Application>Microsoft Office PowerPoint</Application>
  <PresentationFormat>Экран (4:3)</PresentationFormat>
  <Paragraphs>62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 Владимир Гамза Деловая Россия   Иммобилизация национальной денежной базы   2015</vt:lpstr>
      <vt:lpstr>  Иммобилизация денежной базы (доля в национальной денежной базе  денежных средств госорганов на счетах в Банке России) </vt:lpstr>
      <vt:lpstr>  Обналичка денежной базы (доля наличных в денежной базе в широком определении) </vt:lpstr>
      <vt:lpstr> Ликвидность банковской системы (доля средств кредитных организаций  в национальной денежной базе) </vt:lpstr>
      <vt:lpstr>  Платежеспособность банковской системы (отношение средств кредитных организаций в ЦБР к сумме безналичной денежной массы) </vt:lpstr>
      <vt:lpstr> Уровень мультипликации денежной базы (отношение денежной массы М2  к национальной денежной базе) </vt:lpstr>
      <vt:lpstr>Благодарю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A5000</dc:creator>
  <cp:lastModifiedBy>Владимир Гамза</cp:lastModifiedBy>
  <cp:revision>39</cp:revision>
  <dcterms:created xsi:type="dcterms:W3CDTF">2015-02-28T03:35:43Z</dcterms:created>
  <dcterms:modified xsi:type="dcterms:W3CDTF">2015-07-25T14:28:13Z</dcterms:modified>
</cp:coreProperties>
</file>