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2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29.09.2015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675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29.09.2015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841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29.09.2015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807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29.09.2015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978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29.09.2015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381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29.09.2015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012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29.09.2015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31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29.09.2015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857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29.09.2015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793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29.09.2015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060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29.09.2015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434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9CA17-1966-43F4-AD52-A0E48DB86ECE}" type="datetimeFigureOut">
              <a:rPr lang="ru-RU" smtClean="0"/>
              <a:pPr/>
              <a:t>29.09.2015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479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600" dirty="0" smtClean="0"/>
              <a:t>Владимир </a:t>
            </a:r>
            <a:r>
              <a:rPr lang="ru-RU" sz="3600" dirty="0" smtClean="0"/>
              <a:t>Гамза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100" dirty="0" smtClean="0"/>
              <a:t>Деловая </a:t>
            </a:r>
            <a:r>
              <a:rPr lang="ru-RU" sz="3100" dirty="0" smtClean="0"/>
              <a:t>Россия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100" dirty="0">
                <a:solidFill>
                  <a:prstClr val="black"/>
                </a:solidFill>
              </a:rPr>
              <a:t>Инвестиционно-консалтинговая группа ФЁСТ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>
                <a:solidFill>
                  <a:srgbClr val="C00000"/>
                </a:solidFill>
              </a:rPr>
              <a:t>Мобилизация </a:t>
            </a:r>
            <a:r>
              <a:rPr lang="ru-RU" sz="4000" dirty="0" smtClean="0">
                <a:solidFill>
                  <a:srgbClr val="C00000"/>
                </a:solidFill>
              </a:rPr>
              <a:t/>
            </a:r>
            <a:br>
              <a:rPr lang="ru-RU" sz="4000" dirty="0" smtClean="0">
                <a:solidFill>
                  <a:srgbClr val="C00000"/>
                </a:solidFill>
              </a:rPr>
            </a:br>
            <a:r>
              <a:rPr lang="ru-RU" sz="4000" dirty="0" smtClean="0">
                <a:solidFill>
                  <a:srgbClr val="C00000"/>
                </a:solidFill>
              </a:rPr>
              <a:t>национальной денежной базы </a:t>
            </a:r>
            <a:br>
              <a:rPr lang="ru-RU" sz="4000" dirty="0" smtClean="0">
                <a:solidFill>
                  <a:srgbClr val="C00000"/>
                </a:solidFill>
              </a:rPr>
            </a:br>
            <a:r>
              <a:rPr lang="ru-RU" sz="4000" dirty="0" smtClean="0">
                <a:solidFill>
                  <a:srgbClr val="C00000"/>
                </a:solidFill>
              </a:rPr>
              <a:t>в целях развития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3600" dirty="0" smtClean="0"/>
              <a:t>МЭФ - 2015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293096"/>
            <a:ext cx="6400800" cy="206308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77628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Структура национальной денежной базы</a:t>
            </a:r>
            <a:br>
              <a:rPr lang="ru-RU" sz="2800" dirty="0" smtClean="0">
                <a:solidFill>
                  <a:srgbClr val="C00000"/>
                </a:solidFill>
              </a:rPr>
            </a:br>
            <a:r>
              <a:rPr lang="ru-RU" sz="2400" dirty="0" smtClean="0"/>
              <a:t>(на 01.08.2015)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с</a:t>
            </a:r>
            <a:r>
              <a:rPr lang="ru-RU" sz="2800" dirty="0" smtClean="0"/>
              <a:t>редства расширенного правительства на счетах в Банке России - </a:t>
            </a:r>
            <a:r>
              <a:rPr lang="ru-RU" sz="2800" dirty="0"/>
              <a:t>47% (8,6 трлн. руб.)</a:t>
            </a:r>
          </a:p>
          <a:p>
            <a:r>
              <a:rPr lang="ru-RU" sz="2800" dirty="0" smtClean="0"/>
              <a:t>наличные в обращении – 42% (7,7 трлн. </a:t>
            </a:r>
            <a:r>
              <a:rPr lang="ru-RU" sz="2800" dirty="0"/>
              <a:t>р</a:t>
            </a:r>
            <a:r>
              <a:rPr lang="ru-RU" sz="2800" dirty="0" smtClean="0"/>
              <a:t>уб.)</a:t>
            </a:r>
          </a:p>
          <a:p>
            <a:r>
              <a:rPr lang="ru-RU" sz="2800" dirty="0"/>
              <a:t>с</a:t>
            </a:r>
            <a:r>
              <a:rPr lang="ru-RU" sz="2800" dirty="0" smtClean="0"/>
              <a:t>редства кредитных организаций в Банке России – 11% (2,1 трлн. </a:t>
            </a:r>
            <a:r>
              <a:rPr lang="ru-RU" sz="2800" dirty="0"/>
              <a:t>р</a:t>
            </a:r>
            <a:r>
              <a:rPr lang="ru-RU" sz="2800" dirty="0" smtClean="0"/>
              <a:t>уб.)</a:t>
            </a:r>
          </a:p>
          <a:p>
            <a:endParaRPr lang="ru-RU" sz="2800" dirty="0"/>
          </a:p>
          <a:p>
            <a:pPr marL="0" indent="0" algn="just">
              <a:buNone/>
            </a:pPr>
            <a:r>
              <a:rPr lang="ru-RU" sz="2400" dirty="0" smtClean="0"/>
              <a:t>Архаичная структура национальной денежной базы России – основная причина низкого уровня </a:t>
            </a:r>
            <a:r>
              <a:rPr lang="ru-RU" sz="2400" dirty="0"/>
              <a:t>монетизации экономики, </a:t>
            </a:r>
            <a:r>
              <a:rPr lang="ru-RU" sz="2400" dirty="0" smtClean="0"/>
              <a:t>высокой скорости </a:t>
            </a:r>
            <a:r>
              <a:rPr lang="ru-RU" sz="2400" dirty="0"/>
              <a:t>обращения денег и </a:t>
            </a:r>
            <a:r>
              <a:rPr lang="ru-RU" sz="2400" dirty="0" smtClean="0"/>
              <a:t>запредельной </a:t>
            </a:r>
            <a:r>
              <a:rPr lang="ru-RU" sz="2400" dirty="0"/>
              <a:t>их </a:t>
            </a:r>
            <a:r>
              <a:rPr lang="ru-RU" sz="2400" dirty="0" smtClean="0"/>
              <a:t>стоимости.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88600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800" dirty="0" smtClean="0">
                <a:solidFill>
                  <a:srgbClr val="C00000"/>
                </a:solidFill>
              </a:rPr>
              <a:t>Иммобилизация денежной базы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(доля в национальной денежной базе </a:t>
            </a:r>
            <a:br>
              <a:rPr lang="ru-RU" sz="2400" dirty="0" smtClean="0"/>
            </a:br>
            <a:r>
              <a:rPr lang="ru-RU" sz="2400" dirty="0" smtClean="0"/>
              <a:t>денежных средств госорганов на счетах в Банке России)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pPr marL="1620000" indent="-360000"/>
            <a:r>
              <a:rPr lang="ru-RU" sz="3600" dirty="0" smtClean="0"/>
              <a:t>01.01.2004 – 19% (0,5 трлн. руб.)</a:t>
            </a:r>
          </a:p>
          <a:p>
            <a:pPr marL="1620000" indent="-360000"/>
            <a:r>
              <a:rPr lang="ru-RU" sz="3600" dirty="0" smtClean="0"/>
              <a:t>01.01.2008 – 52% (6,0 трлн. руб.)</a:t>
            </a:r>
          </a:p>
          <a:p>
            <a:pPr marL="1620000" indent="-360000"/>
            <a:r>
              <a:rPr lang="ru-RU" sz="3600" dirty="0" smtClean="0"/>
              <a:t>01.01.2013 – 33% (4,9 трлн. руб.)</a:t>
            </a:r>
          </a:p>
          <a:p>
            <a:pPr marL="1620000" indent="-360000"/>
            <a:r>
              <a:rPr lang="ru-RU" sz="3600" dirty="0" smtClean="0"/>
              <a:t>01.01.2014 – 36% (5,8 трлн. руб.)</a:t>
            </a:r>
          </a:p>
          <a:p>
            <a:pPr marL="1620000" indent="-360000"/>
            <a:r>
              <a:rPr lang="ru-RU" sz="3600" dirty="0" smtClean="0"/>
              <a:t>01.01.2015 – 49% (10.8 трлн. руб.)</a:t>
            </a:r>
          </a:p>
          <a:p>
            <a:pPr marL="1620000" indent="-360000"/>
            <a:r>
              <a:rPr lang="ru-RU" sz="3600" dirty="0" smtClean="0"/>
              <a:t>01.08.2015 – 47% (8,6 трлн. </a:t>
            </a:r>
            <a:r>
              <a:rPr lang="ru-RU" sz="3600" dirty="0"/>
              <a:t>р</a:t>
            </a:r>
            <a:r>
              <a:rPr lang="ru-RU" sz="3600" dirty="0" smtClean="0"/>
              <a:t>уб.)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sz="2800" dirty="0" smtClean="0"/>
              <a:t>01.01.2004 – начало программы «Большой стерилизации» денежной базы путем изъятия из экономики в Стабилизационный фонд (иные суверенные внебюджетные фонды).</a:t>
            </a:r>
          </a:p>
        </p:txBody>
      </p:sp>
    </p:spTree>
    <p:extLst>
      <p:ext uri="{BB962C8B-B14F-4D97-AF65-F5344CB8AC3E}">
        <p14:creationId xmlns:p14="http://schemas.microsoft.com/office/powerpoint/2010/main" val="354032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3100" dirty="0" err="1" smtClean="0">
                <a:solidFill>
                  <a:srgbClr val="C00000"/>
                </a:solidFill>
              </a:rPr>
              <a:t>Обналичка</a:t>
            </a:r>
            <a:r>
              <a:rPr lang="ru-RU" sz="3100" dirty="0" smtClean="0">
                <a:solidFill>
                  <a:srgbClr val="C00000"/>
                </a:solidFill>
              </a:rPr>
              <a:t> денежной базы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(доля наличных в денежной базе в широком определении)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pPr marL="1620000"/>
            <a:r>
              <a:rPr lang="ru-RU" sz="3600" dirty="0" smtClean="0"/>
              <a:t>01.01.2004 – 64% (1,2 трлн. руб.)</a:t>
            </a:r>
          </a:p>
          <a:p>
            <a:pPr marL="1620000"/>
            <a:r>
              <a:rPr lang="ru-RU" sz="3600" dirty="0" smtClean="0"/>
              <a:t>01.01.2008 – 75% (4,1 трлн. руб.) </a:t>
            </a:r>
          </a:p>
          <a:p>
            <a:pPr marL="1620000"/>
            <a:r>
              <a:rPr lang="ru-RU" sz="3600" dirty="0" smtClean="0"/>
              <a:t>01.01.2013 – 78% (7,7 </a:t>
            </a:r>
            <a:r>
              <a:rPr lang="ru-RU" sz="3600" dirty="0" err="1" smtClean="0"/>
              <a:t>трлн.руб</a:t>
            </a:r>
            <a:r>
              <a:rPr lang="ru-RU" sz="3600" dirty="0" smtClean="0"/>
              <a:t>.)</a:t>
            </a:r>
          </a:p>
          <a:p>
            <a:pPr marL="1620000"/>
            <a:r>
              <a:rPr lang="ru-RU" sz="3600" dirty="0" smtClean="0"/>
              <a:t>01.01.2014 – 79% (8,3 трлн. руб.)</a:t>
            </a:r>
          </a:p>
          <a:p>
            <a:pPr marL="1620000"/>
            <a:r>
              <a:rPr lang="ru-RU" sz="3600" dirty="0" smtClean="0"/>
              <a:t>01.01.2015 – 80% (8,8 трлн. руб.)</a:t>
            </a:r>
          </a:p>
          <a:p>
            <a:pPr marL="1620000"/>
            <a:r>
              <a:rPr lang="ru-RU" sz="3600" dirty="0" smtClean="0"/>
              <a:t>01.08.2015 – 79% (7,7 трлн. Руб.)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sz="2800" dirty="0" smtClean="0"/>
              <a:t>Рост наличных за 10 лет в 7 раз. Сейчас лишь 20% ДБШО (10% всей денежной базы) участвует в создании денежной массы, что является основной причиной низкой монетизации экономики.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572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solidFill>
                  <a:srgbClr val="C00000"/>
                </a:solidFill>
              </a:rPr>
              <a:t>Ликвидность банковской системы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(доля средств кредитных организаций </a:t>
            </a:r>
            <a:br>
              <a:rPr lang="ru-RU" sz="2400" dirty="0" smtClean="0"/>
            </a:br>
            <a:r>
              <a:rPr lang="ru-RU" sz="2400" dirty="0" smtClean="0"/>
              <a:t>в национальной денежной базе)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80000"/>
            <a:endParaRPr lang="ru-RU" dirty="0" smtClean="0"/>
          </a:p>
          <a:p>
            <a:pPr marL="1620000"/>
            <a:r>
              <a:rPr lang="ru-RU" sz="3000" dirty="0" smtClean="0"/>
              <a:t>01.01.2004 – 27% (0,7 трлн. руб.)</a:t>
            </a:r>
          </a:p>
          <a:p>
            <a:pPr marL="1620000"/>
            <a:r>
              <a:rPr lang="ru-RU" sz="3000" dirty="0" smtClean="0"/>
              <a:t>01.01.2008 – 15% (1,7 трлн. руб.)</a:t>
            </a:r>
          </a:p>
          <a:p>
            <a:pPr marL="1620000"/>
            <a:r>
              <a:rPr lang="ru-RU" sz="3000" dirty="0" smtClean="0"/>
              <a:t>01.01.2013 – 15% (3,4 трлн. руб.)</a:t>
            </a:r>
          </a:p>
          <a:p>
            <a:pPr marL="1620000"/>
            <a:r>
              <a:rPr lang="ru-RU" sz="3000" dirty="0" smtClean="0"/>
              <a:t>01.01.2014 – 23% (3,5 трлн. руб.)</a:t>
            </a:r>
          </a:p>
          <a:p>
            <a:pPr marL="1620000"/>
            <a:r>
              <a:rPr lang="ru-RU" sz="3000" dirty="0" smtClean="0"/>
              <a:t>01.01.2015 – 20% (4,5 трлн. руб.)</a:t>
            </a:r>
          </a:p>
          <a:p>
            <a:pPr marL="1620000"/>
            <a:r>
              <a:rPr lang="ru-RU" sz="3000" dirty="0" smtClean="0"/>
              <a:t>01.08.2015 – 17% (</a:t>
            </a:r>
            <a:r>
              <a:rPr lang="ru-RU" sz="3000" dirty="0"/>
              <a:t>3</a:t>
            </a:r>
            <a:r>
              <a:rPr lang="ru-RU" sz="3000" dirty="0" smtClean="0"/>
              <a:t>,1 трлн. </a:t>
            </a:r>
            <a:r>
              <a:rPr lang="ru-RU" sz="3000" dirty="0"/>
              <a:t>р</a:t>
            </a:r>
            <a:r>
              <a:rPr lang="ru-RU" sz="3000" dirty="0" smtClean="0"/>
              <a:t>уб.)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sz="2400" dirty="0" smtClean="0"/>
              <a:t>Падение доли средств кредитных организаций ниже 20% - основная причина кризиса ликвидности в банковской системе.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410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>
                <a:solidFill>
                  <a:srgbClr val="C00000"/>
                </a:solidFill>
              </a:rPr>
              <a:t>Платежеспособность банковской системы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(отношение средств кредитных организаций в ЦБР</a:t>
            </a:r>
            <a:br>
              <a:rPr lang="ru-RU" sz="2700" dirty="0" smtClean="0"/>
            </a:br>
            <a:r>
              <a:rPr lang="ru-RU" sz="2700" dirty="0" smtClean="0"/>
              <a:t>к сумме безналичной денежной массы)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pPr marL="2520000"/>
            <a:r>
              <a:rPr lang="ru-RU" sz="3000" dirty="0" smtClean="0"/>
              <a:t>01.01.2004 – 34%</a:t>
            </a:r>
          </a:p>
          <a:p>
            <a:pPr marL="2520000"/>
            <a:r>
              <a:rPr lang="ru-RU" sz="3000" dirty="0" smtClean="0"/>
              <a:t>01.01.2008 – 15%</a:t>
            </a:r>
          </a:p>
          <a:p>
            <a:pPr marL="2520000"/>
            <a:r>
              <a:rPr lang="ru-RU" sz="3000" dirty="0" smtClean="0"/>
              <a:t>01.01.2013 – 11% </a:t>
            </a:r>
          </a:p>
          <a:p>
            <a:pPr marL="2520000"/>
            <a:r>
              <a:rPr lang="ru-RU" sz="3000" dirty="0" smtClean="0"/>
              <a:t>01.01.2014 – 10%</a:t>
            </a:r>
          </a:p>
          <a:p>
            <a:pPr marL="2520000"/>
            <a:r>
              <a:rPr lang="ru-RU" sz="3000" dirty="0" smtClean="0"/>
              <a:t>01.01.2015 – 9,5%</a:t>
            </a:r>
          </a:p>
          <a:p>
            <a:pPr marL="2520000"/>
            <a:r>
              <a:rPr lang="ru-RU" sz="3000" dirty="0" smtClean="0"/>
              <a:t>01.08.2015 – 8,2%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sz="2400" dirty="0" smtClean="0"/>
              <a:t>Скорость  обращения безналичных денежных средств увеличилась за 10 лет в 4 раза, что является главной монетарной причиной высокой инфляции.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7917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3100" dirty="0" smtClean="0">
                <a:solidFill>
                  <a:srgbClr val="C00000"/>
                </a:solidFill>
              </a:rPr>
              <a:t>Уровень </a:t>
            </a:r>
            <a:r>
              <a:rPr lang="ru-RU" sz="3100" dirty="0">
                <a:solidFill>
                  <a:srgbClr val="C00000"/>
                </a:solidFill>
              </a:rPr>
              <a:t>мультипликации денежной базы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>(отношение денежной массы М2 </a:t>
            </a:r>
            <a:br>
              <a:rPr lang="ru-RU" sz="2700" dirty="0"/>
            </a:br>
            <a:r>
              <a:rPr lang="ru-RU" sz="2700" dirty="0"/>
              <a:t>к национальной денежной базе)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700000"/>
            <a:r>
              <a:rPr lang="ru-RU" sz="3000" dirty="0"/>
              <a:t>01.01.2004 – 1,4</a:t>
            </a:r>
          </a:p>
          <a:p>
            <a:pPr marL="2700000"/>
            <a:r>
              <a:rPr lang="ru-RU" sz="3000" dirty="0"/>
              <a:t>01.01.2008 – 1,2</a:t>
            </a:r>
          </a:p>
          <a:p>
            <a:pPr marL="2700000"/>
            <a:r>
              <a:rPr lang="ru-RU" sz="3000" dirty="0"/>
              <a:t>01.01.2013 – 1,9 </a:t>
            </a:r>
          </a:p>
          <a:p>
            <a:pPr marL="2700000"/>
            <a:r>
              <a:rPr lang="ru-RU" sz="3000" dirty="0"/>
              <a:t>01.01.2014 – 1,9</a:t>
            </a:r>
          </a:p>
          <a:p>
            <a:pPr marL="2700000"/>
            <a:r>
              <a:rPr lang="ru-RU" sz="3000" dirty="0"/>
              <a:t>01.01.2015 – 1,6</a:t>
            </a:r>
          </a:p>
          <a:p>
            <a:pPr marL="2700000"/>
            <a:r>
              <a:rPr lang="ru-RU" sz="3000" dirty="0" smtClean="0"/>
              <a:t>01.08.2015 – 1,8 </a:t>
            </a:r>
          </a:p>
          <a:p>
            <a:pPr marL="540000" indent="0">
              <a:buNone/>
            </a:pPr>
            <a:endParaRPr lang="ru-RU" sz="2400" dirty="0" smtClean="0"/>
          </a:p>
          <a:p>
            <a:pPr marL="180000" indent="0" algn="just">
              <a:buNone/>
            </a:pPr>
            <a:r>
              <a:rPr lang="ru-RU" sz="2400" dirty="0" smtClean="0"/>
              <a:t>«Гора родила мышь». За 10 лет практически ничего не изменилось. В развитых странах уровень мультипликации денежной базы в денежную массу - 5-8-кратный. Основная причина низкого уровня монетизации экономики России.</a:t>
            </a:r>
            <a:endParaRPr lang="ru-RU" sz="2400" dirty="0"/>
          </a:p>
          <a:p>
            <a:pPr marL="540000" indent="0">
              <a:buNone/>
            </a:pPr>
            <a:endParaRPr lang="ru-RU" sz="28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652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C00000"/>
                </a:solidFill>
              </a:rPr>
              <a:t>Благодарю за внимание!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3600" dirty="0" smtClean="0"/>
          </a:p>
          <a:p>
            <a:pPr marL="0" indent="0" algn="ctr">
              <a:buNone/>
            </a:pPr>
            <a:r>
              <a:rPr lang="ru-RU" sz="3600" dirty="0" smtClean="0"/>
              <a:t>Владимир </a:t>
            </a:r>
            <a:r>
              <a:rPr lang="ru-RU" sz="3600" dirty="0" smtClean="0"/>
              <a:t>Гамза</a:t>
            </a:r>
          </a:p>
          <a:p>
            <a:pPr marL="0" indent="0" algn="ctr">
              <a:buNone/>
            </a:pPr>
            <a:r>
              <a:rPr lang="ru-RU" sz="2800" dirty="0" smtClean="0"/>
              <a:t>Деловая </a:t>
            </a:r>
            <a:r>
              <a:rPr lang="ru-RU" sz="2800" dirty="0" smtClean="0"/>
              <a:t>Россия</a:t>
            </a:r>
          </a:p>
          <a:p>
            <a:pPr marL="0" indent="0" algn="ctr">
              <a:buNone/>
            </a:pPr>
            <a:r>
              <a:rPr lang="ru-RU" sz="2800" dirty="0">
                <a:solidFill>
                  <a:prstClr val="black"/>
                </a:solidFill>
                <a:ea typeface="+mj-ea"/>
                <a:cs typeface="+mj-cs"/>
              </a:rPr>
              <a:t>Инвестиционно-консалтинговая группа ФЁСТ</a:t>
            </a: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2800" dirty="0" smtClean="0"/>
              <a:t>+</a:t>
            </a:r>
            <a:r>
              <a:rPr lang="ru-RU" sz="2800" dirty="0"/>
              <a:t>7 (905) 586-61-98</a:t>
            </a:r>
          </a:p>
          <a:p>
            <a:pPr marL="0" indent="0" algn="ctr">
              <a:buNone/>
            </a:pPr>
            <a:r>
              <a:rPr lang="ru-RU" sz="2800" dirty="0"/>
              <a:t>GamzaV@gmail.com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820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439</Words>
  <Application>Microsoft Office PowerPoint</Application>
  <PresentationFormat>Экран (4:3)</PresentationFormat>
  <Paragraphs>65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Тема Office</vt:lpstr>
      <vt:lpstr> Владимир Гамза Деловая Россия Инвестиционно-консалтинговая группа ФЁСТ   Мобилизация  национальной денежной базы  в целях развития   МЭФ - 2015</vt:lpstr>
      <vt:lpstr>Структура национальной денежной базы (на 01.08.2015)</vt:lpstr>
      <vt:lpstr>  Иммобилизация денежной базы (доля в национальной денежной базе  денежных средств госорганов на счетах в Банке России) </vt:lpstr>
      <vt:lpstr>  Обналичка денежной базы (доля наличных в денежной базе в широком определении) </vt:lpstr>
      <vt:lpstr> Ликвидность банковской системы (доля средств кредитных организаций  в национальной денежной базе) </vt:lpstr>
      <vt:lpstr>  Платежеспособность банковской системы (отношение средств кредитных организаций в ЦБР к сумме безналичной денежной массы) </vt:lpstr>
      <vt:lpstr> Уровень мультипликации денежной базы (отношение денежной массы М2  к национальной денежной базе) </vt:lpstr>
      <vt:lpstr>Благодарю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A5000</dc:creator>
  <cp:lastModifiedBy>Владимир Гамза</cp:lastModifiedBy>
  <cp:revision>54</cp:revision>
  <dcterms:created xsi:type="dcterms:W3CDTF">2015-02-28T03:35:43Z</dcterms:created>
  <dcterms:modified xsi:type="dcterms:W3CDTF">2015-09-29T17:25:35Z</dcterms:modified>
</cp:coreProperties>
</file>