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28" r:id="rId2"/>
  </p:sldMasterIdLst>
  <p:notesMasterIdLst>
    <p:notesMasterId r:id="rId24"/>
  </p:notesMasterIdLst>
  <p:handoutMasterIdLst>
    <p:handoutMasterId r:id="rId25"/>
  </p:handoutMasterIdLst>
  <p:sldIdLst>
    <p:sldId id="256" r:id="rId3"/>
    <p:sldId id="305" r:id="rId4"/>
    <p:sldId id="291" r:id="rId5"/>
    <p:sldId id="321" r:id="rId6"/>
    <p:sldId id="306" r:id="rId7"/>
    <p:sldId id="308" r:id="rId8"/>
    <p:sldId id="307" r:id="rId9"/>
    <p:sldId id="300" r:id="rId10"/>
    <p:sldId id="282" r:id="rId11"/>
    <p:sldId id="319" r:id="rId12"/>
    <p:sldId id="309" r:id="rId13"/>
    <p:sldId id="310" r:id="rId14"/>
    <p:sldId id="311" r:id="rId15"/>
    <p:sldId id="312" r:id="rId16"/>
    <p:sldId id="313" r:id="rId17"/>
    <p:sldId id="314" r:id="rId18"/>
    <p:sldId id="320" r:id="rId19"/>
    <p:sldId id="315" r:id="rId20"/>
    <p:sldId id="316" r:id="rId21"/>
    <p:sldId id="317" r:id="rId22"/>
    <p:sldId id="318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533C"/>
    <a:srgbClr val="146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8" autoAdjust="0"/>
  </p:normalViewPr>
  <p:slideViewPr>
    <p:cSldViewPr>
      <p:cViewPr varScale="1">
        <p:scale>
          <a:sx n="107" d="100"/>
          <a:sy n="107" d="100"/>
        </p:scale>
        <p:origin x="-6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078" cy="498145"/>
          </a:xfrm>
          <a:prstGeom prst="rect">
            <a:avLst/>
          </a:prstGeom>
        </p:spPr>
        <p:txBody>
          <a:bodyPr vert="horz" lIns="90699" tIns="45350" rIns="90699" bIns="4535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026" y="0"/>
            <a:ext cx="2946078" cy="498145"/>
          </a:xfrm>
          <a:prstGeom prst="rect">
            <a:avLst/>
          </a:prstGeom>
        </p:spPr>
        <p:txBody>
          <a:bodyPr vert="horz" lIns="90699" tIns="45350" rIns="90699" bIns="45350" rtlCol="0"/>
          <a:lstStyle>
            <a:lvl1pPr algn="r">
              <a:defRPr sz="1200"/>
            </a:lvl1pPr>
          </a:lstStyle>
          <a:p>
            <a:fld id="{1780359E-355C-48F6-8DEF-85E55B3A6403}" type="datetimeFigureOut">
              <a:rPr lang="ru-RU" smtClean="0"/>
              <a:t>20.08.2015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493"/>
            <a:ext cx="2946078" cy="498145"/>
          </a:xfrm>
          <a:prstGeom prst="rect">
            <a:avLst/>
          </a:prstGeom>
        </p:spPr>
        <p:txBody>
          <a:bodyPr vert="horz" lIns="90699" tIns="45350" rIns="90699" bIns="4535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026" y="9428493"/>
            <a:ext cx="2946078" cy="498145"/>
          </a:xfrm>
          <a:prstGeom prst="rect">
            <a:avLst/>
          </a:prstGeom>
        </p:spPr>
        <p:txBody>
          <a:bodyPr vert="horz" lIns="90699" tIns="45350" rIns="90699" bIns="45350" rtlCol="0" anchor="b"/>
          <a:lstStyle>
            <a:lvl1pPr algn="r">
              <a:defRPr sz="1200"/>
            </a:lvl1pPr>
          </a:lstStyle>
          <a:p>
            <a:fld id="{E70C864D-567E-4A43-B1C3-89973F552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874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3" tIns="47777" rIns="95553" bIns="47777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3" tIns="47777" rIns="95553" bIns="47777" rtlCol="0"/>
          <a:lstStyle>
            <a:lvl1pPr algn="r">
              <a:defRPr sz="1300"/>
            </a:lvl1pPr>
          </a:lstStyle>
          <a:p>
            <a:fld id="{2D4CDE20-AB6A-46F0-8635-FEC69E67CBDF}" type="datetimeFigureOut">
              <a:rPr lang="ru-RU" smtClean="0"/>
              <a:t>20.08.2015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3" tIns="47777" rIns="95553" bIns="4777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3" tIns="47777" rIns="95553" bIns="4777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3" tIns="47777" rIns="95553" bIns="47777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3" tIns="47777" rIns="95553" bIns="47777" rtlCol="0" anchor="b"/>
          <a:lstStyle>
            <a:lvl1pPr algn="r">
              <a:defRPr sz="1300"/>
            </a:lvl1pPr>
          </a:lstStyle>
          <a:p>
            <a:fld id="{AD7EDEE0-6AB2-4D68-836D-EA681474A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97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283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025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92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658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5249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4525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904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65D4EA-E830-4E3F-8623-C4D11C0BEEE4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9110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3495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4387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632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26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26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26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988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26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349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49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EDEE0-6AB2-4D68-836D-EA681474ABC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145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CC057FC-95B6-4D89-AFDA-ABA33EE921E5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EC4549AC-EB31-477F-92A9-B1988E232878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475C2-115A-4778-BE81-ABC4DB1880B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EC0C1-89B9-44C6-968E-8094C1D3FF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716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65D4F-8587-45CC-BF03-C16F0EE7DF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64AC1-1771-4B5A-B04A-C6AD8B40B77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99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84F47-8A53-4B3F-A7A0-5324820D972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84C2C-3E08-48F6-8D9F-C410A5531B2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4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EA24E-B308-4DD2-BBF0-4A2FE055FA2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4D803-EAA3-4B2E-86DB-923A85AE4B0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907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7142A-3D00-4D4D-BA2C-8B7C2568500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AE82B-FE75-49BA-AAFE-10B2C071009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874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C0592-B49E-4F73-9767-0E67FAE5D7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518EB-A944-4C0E-8290-38FAA07CD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392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8E86-87BC-488E-8158-2024098A964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4006A-4B9F-4709-BF51-7A3AC1A7591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543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33790-1E51-4C4B-A68A-465FD289260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BCF80-6CF5-488E-B915-D42C36788C9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296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83D1F030-CF94-4835-A39C-5F160E680245}" type="slidenum">
              <a:rPr lang="en-US" smtClean="0"/>
              <a:pPr/>
              <a:t>‹#›</a:t>
            </a:fld>
            <a:r>
              <a:rPr lang="en-US" dirty="0" smtClean="0"/>
              <a:t> /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14321-B114-4256-A8B1-AEEBD6B13A8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1206-1976-457D-B761-9E42DE600C6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01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E8ED1-949C-4C5F-9AC8-1D4083FC415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8C8CA-25CD-43D0-B5C3-92DE9E86E1D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21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6FAB8-63C1-4634-8D29-1BD40C989E2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7087B-51BE-4419-AAF1-C45D5CC371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07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 userDrawn="1"/>
        </p:nvSpPr>
        <p:spPr bwMode="auto">
          <a:xfrm>
            <a:off x="3635375" y="6308725"/>
            <a:ext cx="25574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A6A6A6"/>
                </a:solidFill>
                <a:latin typeface="Verdana" panose="020B0604030504040204" pitchFamily="34" charset="0"/>
              </a:rPr>
              <a:t>Март, 201</a:t>
            </a:r>
            <a:r>
              <a:rPr lang="ru-RU" sz="1600" dirty="0">
                <a:solidFill>
                  <a:srgbClr val="A6A6A6"/>
                </a:solidFill>
                <a:latin typeface="Verdana" panose="020B0604030504040204" pitchFamily="34" charset="0"/>
              </a:rPr>
              <a:t>4</a:t>
            </a:r>
          </a:p>
        </p:txBody>
      </p:sp>
      <p:sp>
        <p:nvSpPr>
          <p:cNvPr id="3" name="TextBox 8"/>
          <p:cNvSpPr txBox="1">
            <a:spLocks noChangeArrowheads="1"/>
          </p:cNvSpPr>
          <p:nvPr userDrawn="1"/>
        </p:nvSpPr>
        <p:spPr bwMode="auto">
          <a:xfrm>
            <a:off x="827088" y="1776413"/>
            <a:ext cx="69850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Практика работы в рамках ФКС. Первые шаги.</a:t>
            </a:r>
            <a:endParaRPr lang="en-US" sz="3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5"/>
          <p:cNvCxnSpPr/>
          <p:nvPr userDrawn="1"/>
        </p:nvCxnSpPr>
        <p:spPr>
          <a:xfrm>
            <a:off x="900113" y="3068638"/>
            <a:ext cx="619283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10"/>
          <p:cNvSpPr txBox="1">
            <a:spLocks noChangeArrowheads="1"/>
          </p:cNvSpPr>
          <p:nvPr userDrawn="1"/>
        </p:nvSpPr>
        <p:spPr bwMode="auto">
          <a:xfrm>
            <a:off x="827088" y="3141663"/>
            <a:ext cx="698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>
                <a:solidFill>
                  <a:srgbClr val="0059A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Ярослав Елизаров, </a:t>
            </a:r>
            <a:r>
              <a:rPr lang="en-US" sz="2000">
                <a:solidFill>
                  <a:srgbClr val="0059A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Gosbroker.ru</a:t>
            </a:r>
          </a:p>
        </p:txBody>
      </p:sp>
      <p:pic>
        <p:nvPicPr>
          <p:cNvPr id="6" name="Picture 6" descr="logo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66688"/>
            <a:ext cx="1655763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6834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660066"/>
              </a:buClr>
              <a:buFont typeface="Arial" pitchFamily="34" charset="0"/>
              <a:buChar char="•"/>
              <a:defRPr/>
            </a:lvl1pPr>
            <a:lvl2pPr marL="742950" indent="-285750">
              <a:buClr>
                <a:srgbClr val="660066"/>
              </a:buClr>
              <a:buFont typeface="Arial" pitchFamily="34" charset="0"/>
              <a:buChar char="•"/>
              <a:defRPr/>
            </a:lvl2pPr>
            <a:lvl3pPr marL="1143000" indent="-228600">
              <a:buClr>
                <a:srgbClr val="660066"/>
              </a:buClr>
              <a:buFont typeface="Arial" pitchFamily="34" charset="0"/>
              <a:buChar char="•"/>
              <a:defRPr/>
            </a:lvl3pPr>
            <a:lvl4pPr marL="1600200" indent="-228600">
              <a:buClr>
                <a:srgbClr val="660066"/>
              </a:buClr>
              <a:buFont typeface="Arial" pitchFamily="34" charset="0"/>
              <a:buChar char="•"/>
              <a:defRPr/>
            </a:lvl4pPr>
            <a:lvl5pPr marL="2057400" indent="-228600">
              <a:buClr>
                <a:srgbClr val="660066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3200" y="82800"/>
            <a:ext cx="6122988" cy="633412"/>
          </a:xfrm>
        </p:spPr>
        <p:txBody>
          <a:bodyPr/>
          <a:lstStyle>
            <a:lvl1pPr>
              <a:defRPr>
                <a:solidFill>
                  <a:srgbClr val="0059AB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44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933D019-A32C-4EAD-B8E6-DBDA699692FD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CCEBA98F-560C-4997-81C4-81D4D9187EAB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50972B2-CA5C-437D-87D0-8081271A9E4B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CD4847-11EF-4466-A8AD-85CDB7B49118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F168457A-3AB9-4880-8A0C-9F8524491207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FE976D3-5B7F-4300-ABED-C91F1B2AE209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EBDC1E59-17DD-41CE-97CA-624A472382D4}" type="datetime2">
              <a:rPr lang="en-US" smtClean="0"/>
              <a:t>Thursday, August 20,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5829" y="188640"/>
            <a:ext cx="1520045" cy="38448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chemeClr val="tx2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 smtClean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BBB451-9BC4-4EFD-B11B-1D1C21B3355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20.08.2015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 smtClean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05D91E-33EC-4284-BB56-F2EB3A42E272}" type="slidenum">
              <a:rPr lang="ru-RU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1" descr="logo-1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0350"/>
            <a:ext cx="162242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9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  <p:sldLayoutId id="2147484040" r:id="rId12"/>
    <p:sldLayoutId id="2147484041" r:id="rId13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rgbClr val="000000"/>
                </a:solidFill>
                <a:latin typeface="PFSquareSansPro-Bold"/>
                <a:cs typeface="PFSquareSansPro-Bold"/>
              </a:rPr>
              <a:t>Управление гарантийным банковским бизнесом в сфере закупок для МСП</a:t>
            </a:r>
            <a:endParaRPr lang="ru-RU" sz="4400" dirty="0">
              <a:latin typeface="PFSquareSansPro-Bold"/>
              <a:cs typeface="PFSquareSansPro-Bold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0000"/>
              </a:solidFill>
              <a:latin typeface="PFSquareSansPro-Bold"/>
              <a:cs typeface="PFSquareSansPro-Bold"/>
            </a:endParaRPr>
          </a:p>
          <a:p>
            <a:endParaRPr lang="ru-RU" dirty="0">
              <a:solidFill>
                <a:srgbClr val="000000"/>
              </a:solidFill>
              <a:latin typeface="PFSquareSansPro-Bold"/>
              <a:cs typeface="PFSquareSansPro-Bold"/>
            </a:endParaRPr>
          </a:p>
          <a:p>
            <a:r>
              <a:rPr lang="ru-RU" dirty="0">
                <a:solidFill>
                  <a:srgbClr val="000000"/>
                </a:solidFill>
                <a:latin typeface="PFSquareSansPro-Bold"/>
                <a:cs typeface="PFSquareSansPro-Bold"/>
              </a:rPr>
              <a:t>Компания </a:t>
            </a:r>
            <a:r>
              <a:rPr lang="ru-RU" dirty="0" err="1">
                <a:solidFill>
                  <a:srgbClr val="000000"/>
                </a:solidFill>
                <a:latin typeface="PFSquareSansPro-Bold"/>
                <a:cs typeface="PFSquareSansPro-Bold"/>
              </a:rPr>
              <a:t>Госброкер</a:t>
            </a:r>
            <a:r>
              <a:rPr lang="en-US" dirty="0">
                <a:solidFill>
                  <a:srgbClr val="000000"/>
                </a:solidFill>
                <a:latin typeface="PFSquareSansPro-Bold"/>
                <a:cs typeface="PFSquareSansPro-Bold"/>
              </a:rPr>
              <a:t/>
            </a:r>
            <a:br>
              <a:rPr lang="en-US" dirty="0">
                <a:solidFill>
                  <a:srgbClr val="000000"/>
                </a:solidFill>
                <a:latin typeface="PFSquareSansPro-Bold"/>
                <a:cs typeface="PFSquareSansPro-Bold"/>
              </a:rPr>
            </a:br>
            <a:r>
              <a:rPr lang="en-US" dirty="0">
                <a:solidFill>
                  <a:srgbClr val="146CB6"/>
                </a:solidFill>
                <a:latin typeface="PFSquareSansPro-Bold"/>
                <a:cs typeface="PFSquareSansPro-Bold"/>
              </a:rPr>
              <a:t>Gosbroker.ru</a:t>
            </a:r>
            <a:endParaRPr lang="ru-RU" dirty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endParaRPr lang="ru-RU" dirty="0">
              <a:latin typeface="PFSquareSansPro-Bold"/>
              <a:cs typeface="PFSquareSansPro-Bold"/>
            </a:endParaRPr>
          </a:p>
        </p:txBody>
      </p:sp>
    </p:spTree>
    <p:extLst>
      <p:ext uri="{BB962C8B-B14F-4D97-AF65-F5344CB8AC3E}">
        <p14:creationId xmlns:p14="http://schemas.microsoft.com/office/powerpoint/2010/main" val="24007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64807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Сегмент «средних» </a:t>
            </a:r>
            <a:r>
              <a:rPr lang="ru-RU" dirty="0">
                <a:latin typeface="PFSquareSansPro-Bold"/>
                <a:cs typeface="PFSquareSansPro-Bold"/>
              </a:rPr>
              <a:t>гарантий </a:t>
            </a:r>
            <a:r>
              <a:rPr lang="ru-RU" dirty="0" smtClean="0">
                <a:latin typeface="PFSquareSansPro-Bold"/>
                <a:cs typeface="PFSquareSansPro-Bold"/>
              </a:rPr>
              <a:t>(</a:t>
            </a:r>
            <a:r>
              <a:rPr lang="ru-RU" sz="31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10</a:t>
            </a:r>
            <a:r>
              <a:rPr lang="ru-RU" sz="3100" dirty="0" smtClean="0">
                <a:latin typeface="PFSquareSansPro-Bold"/>
                <a:cs typeface="PFSquareSansPro-Bold"/>
              </a:rPr>
              <a:t> - </a:t>
            </a:r>
            <a:r>
              <a:rPr lang="ru-RU" sz="31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100</a:t>
            </a:r>
            <a:r>
              <a:rPr lang="ru-RU" sz="3100" dirty="0" smtClean="0">
                <a:latin typeface="PFSquareSansPro-Bold"/>
                <a:cs typeface="PFSquareSansPro-Bold"/>
              </a:rPr>
              <a:t> </a:t>
            </a:r>
            <a:r>
              <a:rPr lang="ru-RU" dirty="0">
                <a:latin typeface="PFSquareSansPro-Bold"/>
                <a:cs typeface="PFSquareSansPro-Bold"/>
              </a:rPr>
              <a:t>млн.)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5"/>
            <a:ext cx="8229600" cy="5078696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400" dirty="0">
                <a:latin typeface="PFSquareSansPro-Bold"/>
                <a:cs typeface="PFSquareSansPro-Bold"/>
              </a:rPr>
              <a:t>Если </a:t>
            </a:r>
            <a:r>
              <a:rPr lang="ru-RU" sz="1400" dirty="0" smtClean="0">
                <a:latin typeface="PFSquareSansPro-Bold"/>
                <a:cs typeface="PFSquareSansPro-Bold"/>
              </a:rPr>
              <a:t>текущей </a:t>
            </a:r>
            <a:r>
              <a:rPr lang="ru-RU" sz="1400" dirty="0">
                <a:latin typeface="PFSquareSansPro-Bold"/>
                <a:cs typeface="PFSquareSansPro-Bold"/>
              </a:rPr>
              <a:t>политикой банка не предусмотрено активное развитие по сути «розничных» кредитных продуктов для МСБ, мы предлагаем обратить внимание на сегмент «средних» гарантий от 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10</a:t>
            </a:r>
            <a:r>
              <a:rPr lang="ru-RU" sz="1400" dirty="0">
                <a:latin typeface="PFSquareSansPro-Bold"/>
                <a:cs typeface="PFSquareSansPro-Bold"/>
              </a:rPr>
              <a:t> до 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100</a:t>
            </a:r>
            <a:r>
              <a:rPr lang="ru-RU" sz="1400" dirty="0">
                <a:latin typeface="PFSquareSansPro-Bold"/>
                <a:cs typeface="PFSquareSansPro-Bold"/>
              </a:rPr>
              <a:t> млн. рублей.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400" b="1" dirty="0" smtClean="0">
                <a:latin typeface="PFSquareSansPro-Bold"/>
                <a:cs typeface="PFSquareSansPro-Bold"/>
              </a:rPr>
              <a:t>Сегмент </a:t>
            </a:r>
            <a:r>
              <a:rPr lang="ru-RU" sz="1400" b="1" dirty="0">
                <a:latin typeface="PFSquareSansPro-Bold"/>
                <a:cs typeface="PFSquareSansPro-Bold"/>
              </a:rPr>
              <a:t>«средних»-гарантий сопоставим по объему с «экспрессами», однако обладает существенными преимуществами:</a:t>
            </a:r>
          </a:p>
          <a:p>
            <a:pPr>
              <a:spcBef>
                <a:spcPts val="0"/>
              </a:spcBef>
            </a:pPr>
            <a:r>
              <a:rPr lang="ru-RU" sz="1200" dirty="0">
                <a:latin typeface="PFSquareSansPro-Bold"/>
                <a:cs typeface="PFSquareSansPro-Bold"/>
              </a:rPr>
              <a:t>Возможность в качестве обязательного условия получать обороты по покрываемым гарантиями контрактам</a:t>
            </a:r>
            <a:r>
              <a:rPr lang="ru-RU" sz="1200" dirty="0" smtClean="0">
                <a:latin typeface="PFSquareSansPro-Bold"/>
                <a:cs typeface="PFSquareSansPro-Bold"/>
              </a:rPr>
              <a:t>,</a:t>
            </a:r>
            <a:r>
              <a:rPr lang="en-US" sz="1200" dirty="0" smtClean="0">
                <a:latin typeface="PFSquareSansPro-Bold"/>
                <a:cs typeface="PFSquareSansPro-Bold"/>
              </a:rPr>
              <a:t> </a:t>
            </a:r>
            <a:endParaRPr lang="ru-RU" sz="1200" dirty="0" smtClean="0">
              <a:latin typeface="PFSquareSansPro-Bold"/>
              <a:cs typeface="PFSquareSansPro-Bold"/>
            </a:endParaRPr>
          </a:p>
          <a:p>
            <a:pPr>
              <a:spcBef>
                <a:spcPts val="0"/>
              </a:spcBef>
            </a:pPr>
            <a:r>
              <a:rPr lang="ru-RU" sz="1200" dirty="0" smtClean="0">
                <a:latin typeface="PFSquareSansPro-Bold"/>
                <a:cs typeface="PFSquareSansPro-Bold"/>
              </a:rPr>
              <a:t>Минимальное обеспечение гарантии в виде поручительства собственников,</a:t>
            </a:r>
          </a:p>
          <a:p>
            <a:pPr>
              <a:spcBef>
                <a:spcPts val="0"/>
              </a:spcBef>
            </a:pPr>
            <a:r>
              <a:rPr lang="ru-RU" sz="1200" dirty="0" smtClean="0">
                <a:latin typeface="PFSquareSansPro-Bold"/>
                <a:cs typeface="PFSquareSansPro-Bold"/>
              </a:rPr>
              <a:t>Более </a:t>
            </a:r>
            <a:r>
              <a:rPr lang="ru-RU" sz="1200" dirty="0">
                <a:latin typeface="PFSquareSansPro-Bold"/>
                <a:cs typeface="PFSquareSansPro-Bold"/>
              </a:rPr>
              <a:t>тесный контакт с клиентом и более детальная картина финансового состояния </a:t>
            </a:r>
            <a:r>
              <a:rPr lang="ru-RU" sz="1200" dirty="0" smtClean="0">
                <a:latin typeface="PFSquareSansPro-Bold"/>
                <a:cs typeface="PFSquareSansPro-Bold"/>
              </a:rPr>
              <a:t>клиента, что позволяет предлагать увеличивать доходность по клиенту через кросс-продукты, </a:t>
            </a:r>
          </a:p>
          <a:p>
            <a:pPr>
              <a:spcBef>
                <a:spcPts val="0"/>
              </a:spcBef>
            </a:pPr>
            <a:r>
              <a:rPr lang="ru-RU" sz="1200" dirty="0" smtClean="0">
                <a:latin typeface="PFSquareSansPro-Bold"/>
                <a:cs typeface="PFSquareSansPro-Bold"/>
              </a:rPr>
              <a:t>Возможность получения до 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10-15%</a:t>
            </a:r>
            <a:r>
              <a:rPr lang="ru-RU" sz="1200" dirty="0" smtClean="0">
                <a:latin typeface="PFSquareSansPro-Bold"/>
                <a:cs typeface="PFSquareSansPro-Bold"/>
              </a:rPr>
              <a:t> депозита в обеспечение гарантий,</a:t>
            </a:r>
          </a:p>
          <a:p>
            <a:pPr>
              <a:spcBef>
                <a:spcPts val="0"/>
              </a:spcBef>
            </a:pPr>
            <a:r>
              <a:rPr lang="ru-RU" sz="12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Для </a:t>
            </a:r>
            <a:r>
              <a:rPr lang="ru-RU" sz="1200" dirty="0">
                <a:solidFill>
                  <a:srgbClr val="0070C0"/>
                </a:solidFill>
                <a:latin typeface="PFSquareSansPro-Bold"/>
                <a:cs typeface="PFSquareSansPro-Bold"/>
              </a:rPr>
              <a:t>покрытия одного и того же объема необходимо в 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30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 </a:t>
            </a:r>
            <a:r>
              <a:rPr lang="ru-RU" sz="1200" dirty="0">
                <a:solidFill>
                  <a:srgbClr val="0070C0"/>
                </a:solidFill>
                <a:latin typeface="PFSquareSansPro-Bold"/>
                <a:cs typeface="PFSquareSansPro-Bold"/>
              </a:rPr>
              <a:t>раз меньше гарантий при операционных затратах на одну «среднюю» гарантию всего в 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4-5</a:t>
            </a:r>
            <a:r>
              <a:rPr lang="ru-RU" sz="1200" dirty="0">
                <a:solidFill>
                  <a:srgbClr val="0070C0"/>
                </a:solidFill>
                <a:latin typeface="PFSquareSansPro-Bold"/>
                <a:cs typeface="PFSquareSansPro-Bold"/>
              </a:rPr>
              <a:t> раз превышающих затраты на «экспресс» при применении качественных моделей оценки и отлаженных бизнес-процессах.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400" dirty="0" smtClean="0">
                <a:latin typeface="PFSquareSansPro-Bold"/>
                <a:cs typeface="PFSquareSansPro-Bold"/>
              </a:rPr>
              <a:t>Данные из Реестра выданных гарантий обеспечения контрактов по 44-ФЗ за апрель-июль </a:t>
            </a:r>
            <a:r>
              <a:rPr lang="ru-RU" sz="16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2014</a:t>
            </a:r>
            <a:r>
              <a:rPr lang="ru-RU" sz="1600" dirty="0" smtClean="0">
                <a:latin typeface="PFSquareSansPro-Bold"/>
                <a:cs typeface="PFSquareSansPro-Bold"/>
              </a:rPr>
              <a:t> </a:t>
            </a:r>
            <a:r>
              <a:rPr lang="ru-RU" sz="1400" dirty="0" smtClean="0">
                <a:latin typeface="PFSquareSansPro-Bold"/>
                <a:cs typeface="PFSquareSansPro-Bold"/>
              </a:rPr>
              <a:t>(</a:t>
            </a:r>
            <a:r>
              <a:rPr lang="ru-RU" sz="16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4</a:t>
            </a:r>
            <a:r>
              <a:rPr lang="ru-RU" sz="1400" dirty="0" smtClean="0">
                <a:latin typeface="PFSquareSansPro-Bold"/>
                <a:cs typeface="PFSquareSansPro-Bold"/>
              </a:rPr>
              <a:t> месяца)</a:t>
            </a:r>
          </a:p>
          <a:p>
            <a:pPr>
              <a:spcBef>
                <a:spcPts val="0"/>
              </a:spcBef>
            </a:pPr>
            <a:r>
              <a:rPr lang="ru-RU" sz="1200" dirty="0" smtClean="0">
                <a:latin typeface="PFSquareSansPro-Bold"/>
                <a:cs typeface="PFSquareSansPro-Bold"/>
              </a:rPr>
              <a:t>Средний </a:t>
            </a:r>
            <a:r>
              <a:rPr lang="ru-RU" sz="1200" dirty="0">
                <a:latin typeface="PFSquareSansPro-Bold"/>
                <a:cs typeface="PFSquareSansPro-Bold"/>
              </a:rPr>
              <a:t>срок действия </a:t>
            </a:r>
            <a:r>
              <a:rPr lang="ru-RU" sz="1200" dirty="0" smtClean="0">
                <a:latin typeface="PFSquareSansPro-Bold"/>
                <a:cs typeface="PFSquareSansPro-Bold"/>
              </a:rPr>
              <a:t>«средней» гарантии </a:t>
            </a:r>
            <a:r>
              <a:rPr lang="ru-RU" sz="1200" dirty="0">
                <a:latin typeface="PFSquareSansPro-Bold"/>
                <a:cs typeface="PFSquareSansPro-Bold"/>
              </a:rPr>
              <a:t>– 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14</a:t>
            </a:r>
            <a:r>
              <a:rPr lang="ru-RU" sz="1400" dirty="0">
                <a:latin typeface="PFSquareSansPro-Bold"/>
                <a:cs typeface="PFSquareSansPro-Bold"/>
              </a:rPr>
              <a:t> </a:t>
            </a:r>
            <a:r>
              <a:rPr lang="ru-RU" sz="1200" dirty="0">
                <a:latin typeface="PFSquareSansPro-Bold"/>
                <a:cs typeface="PFSquareSansPro-Bold"/>
              </a:rPr>
              <a:t>месяцев</a:t>
            </a:r>
          </a:p>
          <a:p>
            <a:pPr>
              <a:spcBef>
                <a:spcPts val="0"/>
              </a:spcBef>
            </a:pPr>
            <a:r>
              <a:rPr lang="ru-RU" sz="1200" dirty="0">
                <a:latin typeface="PFSquareSansPro-Bold"/>
                <a:cs typeface="PFSquareSansPro-Bold"/>
              </a:rPr>
              <a:t>Доля гарантий со сроком действия менее двух лет – 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86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%</a:t>
            </a:r>
            <a:endParaRPr lang="ru-RU" sz="1200" dirty="0">
              <a:solidFill>
                <a:srgbClr val="D2533C"/>
              </a:solidFill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064162"/>
              </p:ext>
            </p:extLst>
          </p:nvPr>
        </p:nvGraphicFramePr>
        <p:xfrm>
          <a:off x="539552" y="5373216"/>
          <a:ext cx="7992888" cy="91763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4498"/>
                <a:gridCol w="1872208"/>
                <a:gridCol w="2417960"/>
                <a:gridCol w="1998222"/>
              </a:tblGrid>
              <a:tr h="368994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alibri Light" panose="020F0302020204030204" pitchFamily="34" charset="0"/>
                        </a:rPr>
                        <a:t>Размер</a:t>
                      </a:r>
                      <a:r>
                        <a:rPr lang="ru-RU" sz="1200" b="0" baseline="0" dirty="0" smtClean="0">
                          <a:latin typeface="Calibri Light" panose="020F0302020204030204" pitchFamily="34" charset="0"/>
                        </a:rPr>
                        <a:t> гарантии</a:t>
                      </a:r>
                      <a:endParaRPr lang="ru-RU" sz="1200" b="0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alibri Light" panose="020F0302020204030204" pitchFamily="34" charset="0"/>
                        </a:rPr>
                        <a:t>Количество</a:t>
                      </a:r>
                      <a:r>
                        <a:rPr lang="ru-RU" sz="1200" b="0" baseline="0" dirty="0" smtClean="0">
                          <a:latin typeface="Calibri Light" panose="020F0302020204030204" pitchFamily="34" charset="0"/>
                        </a:rPr>
                        <a:t> гарантий</a:t>
                      </a:r>
                      <a:endParaRPr lang="ru-RU" sz="1200" b="0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Calibri Light" panose="020F0302020204030204" pitchFamily="34" charset="0"/>
                        </a:rPr>
                        <a:t>Суммарный</a:t>
                      </a:r>
                      <a:r>
                        <a:rPr lang="ru-RU" sz="1200" b="0" baseline="0" dirty="0" smtClean="0">
                          <a:latin typeface="Calibri Light" panose="020F0302020204030204" pitchFamily="34" charset="0"/>
                        </a:rPr>
                        <a:t> объем покрытия</a:t>
                      </a:r>
                      <a:endParaRPr lang="ru-RU" sz="1200" b="0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Calibri Light" panose="020F0302020204030204" pitchFamily="34" charset="0"/>
                        </a:rPr>
                        <a:t>Средний размер гарантии</a:t>
                      </a:r>
                    </a:p>
                  </a:txBody>
                  <a:tcPr anchor="ctr"/>
                </a:tc>
              </a:tr>
              <a:tr h="24755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До</a:t>
                      </a:r>
                      <a:r>
                        <a:rPr lang="ru-RU" sz="1200" baseline="0" dirty="0" smtClean="0">
                          <a:latin typeface="Calibri Light" panose="020F0302020204030204" pitchFamily="34" charset="0"/>
                        </a:rPr>
                        <a:t> 10 млн.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66 315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48</a:t>
                      </a:r>
                      <a:r>
                        <a:rPr lang="ru-RU" sz="1200" baseline="0" dirty="0" smtClean="0">
                          <a:latin typeface="Calibri Light" panose="020F0302020204030204" pitchFamily="34" charset="0"/>
                        </a:rPr>
                        <a:t> млрд.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720 тыс.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24755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От 10 до 100 млн.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2 323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66 млрд.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alibri Light" panose="020F0302020204030204" pitchFamily="34" charset="0"/>
                        </a:rPr>
                        <a:t>28 млн.</a:t>
                      </a:r>
                      <a:endParaRPr lang="ru-RU" sz="120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5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056784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Обзор ключевых игроков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/>
            </a:r>
            <a:b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</a:b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Сегмент малых (до </a:t>
            </a:r>
            <a:r>
              <a:rPr lang="ru-RU" sz="2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10</a:t>
            </a:r>
            <a:r>
              <a:rPr lang="ru-RU" sz="24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млн) гарантий, годовой объем, </a:t>
            </a:r>
            <a:r>
              <a:rPr lang="ru-RU" sz="2000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руб</a:t>
            </a:r>
            <a:endParaRPr lang="ru-RU" sz="2000" dirty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200" b="1" dirty="0" smtClean="0">
                <a:solidFill>
                  <a:srgbClr val="146CB6"/>
                </a:solidFill>
              </a:rPr>
              <a:t>*</a:t>
            </a:r>
            <a:r>
              <a:rPr lang="ru-RU" sz="1200" b="1" dirty="0" smtClean="0">
                <a:solidFill>
                  <a:srgbClr val="146CB6"/>
                </a:solidFill>
              </a:rPr>
              <a:t>По данным Реестра банковских гарантий по 44-ФЗ (с 16.07.2014 по 15.07.2015, за вычетом гарантий «оптовых» клиентов</a:t>
            </a:r>
            <a:r>
              <a:rPr lang="en-US" sz="1200" b="1" dirty="0" smtClean="0">
                <a:solidFill>
                  <a:srgbClr val="146CB6"/>
                </a:solidFill>
              </a:rPr>
              <a:t>)</a:t>
            </a:r>
            <a:endParaRPr lang="ru-RU" b="1" dirty="0">
              <a:solidFill>
                <a:srgbClr val="146CB6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5106"/>
              </p:ext>
            </p:extLst>
          </p:nvPr>
        </p:nvGraphicFramePr>
        <p:xfrm>
          <a:off x="611560" y="1198799"/>
          <a:ext cx="7848872" cy="419677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065493"/>
                <a:gridCol w="1326264"/>
                <a:gridCol w="2195944"/>
                <a:gridCol w="2261171"/>
              </a:tblGrid>
              <a:tr h="5641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БАНК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Количество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гарантий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Сумма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гарантий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Капитал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К2 (</a:t>
                      </a:r>
                      <a:r>
                        <a:rPr lang="ru-RU" sz="1400" u="none" strike="noStrike" dirty="0" err="1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Владикомбанк</a:t>
                      </a:r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23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068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16 787 981 603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2 478 274 000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О.К. Банк (Окский)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16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485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14 026 353 214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3 082 696 000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Держава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16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862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12 617 395 251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3 234 317 000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Сбербанк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15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763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   8 586 845 091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2 520 815 372 000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Совкомбанк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6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945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   6 282 486 869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35 247 653 000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Локо-банк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4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145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   3 653 409 997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11 107 627 000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СВА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1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663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   3 043 351 292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4 211 701 000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Росевробанк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4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260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   2 980 953 596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25 175 501 000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libri Light" panose="020F0302020204030204" pitchFamily="34" charset="0"/>
                        </a:rPr>
                        <a:t>Солид банк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2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688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   2 613 815 492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1 690 496 000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Аспект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3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173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   2 272 003 151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1 180 704 000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effectLst/>
                          <a:latin typeface="Calibri Light" panose="020F0302020204030204" pitchFamily="34" charset="0"/>
                        </a:rPr>
                        <a:t>Москоммерцбанк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3</a:t>
                      </a:r>
                      <a:r>
                        <a:rPr lang="en-US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Calibri Light" panose="020F0302020204030204" pitchFamily="34" charset="0"/>
                        </a:rPr>
                        <a:t>453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   2 110 156 037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Calibri Light" panose="020F0302020204030204" pitchFamily="34" charset="0"/>
                        </a:rPr>
                        <a:t>         4 890 197 000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ФК Открытие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2</a:t>
                      </a:r>
                      <a:r>
                        <a:rPr lang="en-US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534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       2 007 793 946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</a:rPr>
                        <a:t>     225 490 108 000   </a:t>
                      </a:r>
                      <a:endParaRPr lang="ru-RU" sz="1400" b="0" i="0" u="none" strike="noStrike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41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056784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Обзор ключевых игроков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/>
            </a:r>
            <a:b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</a:b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Сегмент малых (от </a:t>
            </a:r>
            <a:r>
              <a:rPr lang="ru-RU" sz="2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10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до </a:t>
            </a:r>
            <a:r>
              <a:rPr lang="ru-RU" sz="2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50</a:t>
            </a:r>
            <a:r>
              <a:rPr lang="ru-RU" sz="24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млн) гарантий, годовой объем, </a:t>
            </a:r>
            <a:r>
              <a:rPr lang="ru-RU" sz="2000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руб</a:t>
            </a:r>
            <a:endParaRPr lang="ru-RU" sz="2000" dirty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46CB6"/>
                </a:solidFill>
              </a:rPr>
              <a:t>*</a:t>
            </a:r>
            <a:r>
              <a:rPr lang="ru-RU" sz="1200" b="1" dirty="0">
                <a:solidFill>
                  <a:srgbClr val="146CB6"/>
                </a:solidFill>
              </a:rPr>
              <a:t>По данным Реестра банковских гарантий по 44-ФЗ (с 16.07.2014 по 15.07.2015, за вычетом гарантий «</a:t>
            </a:r>
            <a:r>
              <a:rPr lang="ru-RU" sz="1200" b="1" dirty="0" smtClean="0">
                <a:solidFill>
                  <a:srgbClr val="146CB6"/>
                </a:solidFill>
              </a:rPr>
              <a:t>оптовых» клиентов</a:t>
            </a:r>
            <a:r>
              <a:rPr lang="en-US" sz="1200" b="1" dirty="0" smtClean="0">
                <a:solidFill>
                  <a:srgbClr val="146CB6"/>
                </a:solidFill>
              </a:rPr>
              <a:t>)</a:t>
            </a:r>
            <a:endParaRPr lang="ru-RU" sz="1200" b="1" dirty="0">
              <a:solidFill>
                <a:srgbClr val="146CB6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234227"/>
              </p:ext>
            </p:extLst>
          </p:nvPr>
        </p:nvGraphicFramePr>
        <p:xfrm>
          <a:off x="611560" y="1268760"/>
          <a:ext cx="7848872" cy="419677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065493"/>
                <a:gridCol w="1326264"/>
                <a:gridCol w="2195944"/>
                <a:gridCol w="2261171"/>
              </a:tblGrid>
              <a:tr h="5641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Calibri Light" panose="020F0302020204030204" pitchFamily="34" charset="0"/>
                        </a:rPr>
                        <a:t>БАНК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Calibri Light" panose="020F0302020204030204" pitchFamily="34" charset="0"/>
                        </a:rPr>
                        <a:t>Количество </a:t>
                      </a:r>
                      <a:r>
                        <a:rPr lang="ru-RU" sz="1600" u="none" strike="noStrike" dirty="0" smtClean="0">
                          <a:effectLst/>
                          <a:latin typeface="Calibri Light" panose="020F0302020204030204" pitchFamily="34" charset="0"/>
                        </a:rPr>
                        <a:t>гарантий</a:t>
                      </a:r>
                      <a:r>
                        <a:rPr lang="en-US" sz="1600" u="none" strike="noStrike" dirty="0" smtClean="0">
                          <a:effectLst/>
                          <a:latin typeface="Calibri Light" panose="020F0302020204030204" pitchFamily="34" charset="0"/>
                        </a:rPr>
                        <a:t>*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Calibri Light" panose="020F0302020204030204" pitchFamily="34" charset="0"/>
                        </a:rPr>
                        <a:t>Сумма </a:t>
                      </a:r>
                      <a:r>
                        <a:rPr lang="ru-RU" sz="1600" u="none" strike="noStrike" dirty="0" smtClean="0">
                          <a:effectLst/>
                          <a:latin typeface="Calibri Light" panose="020F0302020204030204" pitchFamily="34" charset="0"/>
                        </a:rPr>
                        <a:t>гарантий</a:t>
                      </a:r>
                      <a:r>
                        <a:rPr lang="en-US" sz="1600" u="none" strike="noStrike" smtClean="0">
                          <a:effectLst/>
                          <a:latin typeface="Calibri Light" panose="020F0302020204030204" pitchFamily="34" charset="0"/>
                        </a:rPr>
                        <a:t>*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Calibri Light" panose="020F0302020204030204" pitchFamily="34" charset="0"/>
                        </a:rPr>
                        <a:t> Капитал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Сбербанк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522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11 843 536 257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2 520 815 372 000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ВТБ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318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7 039 615 105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758 293 703 000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О.К. Банк (Окский)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335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6 543 994 038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  3 082 696 000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ЦЕБ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266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6 094 062 179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      1 579 398 000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ФК Открытие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230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5 105 046 219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225 490 108 000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К2 (</a:t>
                      </a:r>
                      <a:r>
                        <a:rPr lang="ru-RU" sz="1800" u="none" strike="noStrike" kern="1200" dirty="0" err="1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Владикомбанк</a:t>
                      </a:r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272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4 403 260 384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  2 478 274 000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СВА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4 121 706 772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  4 211 701 000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 err="1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Совкомбанк</a:t>
                      </a:r>
                      <a:endParaRPr lang="ru-RU" sz="1800" u="none" strike="noStrike" kern="1200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3 769 807 248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35 247 653 000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Нота-банк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177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3 768 482 567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11 110 594 000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Банк Москвы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153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3 675 882 448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168 430 575 000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 err="1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Росевробанк</a:t>
                      </a:r>
                      <a:endParaRPr lang="ru-RU" sz="1800" u="none" strike="noStrike" kern="1200" dirty="0">
                        <a:solidFill>
                          <a:srgbClr val="146CB6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177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3 487 217 272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rgbClr val="146CB6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25 175 501 000   </a:t>
                      </a:r>
                    </a:p>
                  </a:txBody>
                  <a:tcPr marL="7620" marR="7620" marT="7620" marB="0" anchor="b"/>
                </a:tc>
              </a:tr>
              <a:tr h="3027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Промсвязьбанк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124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2 710 684 228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       123 333 152 000   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039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Запуск продуктов на платформе </a:t>
            </a:r>
            <a:r>
              <a:rPr lang="ru-RU" dirty="0" err="1" smtClean="0">
                <a:solidFill>
                  <a:srgbClr val="800000"/>
                </a:solidFill>
                <a:latin typeface="PFSquareSansPro-Bold"/>
                <a:cs typeface="PFSquareSansPro-Bold"/>
              </a:rPr>
              <a:t>Гособлако</a:t>
            </a:r>
            <a:endParaRPr lang="ru-RU" dirty="0">
              <a:solidFill>
                <a:srgbClr val="800000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316924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000" dirty="0">
                <a:latin typeface="PFSquareSansPro-Bold"/>
                <a:cs typeface="PFSquareSansPro-Bold"/>
              </a:rPr>
              <a:t>В настоящий момент </a:t>
            </a:r>
            <a:r>
              <a:rPr lang="ru-RU" sz="2000" dirty="0" smtClean="0">
                <a:latin typeface="PFSquareSansPro-Bold"/>
                <a:cs typeface="PFSquareSansPro-Bold"/>
              </a:rPr>
              <a:t>компанией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Госброкер</a:t>
            </a:r>
            <a:r>
              <a:rPr lang="ru-RU" sz="2000" dirty="0" smtClean="0">
                <a:latin typeface="PFSquareSansPro-Bold"/>
                <a:cs typeface="PFSquareSansPro-Bold"/>
              </a:rPr>
              <a:t> </a:t>
            </a:r>
            <a:r>
              <a:rPr lang="ru-RU" sz="2000" dirty="0">
                <a:latin typeface="PFSquareSansPro-Bold"/>
                <a:cs typeface="PFSquareSansPro-Bold"/>
              </a:rPr>
              <a:t>разработана, опробована и запущена в эксплуатацию совместно с банком СВА </a:t>
            </a:r>
            <a:r>
              <a:rPr lang="ru-RU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платформа </a:t>
            </a:r>
            <a:r>
              <a:rPr lang="ru-RU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Гособлако</a:t>
            </a:r>
            <a:r>
              <a:rPr lang="en-US" sz="2000" dirty="0" smtClean="0">
                <a:latin typeface="PFSquareSansPro-Bold"/>
                <a:cs typeface="PFSquareSansPro-Bold"/>
              </a:rPr>
              <a:t>. </a:t>
            </a:r>
            <a:r>
              <a:rPr lang="ru-RU" sz="2000" dirty="0" smtClean="0">
                <a:latin typeface="PFSquareSansPro-Bold"/>
                <a:cs typeface="PFSquareSansPro-Bold"/>
              </a:rPr>
              <a:t>В сочетании с удачным продуктом, </a:t>
            </a:r>
            <a:r>
              <a:rPr lang="ru-RU" sz="2000" dirty="0">
                <a:latin typeface="PFSquareSansPro-Bold"/>
                <a:cs typeface="PFSquareSansPro-Bold"/>
              </a:rPr>
              <a:t>д</a:t>
            </a:r>
            <a:r>
              <a:rPr lang="ru-RU" sz="2000" dirty="0" smtClean="0">
                <a:latin typeface="PFSquareSansPro-Bold"/>
                <a:cs typeface="PFSquareSansPro-Bold"/>
              </a:rPr>
              <a:t>анная платформа позволила банку СВА получить существенную долю гарантийного рынка.</a:t>
            </a:r>
            <a:endParaRPr lang="ru-RU" sz="2000" dirty="0">
              <a:solidFill>
                <a:srgbClr val="FF0000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Платформа является вторым поколением собственной системы Госброкер, на которой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с 2012 года были </a:t>
            </a: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запущены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экспресс-продукты банков СВА</a:t>
            </a: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, ВПБ, РИБ, и которая в настоящее время используется рядом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брокеров.</a:t>
            </a:r>
            <a:endParaRPr lang="ru-RU" sz="1800" dirty="0">
              <a:solidFill>
                <a:srgbClr val="D2533C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Данная </a:t>
            </a:r>
            <a:r>
              <a:rPr lang="ru-RU" sz="2000" dirty="0">
                <a:latin typeface="PFSquareSansPro-Bold"/>
                <a:cs typeface="PFSquareSansPro-Bold"/>
              </a:rPr>
              <a:t>платформа </a:t>
            </a:r>
            <a:r>
              <a:rPr lang="ru-RU" sz="2000" dirty="0" smtClean="0">
                <a:latin typeface="PFSquareSansPro-Bold"/>
                <a:cs typeface="PFSquareSansPro-Bold"/>
              </a:rPr>
              <a:t>ни в чем не уступает аналогичным платформам (</a:t>
            </a:r>
            <a:r>
              <a:rPr lang="ru-RU" sz="2000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Теледок</a:t>
            </a:r>
            <a:r>
              <a:rPr lang="ru-RU" sz="2000" dirty="0" smtClean="0">
                <a:latin typeface="PFSquareSansPro-Bold"/>
                <a:cs typeface="PFSquareSansPro-Bold"/>
              </a:rPr>
              <a:t>, </a:t>
            </a:r>
            <a:r>
              <a:rPr lang="ru-RU" sz="2000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Финтендер</a:t>
            </a:r>
            <a:r>
              <a:rPr lang="ru-RU" sz="2000" dirty="0" smtClean="0">
                <a:latin typeface="PFSquareSansPro-Bold"/>
                <a:cs typeface="PFSquareSansPro-Bold"/>
              </a:rPr>
              <a:t>), </a:t>
            </a:r>
            <a:r>
              <a:rPr lang="ru-RU" sz="2000" dirty="0">
                <a:latin typeface="PFSquareSansPro-Bold"/>
                <a:cs typeface="PFSquareSansPro-Bold"/>
              </a:rPr>
              <a:t>а по отдельным характеристикам </a:t>
            </a:r>
            <a:r>
              <a:rPr lang="ru-RU" sz="2000" dirty="0" smtClean="0">
                <a:latin typeface="PFSquareSansPro-Bold"/>
                <a:cs typeface="PFSquareSansPro-Bold"/>
              </a:rPr>
              <a:t>(в части гибкости настройки бизнес-процессов, разграничения доступа) их значительно превосходит.</a:t>
            </a:r>
            <a:endParaRPr lang="ru-RU" sz="2000" dirty="0"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dirty="0" smtClean="0">
                <a:latin typeface="PFSquareSansPro-Bold"/>
                <a:cs typeface="PFSquareSansPro-Bold"/>
              </a:rPr>
              <a:t>В качестве примера захвату существенной доли сегментов малых и средних гарантий банки </a:t>
            </a:r>
            <a:r>
              <a:rPr lang="ru-RU" sz="1800" dirty="0">
                <a:solidFill>
                  <a:srgbClr val="146CB6"/>
                </a:solidFill>
                <a:latin typeface="PFSquareSansPro-Bold"/>
                <a:cs typeface="PFSquareSansPro-Bold"/>
              </a:rPr>
              <a:t>Держава</a:t>
            </a:r>
            <a:r>
              <a:rPr lang="ru-RU" sz="1800" dirty="0">
                <a:latin typeface="PFSquareSansPro-Bold"/>
                <a:cs typeface="PFSquareSansPro-Bold"/>
              </a:rPr>
              <a:t> и </a:t>
            </a:r>
            <a:r>
              <a:rPr lang="ru-RU" sz="1800" dirty="0" err="1">
                <a:solidFill>
                  <a:srgbClr val="146CB6"/>
                </a:solidFill>
                <a:latin typeface="PFSquareSansPro-Bold"/>
                <a:cs typeface="PFSquareSansPro-Bold"/>
              </a:rPr>
              <a:t>Совкомбанк</a:t>
            </a:r>
            <a:r>
              <a:rPr lang="ru-RU" sz="1800" dirty="0">
                <a:solidFill>
                  <a:srgbClr val="146CB6"/>
                </a:solidFill>
                <a:latin typeface="PFSquareSansPro-Bold"/>
                <a:cs typeface="PFSquareSansPro-Bold"/>
              </a:rPr>
              <a:t> </a:t>
            </a:r>
            <a:r>
              <a:rPr lang="ru-RU" sz="1800" dirty="0">
                <a:latin typeface="PFSquareSansPro-Bold"/>
                <a:cs typeface="PFSquareSansPro-Bold"/>
              </a:rPr>
              <a:t>обязаны </a:t>
            </a:r>
            <a:r>
              <a:rPr lang="ru-RU" sz="1800" dirty="0" smtClean="0">
                <a:latin typeface="PFSquareSansPro-Bold"/>
                <a:cs typeface="PFSquareSansPro-Bold"/>
              </a:rPr>
              <a:t>финансовой платформе </a:t>
            </a:r>
            <a:r>
              <a:rPr lang="ru-RU" sz="1800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Финтендер</a:t>
            </a: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. </a:t>
            </a:r>
            <a:r>
              <a:rPr lang="ru-RU" sz="1800" dirty="0" smtClean="0">
                <a:latin typeface="PFSquareSansPro-Bold"/>
                <a:cs typeface="PFSquareSansPro-Bold"/>
              </a:rPr>
              <a:t>В </a:t>
            </a:r>
            <a:r>
              <a:rPr lang="ru-RU" sz="1800" dirty="0">
                <a:latin typeface="PFSquareSansPro-Bold"/>
                <a:cs typeface="PFSquareSansPro-Bold"/>
              </a:rPr>
              <a:t>июне 2015 в рамках развития линейки продуктов банка для участников </a:t>
            </a:r>
            <a:r>
              <a:rPr lang="ru-RU" sz="1800" dirty="0" err="1" smtClean="0">
                <a:latin typeface="PFSquareSansPro-Bold"/>
                <a:cs typeface="PFSquareSansPro-Bold"/>
              </a:rPr>
              <a:t>Госзакупок</a:t>
            </a:r>
            <a:r>
              <a:rPr lang="ru-RU" sz="1800" dirty="0" smtClean="0">
                <a:latin typeface="PFSquareSansPro-Bold"/>
                <a:cs typeface="PFSquareSansPro-Bold"/>
              </a:rPr>
              <a:t> </a:t>
            </a:r>
            <a:r>
              <a:rPr lang="ru-RU" sz="1800" dirty="0" err="1" smtClean="0">
                <a:solidFill>
                  <a:srgbClr val="146CB6"/>
                </a:solidFill>
                <a:latin typeface="PFSquareSansPro-Bold"/>
                <a:cs typeface="PFSquareSansPro-Bold"/>
              </a:rPr>
              <a:t>Совкомбанк</a:t>
            </a: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</a:t>
            </a:r>
            <a:r>
              <a:rPr lang="ru-RU" sz="1800" dirty="0">
                <a:latin typeface="PFSquareSansPro-Bold"/>
                <a:cs typeface="PFSquareSansPro-Bold"/>
              </a:rPr>
              <a:t>выкупил платформу </a:t>
            </a:r>
            <a:r>
              <a:rPr lang="ru-RU" sz="1800" dirty="0" err="1">
                <a:solidFill>
                  <a:srgbClr val="146CB6"/>
                </a:solidFill>
                <a:latin typeface="PFSquareSansPro-Bold"/>
                <a:cs typeface="PFSquareSansPro-Bold"/>
              </a:rPr>
              <a:t>Финтендер</a:t>
            </a:r>
            <a:r>
              <a:rPr lang="ru-RU" sz="1800" dirty="0" smtClean="0">
                <a:latin typeface="PFSquareSansPro-Bold"/>
                <a:cs typeface="PFSquareSansPro-Bold"/>
              </a:rPr>
              <a:t>.</a:t>
            </a:r>
            <a:endParaRPr lang="ru-RU" sz="1800" dirty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87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Предложение</a:t>
            </a:r>
            <a:endParaRPr lang="ru-RU" dirty="0">
              <a:solidFill>
                <a:srgbClr val="800000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32776"/>
            <a:ext cx="8229600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Мы предлагаем совместно разработать и запустить линейку совместных </a:t>
            </a:r>
            <a:r>
              <a:rPr lang="ru-RU" sz="2000" dirty="0" err="1" smtClean="0">
                <a:latin typeface="PFSquareSansPro-Bold"/>
                <a:cs typeface="PFSquareSansPro-Bold"/>
              </a:rPr>
              <a:t>гарантийно</a:t>
            </a:r>
            <a:r>
              <a:rPr lang="ru-RU" sz="2000" dirty="0" smtClean="0">
                <a:latin typeface="PFSquareSansPro-Bold"/>
                <a:cs typeface="PFSquareSansPro-Bold"/>
              </a:rPr>
              <a:t>-кредитных продуктов.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опыт запуска нескольких банков</a:t>
            </a:r>
            <a:r>
              <a:rPr lang="en-US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;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ru-RU" sz="2000" dirty="0" err="1" smtClean="0">
                <a:solidFill>
                  <a:srgbClr val="D2533C"/>
                </a:solidFill>
                <a:latin typeface="PFSquareSansPro-Bold"/>
                <a:cs typeface="PFSquareSansPro-Bold"/>
              </a:rPr>
              <a:t>скоринговые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 модели, опробованные на более чем 40 </a:t>
            </a:r>
            <a:r>
              <a:rPr lang="ru-RU" sz="2000" dirty="0" err="1" smtClean="0">
                <a:solidFill>
                  <a:srgbClr val="D2533C"/>
                </a:solidFill>
                <a:latin typeface="PFSquareSansPro-Bold"/>
                <a:cs typeface="PFSquareSansPro-Bold"/>
              </a:rPr>
              <a:t>тыс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 сделок</a:t>
            </a:r>
            <a:r>
              <a:rPr lang="en-US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;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собственная платформа для обработки сделок</a:t>
            </a:r>
            <a:r>
              <a:rPr lang="en-US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;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собственная база постоянных клиентов.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Все перечисленное позволит разработать оптимальные продукты, которые позволят в достаточно короткий срок (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от 4 до 8 месяцев</a:t>
            </a:r>
            <a:r>
              <a:rPr lang="ru-RU" sz="2000" dirty="0" smtClean="0">
                <a:latin typeface="PFSquareSansPro-Bold"/>
                <a:cs typeface="PFSquareSansPro-Bold"/>
              </a:rPr>
              <a:t>) устойчиво захватить долю рынка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от 10 до 20% </a:t>
            </a:r>
            <a:r>
              <a:rPr lang="ru-RU" sz="2000" dirty="0" smtClean="0">
                <a:latin typeface="PFSquareSansPro-Bold"/>
                <a:cs typeface="PFSquareSansPro-Bold"/>
              </a:rPr>
              <a:t>в сегментах малых и средних гарантий.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Готовы рассмотреть различные варианты совместной работы –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от простого предоставления сервиса</a:t>
            </a:r>
            <a:r>
              <a:rPr lang="ru-RU" sz="2000" dirty="0" smtClean="0">
                <a:latin typeface="PFSquareSansPro-Bold"/>
                <a:cs typeface="PFSquareSansPro-Bold"/>
              </a:rPr>
              <a:t> до «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аренды лицензии и нормативов</a:t>
            </a:r>
            <a:r>
              <a:rPr lang="ru-RU" sz="2000" dirty="0" smtClean="0">
                <a:latin typeface="PFSquareSansPro-Bold"/>
                <a:cs typeface="PFSquareSansPro-Bold"/>
              </a:rPr>
              <a:t>» с покрытием всех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рисков за свой счет</a:t>
            </a:r>
            <a:r>
              <a:rPr lang="ru-RU" sz="2000" dirty="0" smtClean="0">
                <a:latin typeface="PFSquareSansPro-Bold"/>
                <a:cs typeface="PFSquareSansPro-Bold"/>
              </a:rPr>
              <a:t>.</a:t>
            </a:r>
            <a:endParaRPr lang="ru-RU" sz="2000" dirty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80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Параметры продукта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/>
            </a:r>
            <a:b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</a:br>
            <a:r>
              <a:rPr lang="ru-RU" sz="2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сравнение с основными продуктами</a:t>
            </a:r>
            <a:endParaRPr lang="ru-RU" dirty="0">
              <a:solidFill>
                <a:srgbClr val="0070C0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32776"/>
            <a:ext cx="8229600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«Плюсы» и «Минусы» основных существующих продуктов на примере экспресс-гарантий </a:t>
            </a:r>
            <a:r>
              <a:rPr lang="ru-RU" sz="2000" dirty="0" err="1" smtClean="0">
                <a:latin typeface="PFSquareSansPro-Bold"/>
                <a:cs typeface="PFSquareSansPro-Bold"/>
              </a:rPr>
              <a:t>Совкомбанка</a:t>
            </a:r>
            <a:endParaRPr lang="ru-RU" sz="2000" dirty="0" smtClean="0">
              <a:latin typeface="PFSquareSansPro-Bold"/>
              <a:cs typeface="PFSquareSansPro-Bold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endParaRPr lang="ru-RU" sz="2000" dirty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50792"/>
              </p:ext>
            </p:extLst>
          </p:nvPr>
        </p:nvGraphicFramePr>
        <p:xfrm>
          <a:off x="599564" y="1988840"/>
          <a:ext cx="7995717" cy="43051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15196"/>
                <a:gridCol w="4680521"/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PFSquareSansPro-Bold"/>
                          <a:cs typeface="PFSquareSansPro-Bold"/>
                        </a:rPr>
                        <a:t>+</a:t>
                      </a:r>
                      <a:endParaRPr lang="ru-RU" sz="3200" dirty="0">
                        <a:latin typeface="PFSquareSansPro-Bold"/>
                        <a:cs typeface="PFSquareSansPro-Bol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>
                          <a:latin typeface="PFSquareSansPro-Bold"/>
                          <a:cs typeface="PFSquareSansPro-Bold"/>
                        </a:rPr>
                        <a:t>– </a:t>
                      </a:r>
                      <a:endParaRPr lang="ru-RU" sz="3200" dirty="0">
                        <a:latin typeface="PFSquareSansPro-Bold"/>
                        <a:cs typeface="PFSquareSansPro-Bold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 40 млн рублей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«грубый»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скоринг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 18 месяцев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отказы по авансовым контрактам</a:t>
                      </a:r>
                    </a:p>
                  </a:txBody>
                  <a:tcPr marL="7620" marR="7620" marT="7620" marB="0" anchor="ctr"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без обеспечения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высокий процент за выпуск (около 5% годовых)</a:t>
                      </a:r>
                    </a:p>
                  </a:txBody>
                  <a:tcPr marL="7620" marR="7620" marT="7620" marB="0" anchor="ctr"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без открытия р/с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только 44-ФЗ</a:t>
                      </a:r>
                    </a:p>
                  </a:txBody>
                  <a:tcPr marL="7620" marR="7620" marT="7620" marB="0" anchor="ctr"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полностью ЭДО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жесткая тарификация независимо от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фин.состояния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компании и параметров контракта</a:t>
                      </a:r>
                    </a:p>
                  </a:txBody>
                  <a:tcPr marL="7620" marR="7620" marT="7620" marB="0" anchor="b"/>
                </a:tc>
              </a:tr>
              <a:tr h="303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скоринговая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оценка – 30 минут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согласование банком – 1 день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выпуск – 1 день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наличие кросс-продуктов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52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056784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Сравнение платформы</a:t>
            </a:r>
            <a:endParaRPr lang="ru-RU" sz="2000" dirty="0">
              <a:solidFill>
                <a:srgbClr val="800000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219140"/>
              </p:ext>
            </p:extLst>
          </p:nvPr>
        </p:nvGraphicFramePr>
        <p:xfrm>
          <a:off x="615676" y="980728"/>
          <a:ext cx="8100900" cy="53358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521978"/>
                <a:gridCol w="2751249"/>
                <a:gridCol w="2827673"/>
              </a:tblGrid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Финтендер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err="1" smtClean="0">
                          <a:effectLst/>
                          <a:latin typeface="PFSquareSansPro-Bold"/>
                          <a:cs typeface="PFSquareSansPro-Bold"/>
                        </a:rPr>
                        <a:t>Гособлако</a:t>
                      </a:r>
                      <a:r>
                        <a:rPr lang="ru-RU" sz="1600" u="none" strike="noStrike" baseline="0" dirty="0" smtClean="0">
                          <a:effectLst/>
                          <a:latin typeface="PFSquareSansPro-Bold"/>
                          <a:cs typeface="PFSquareSansPro-Bold"/>
                        </a:rPr>
                        <a:t> (сентябрь 2015)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err="1" smtClean="0">
                          <a:effectLst/>
                          <a:latin typeface="PFSquareSansPro-Bold"/>
                          <a:cs typeface="PFSquareSansPro-Bold"/>
                        </a:rPr>
                        <a:t>Гособлако</a:t>
                      </a:r>
                      <a:r>
                        <a:rPr lang="ru-RU" sz="1600" u="none" strike="noStrike" baseline="0" dirty="0" smtClean="0">
                          <a:effectLst/>
                          <a:latin typeface="PFSquareSansPro-Bold"/>
                          <a:cs typeface="PFSquareSansPro-Bold"/>
                        </a:rPr>
                        <a:t> (октябрь 2015)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предварительный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скоринг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по согласованной модели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предварительный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скоринг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по согласованной модели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предварительный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скоринг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по согласованной модели</a:t>
                      </a:r>
                    </a:p>
                  </a:txBody>
                  <a:tcPr marL="7620" marR="7620" marT="7620" marB="0" anchor="ctr"/>
                </a:tc>
              </a:tr>
              <a:tr h="78625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автоматическая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загрузка и проверка данных из открытых источников (Арбитражи, Опыт исполнения ГК, РНП, Реестр БГ, ЕГРЮЛ)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автоматическая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загрузка и проверка данных из открытых источников (Арбитражи, Опыт исполнения ГК, РНП, Реестр БГ, ЕГРЮЛ)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автоматическая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загрузка и проверка данных из открытых источников (Арбитражи, Опыт исполнения ГК, РНП, Реестр БГ, ЕГРЮЛ)</a:t>
                      </a: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утвержденный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формат анкеты и состав досье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утвержденный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формат анкеты и состав досье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утвержденный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формат анкеты и состав досье</a:t>
                      </a: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предпроверка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досье и данных оператор платформы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предпроверка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досье и данных оператор платформы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предпроверка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досье и данных оператор платформы</a:t>
                      </a:r>
                    </a:p>
                  </a:txBody>
                  <a:tcPr marL="7620" marR="7620" marT="7620" marB="0" anchor="ctr"/>
                </a:tc>
              </a:tr>
              <a:tr h="347486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многоуровневый </a:t>
                      </a:r>
                      <a:r>
                        <a:rPr lang="ru-RU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доступ пользователей банк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многоуровневый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доступ пользователей банк</a:t>
                      </a:r>
                    </a:p>
                  </a:txBody>
                  <a:tcPr marL="7620" marR="7620" marT="7620" marB="0" anchor="ctr"/>
                </a:tc>
              </a:tr>
              <a:tr h="347486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мониторинг </a:t>
                      </a:r>
                      <a:r>
                        <a:rPr lang="ru-RU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актуальности досье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мониторинг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актуальности досье</a:t>
                      </a:r>
                    </a:p>
                  </a:txBody>
                  <a:tcPr marL="7620" marR="7620" marT="7620" marB="0" anchor="ctr"/>
                </a:tc>
              </a:tr>
              <a:tr h="347486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146CB6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клиентский </a:t>
                      </a:r>
                      <a:r>
                        <a:rPr lang="ru-RU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и агентский портал, встроенный в портал банка</a:t>
                      </a: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реализация </a:t>
                      </a:r>
                      <a:r>
                        <a:rPr lang="ru-RU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«кредитного конвейера» (по заявке банка)</a:t>
                      </a:r>
                    </a:p>
                  </a:txBody>
                  <a:tcPr marL="7620" marR="7620" marT="7620" marB="0" anchor="ctr"/>
                </a:tc>
              </a:tr>
              <a:tr h="397179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FSquareSansPro-Bold"/>
                        <a:cs typeface="PFSquareSansPro-Bold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предварительный </a:t>
                      </a:r>
                      <a:r>
                        <a:rPr lang="ru-RU" sz="12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скоринг</a:t>
                      </a:r>
                      <a:r>
                        <a:rPr lang="ru-RU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PFSquareSansPro-Bold"/>
                          <a:cs typeface="PFSquareSansPro-Bold"/>
                        </a:rPr>
                        <a:t> по согласованной модели связных компаний</a:t>
                      </a: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73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372350" cy="682154"/>
          </a:xfrm>
        </p:spPr>
        <p:txBody>
          <a:bodyPr/>
          <a:lstStyle/>
          <a:p>
            <a:r>
              <a:rPr lang="ru-RU" sz="2800" dirty="0" smtClean="0">
                <a:latin typeface="PFSquareSansPro-Bold"/>
                <a:cs typeface="PFSquareSansPro-Bold"/>
              </a:rPr>
              <a:t>Преимущества для банка от партнерства</a:t>
            </a:r>
            <a:endParaRPr lang="en-US" sz="2800" dirty="0" smtClean="0">
              <a:latin typeface="PFSquareSansPro-Bold"/>
              <a:cs typeface="PFSquareSansPro-Bold"/>
            </a:endParaRPr>
          </a:p>
        </p:txBody>
      </p:sp>
      <p:sp>
        <p:nvSpPr>
          <p:cNvPr id="25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6064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400" dirty="0" smtClean="0">
                <a:latin typeface="PFSquareSansPro-Bold"/>
                <a:cs typeface="PFSquareSansPro-Bold"/>
              </a:rPr>
              <a:t>Эффективность </a:t>
            </a:r>
            <a:r>
              <a:rPr lang="ru-RU" sz="1400" dirty="0">
                <a:latin typeface="PFSquareSansPro-Bold"/>
                <a:cs typeface="PFSquareSansPro-Bold"/>
              </a:rPr>
              <a:t>совместного с банками освоения указанного рынка складывается из </a:t>
            </a:r>
            <a:r>
              <a:rPr lang="ru-RU" sz="1400" dirty="0" smtClean="0">
                <a:latin typeface="PFSquareSansPro-Bold"/>
                <a:cs typeface="PFSquareSansPro-Bold"/>
              </a:rPr>
              <a:t>нескольких составляющих:</a:t>
            </a:r>
            <a:endParaRPr lang="ru-RU" sz="1400" dirty="0">
              <a:latin typeface="PFSquareSansPro-Bold"/>
              <a:cs typeface="PFSquareSansPro-Bold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Привлечение клиентов.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 Результатом 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нашей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маркетинговой активности 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является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несколько сотен обращений 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ежемесячно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. Основная масса клиентов – 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не хуже 2 категории качества с резервом не более 5%.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По клиентам с категорией качества хуже всегда существует возможность решения по залогам и</a:t>
            </a:r>
            <a:r>
              <a:rPr lang="en-US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/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или депонированию средств в объеме, необходимом для покрытия дополнительных резервов.  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Упаковка клиентов.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Наличие собственных </a:t>
            </a:r>
            <a:r>
              <a:rPr lang="ru-RU" sz="1400" dirty="0" err="1" smtClean="0">
                <a:solidFill>
                  <a:srgbClr val="0070C0"/>
                </a:solidFill>
                <a:latin typeface="PFSquareSansPro-Bold"/>
                <a:cs typeface="PFSquareSansPro-Bold"/>
              </a:rPr>
              <a:t>скоринговых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 моделей и методик, опытных аналитиков и четких регламентов работы позволяет передавать клиентов, прошедших предварительную оценку и укомплектованным досье по согласованному 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с банком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формату. </a:t>
            </a:r>
            <a:endParaRPr lang="ru-RU" sz="1400" dirty="0">
              <a:solidFill>
                <a:srgbClr val="0070C0"/>
              </a:solidFill>
              <a:latin typeface="PFSquareSansPro-Bold"/>
              <a:cs typeface="PFSquareSansPro-Bold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Методологическая </a:t>
            </a: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работа.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Мы 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активно делимся своим опытом и аналитическими данными при разработке и запуске совместного продукта.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Технологическая поддержка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. </a:t>
            </a:r>
            <a:r>
              <a:rPr lang="ru-RU" sz="1400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Мы </a:t>
            </a:r>
            <a:r>
              <a:rPr lang="ru-RU" sz="1400" dirty="0">
                <a:solidFill>
                  <a:srgbClr val="0070C0"/>
                </a:solidFill>
                <a:latin typeface="PFSquareSansPro-Bold"/>
                <a:cs typeface="PFSquareSansPro-Bold"/>
              </a:rPr>
              <a:t>создали и регулярно модернизируем собственную ИТ-платформу, позволяющую существенно снизить операционные затраты на:</a:t>
            </a:r>
          </a:p>
          <a:p>
            <a:pPr marL="571500" lvl="1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400" dirty="0">
                <a:latin typeface="PFSquareSansPro-Bold"/>
                <a:cs typeface="PFSquareSansPro-Bold"/>
              </a:rPr>
              <a:t>ф</a:t>
            </a:r>
            <a:r>
              <a:rPr lang="ru-RU" sz="1400" dirty="0" smtClean="0">
                <a:latin typeface="PFSquareSansPro-Bold"/>
                <a:cs typeface="PFSquareSansPro-Bold"/>
              </a:rPr>
              <a:t>ормирование </a:t>
            </a:r>
            <a:r>
              <a:rPr lang="ru-RU" sz="1400" dirty="0">
                <a:latin typeface="PFSquareSansPro-Bold"/>
                <a:cs typeface="PFSquareSansPro-Bold"/>
              </a:rPr>
              <a:t>легитимного электронного юридического и финансового досье клиента</a:t>
            </a:r>
          </a:p>
          <a:p>
            <a:pPr marL="571500" lvl="1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400" dirty="0">
                <a:latin typeface="PFSquareSansPro-Bold"/>
                <a:cs typeface="PFSquareSansPro-Bold"/>
              </a:rPr>
              <a:t>с</a:t>
            </a:r>
            <a:r>
              <a:rPr lang="ru-RU" sz="1400" dirty="0" smtClean="0">
                <a:latin typeface="PFSquareSansPro-Bold"/>
                <a:cs typeface="PFSquareSansPro-Bold"/>
              </a:rPr>
              <a:t>бор </a:t>
            </a:r>
            <a:r>
              <a:rPr lang="ru-RU" sz="1400" dirty="0">
                <a:latin typeface="PFSquareSansPro-Bold"/>
                <a:cs typeface="PFSquareSansPro-Bold"/>
              </a:rPr>
              <a:t>публичной информации клиента </a:t>
            </a:r>
          </a:p>
          <a:p>
            <a:pPr marL="571500" lvl="1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400" dirty="0">
                <a:latin typeface="PFSquareSansPro-Bold"/>
                <a:cs typeface="PFSquareSansPro-Bold"/>
              </a:rPr>
              <a:t>а</a:t>
            </a:r>
            <a:r>
              <a:rPr lang="ru-RU" sz="1400" dirty="0" smtClean="0">
                <a:latin typeface="PFSquareSansPro-Bold"/>
                <a:cs typeface="PFSquareSansPro-Bold"/>
              </a:rPr>
              <a:t>втоматизированную </a:t>
            </a:r>
            <a:r>
              <a:rPr lang="ru-RU" sz="1400" dirty="0" err="1">
                <a:latin typeface="PFSquareSansPro-Bold"/>
                <a:cs typeface="PFSquareSansPro-Bold"/>
              </a:rPr>
              <a:t>скоринговую</a:t>
            </a:r>
            <a:r>
              <a:rPr lang="ru-RU" sz="1400" dirty="0">
                <a:latin typeface="PFSquareSansPro-Bold"/>
                <a:cs typeface="PFSquareSansPro-Bold"/>
              </a:rPr>
              <a:t> </a:t>
            </a:r>
            <a:r>
              <a:rPr lang="ru-RU" sz="1400" dirty="0" smtClean="0">
                <a:latin typeface="PFSquareSansPro-Bold"/>
                <a:cs typeface="PFSquareSansPro-Bold"/>
              </a:rPr>
              <a:t>оценку </a:t>
            </a:r>
            <a:r>
              <a:rPr lang="ru-RU" sz="1400" dirty="0">
                <a:latin typeface="PFSquareSansPro-Bold"/>
                <a:cs typeface="PFSquareSansPro-Bold"/>
              </a:rPr>
              <a:t>клиента на основе полученных публичных, финансовых и анкетных данных</a:t>
            </a:r>
          </a:p>
          <a:p>
            <a:pPr marL="571500" lvl="1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400" dirty="0">
                <a:latin typeface="PFSquareSansPro-Bold"/>
                <a:cs typeface="PFSquareSansPro-Bold"/>
              </a:rPr>
              <a:t>п</a:t>
            </a:r>
            <a:r>
              <a:rPr lang="ru-RU" sz="1400" dirty="0" smtClean="0">
                <a:latin typeface="PFSquareSansPro-Bold"/>
                <a:cs typeface="PFSquareSansPro-Bold"/>
              </a:rPr>
              <a:t>роведение </a:t>
            </a:r>
            <a:r>
              <a:rPr lang="ru-RU" sz="1400" dirty="0">
                <a:latin typeface="PFSquareSansPro-Bold"/>
                <a:cs typeface="PFSquareSansPro-Bold"/>
              </a:rPr>
              <a:t>регулярного финансового мониторинга</a:t>
            </a:r>
          </a:p>
          <a:p>
            <a:pPr marL="571500" lvl="1" indent="-228600">
              <a:spcBef>
                <a:spcPts val="600"/>
              </a:spcBef>
              <a:buFont typeface="+mj-lt"/>
              <a:buAutoNum type="arabicPeriod"/>
            </a:pPr>
            <a:r>
              <a:rPr lang="ru-RU" sz="1400" dirty="0">
                <a:latin typeface="PFSquareSansPro-Bold"/>
                <a:cs typeface="PFSquareSansPro-Bold"/>
              </a:rPr>
              <a:t>в</a:t>
            </a:r>
            <a:r>
              <a:rPr lang="ru-RU" sz="1400" dirty="0" smtClean="0">
                <a:latin typeface="PFSquareSansPro-Bold"/>
                <a:cs typeface="PFSquareSansPro-Bold"/>
              </a:rPr>
              <a:t>едение </a:t>
            </a:r>
            <a:r>
              <a:rPr lang="ru-RU" sz="1400" dirty="0">
                <a:latin typeface="PFSquareSansPro-Bold"/>
                <a:cs typeface="PFSquareSansPro-Bold"/>
              </a:rPr>
              <a:t>большого количество сделок одновременно и формирование комплекта документов по сделке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400" dirty="0" smtClean="0">
                <a:latin typeface="PFSquareSansPro-Bold"/>
                <a:cs typeface="PFSquareSansPro-Bold"/>
              </a:rPr>
              <a:t>В настоящий момент совместная работа в сегменте «средних» гарантий ведется с:</a:t>
            </a:r>
            <a:br>
              <a:rPr lang="ru-RU" sz="1400" dirty="0" smtClean="0">
                <a:latin typeface="PFSquareSansPro-Bold"/>
                <a:cs typeface="PFSquareSansPro-Bold"/>
              </a:rPr>
            </a:br>
            <a:r>
              <a:rPr lang="ru-RU" sz="1400" dirty="0" smtClean="0">
                <a:latin typeface="PFSquareSansPro-Bold"/>
                <a:cs typeface="PFSquareSansPro-Bold"/>
              </a:rPr>
              <a:t>КБ </a:t>
            </a:r>
            <a:r>
              <a:rPr lang="ru-RU" sz="1400" dirty="0">
                <a:latin typeface="PFSquareSansPro-Bold"/>
                <a:cs typeface="PFSquareSansPro-Bold"/>
              </a:rPr>
              <a:t>«</a:t>
            </a:r>
            <a:r>
              <a:rPr lang="ru-RU" sz="1400" dirty="0">
                <a:solidFill>
                  <a:srgbClr val="D2533C"/>
                </a:solidFill>
                <a:latin typeface="PFSquareSansPro-Bold"/>
                <a:cs typeface="PFSquareSansPro-Bold"/>
              </a:rPr>
              <a:t>ЛОКО-Банк</a:t>
            </a:r>
            <a:r>
              <a:rPr lang="ru-RU" sz="1400" dirty="0" smtClean="0">
                <a:latin typeface="PFSquareSansPro-Bold"/>
                <a:cs typeface="PFSquareSansPro-Bold"/>
              </a:rPr>
              <a:t>», АКБ «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Держава</a:t>
            </a:r>
            <a:r>
              <a:rPr lang="ru-RU" sz="1400" dirty="0" smtClean="0">
                <a:latin typeface="PFSquareSansPro-Bold"/>
                <a:cs typeface="PFSquareSansPro-Bold"/>
              </a:rPr>
              <a:t>», </a:t>
            </a:r>
            <a:r>
              <a:rPr lang="ru-RU" sz="1400" dirty="0">
                <a:latin typeface="PFSquareSansPro-Bold"/>
                <a:cs typeface="PFSquareSansPro-Bold"/>
              </a:rPr>
              <a:t>КБ </a:t>
            </a:r>
            <a:r>
              <a:rPr lang="ru-RU" sz="1400" dirty="0" smtClean="0">
                <a:latin typeface="PFSquareSansPro-Bold"/>
                <a:cs typeface="PFSquareSansPro-Bold"/>
              </a:rPr>
              <a:t>«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НС Банк</a:t>
            </a:r>
            <a:r>
              <a:rPr lang="ru-RU" sz="1400" dirty="0" smtClean="0">
                <a:latin typeface="PFSquareSansPro-Bold"/>
                <a:cs typeface="PFSquareSansPro-Bold"/>
              </a:rPr>
              <a:t>» (ЗАО), КБ </a:t>
            </a:r>
            <a:r>
              <a:rPr lang="ru-RU" sz="1400" dirty="0">
                <a:latin typeface="PFSquareSansPro-Bold"/>
                <a:cs typeface="PFSquareSansPro-Bold"/>
              </a:rPr>
              <a:t>«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РОСЭНЕРГОБАНК</a:t>
            </a:r>
            <a:r>
              <a:rPr lang="ru-RU" sz="1400" dirty="0" smtClean="0">
                <a:latin typeface="PFSquareSansPro-Bold"/>
                <a:cs typeface="PFSquareSansPro-Bold"/>
              </a:rPr>
              <a:t>», </a:t>
            </a:r>
            <a:br>
              <a:rPr lang="ru-RU" sz="1400" dirty="0" smtClean="0">
                <a:latin typeface="PFSquareSansPro-Bold"/>
                <a:cs typeface="PFSquareSansPro-Bold"/>
              </a:rPr>
            </a:br>
            <a:r>
              <a:rPr lang="ru-RU" sz="1400" dirty="0" smtClean="0">
                <a:latin typeface="PFSquareSansPro-Bold"/>
                <a:cs typeface="PFSquareSansPro-Bold"/>
              </a:rPr>
              <a:t>ООО «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Банк БКФ</a:t>
            </a:r>
            <a:r>
              <a:rPr lang="ru-RU" sz="1400" dirty="0" smtClean="0">
                <a:latin typeface="PFSquareSansPro-Bold"/>
                <a:cs typeface="PFSquareSansPro-Bold"/>
              </a:rPr>
              <a:t>», ОАО </a:t>
            </a:r>
            <a:r>
              <a:rPr lang="ru-RU" sz="1400" dirty="0">
                <a:latin typeface="PFSquareSansPro-Bold"/>
                <a:cs typeface="PFSquareSansPro-Bold"/>
              </a:rPr>
              <a:t>КБ </a:t>
            </a:r>
            <a:r>
              <a:rPr lang="ru-RU" sz="1400" dirty="0" smtClean="0">
                <a:latin typeface="PFSquareSansPro-Bold"/>
                <a:cs typeface="PFSquareSansPro-Bold"/>
              </a:rPr>
              <a:t>«</a:t>
            </a:r>
            <a:r>
              <a:rPr lang="ru-RU" sz="1400" dirty="0" err="1" smtClean="0">
                <a:solidFill>
                  <a:srgbClr val="D2533C"/>
                </a:solidFill>
                <a:latin typeface="PFSquareSansPro-Bold"/>
                <a:cs typeface="PFSquareSansPro-Bold"/>
              </a:rPr>
              <a:t>ЕвроситиБанк</a:t>
            </a:r>
            <a:r>
              <a:rPr lang="ru-RU" sz="1400" dirty="0" smtClean="0">
                <a:latin typeface="PFSquareSansPro-Bold"/>
                <a:cs typeface="PFSquareSansPro-Bold"/>
              </a:rPr>
              <a:t>», ОАО АКБ «</a:t>
            </a:r>
            <a:r>
              <a:rPr lang="ru-RU" sz="14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Северо-восточный Альянс</a:t>
            </a:r>
            <a:r>
              <a:rPr lang="ru-RU" sz="1400" dirty="0" smtClean="0">
                <a:latin typeface="PFSquareSansPro-Bold"/>
                <a:cs typeface="PFSquareSansPro-Bold"/>
              </a:rPr>
              <a:t>»</a:t>
            </a:r>
            <a:r>
              <a:rPr lang="en-US" sz="1400" dirty="0" smtClean="0">
                <a:latin typeface="PFSquareSansPro-Bold"/>
                <a:cs typeface="PFSquareSansPro-Bold"/>
              </a:rPr>
              <a:t>, </a:t>
            </a:r>
            <a:r>
              <a:rPr lang="ru-RU" sz="1400" dirty="0" smtClean="0">
                <a:latin typeface="PFSquareSansPro-Bold"/>
                <a:cs typeface="PFSquareSansPro-Bold"/>
              </a:rPr>
              <a:t>ОАО «</a:t>
            </a:r>
            <a:r>
              <a:rPr lang="ru-RU" sz="1400" dirty="0" err="1" smtClean="0">
                <a:solidFill>
                  <a:srgbClr val="FF0000"/>
                </a:solidFill>
                <a:latin typeface="PFSquareSansPro-Bold"/>
                <a:cs typeface="PFSquareSansPro-Bold"/>
              </a:rPr>
              <a:t>СовкомБанк</a:t>
            </a:r>
            <a:r>
              <a:rPr lang="ru-RU" sz="1400" dirty="0" smtClean="0">
                <a:latin typeface="PFSquareSansPro-Bold"/>
                <a:cs typeface="PFSquareSansPro-Bold"/>
              </a:rPr>
              <a:t>» и др.</a:t>
            </a:r>
            <a:endParaRPr lang="ru-RU" sz="1400" dirty="0">
              <a:latin typeface="PFSquareSansPro-Bold"/>
              <a:cs typeface="PFSquareSansPro-Bold"/>
            </a:endParaRPr>
          </a:p>
        </p:txBody>
      </p:sp>
    </p:spTree>
    <p:extLst>
      <p:ext uri="{BB962C8B-B14F-4D97-AF65-F5344CB8AC3E}">
        <p14:creationId xmlns:p14="http://schemas.microsoft.com/office/powerpoint/2010/main" val="422467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Функционал платформы </a:t>
            </a:r>
            <a:r>
              <a:rPr lang="ru-RU" dirty="0" err="1">
                <a:solidFill>
                  <a:srgbClr val="800000"/>
                </a:solidFill>
                <a:latin typeface="PFSquareSansPro-Bold"/>
                <a:cs typeface="PFSquareSansPro-Bold"/>
              </a:rPr>
              <a:t>Г</a:t>
            </a:r>
            <a:r>
              <a:rPr lang="ru-RU" dirty="0" err="1" smtClean="0">
                <a:solidFill>
                  <a:srgbClr val="800000"/>
                </a:solidFill>
                <a:latin typeface="PFSquareSansPro-Bold"/>
                <a:cs typeface="PFSquareSansPro-Bold"/>
              </a:rPr>
              <a:t>особлако</a:t>
            </a:r>
            <a:endParaRPr lang="ru-RU" dirty="0">
              <a:solidFill>
                <a:srgbClr val="800000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32776"/>
            <a:ext cx="8229600" cy="5222712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146CB6"/>
                </a:solidFill>
                <a:latin typeface="PFSquareSansPro-Bold"/>
                <a:cs typeface="PFSquareSansPro-Bold"/>
              </a:rPr>
              <a:t>Э</a:t>
            </a: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лектронная </a:t>
            </a:r>
            <a:r>
              <a:rPr lang="ru-RU" sz="1800" dirty="0">
                <a:solidFill>
                  <a:srgbClr val="146CB6"/>
                </a:solidFill>
                <a:latin typeface="PFSquareSansPro-Bold"/>
                <a:cs typeface="PFSquareSansPro-Bold"/>
              </a:rPr>
              <a:t>анкета с </a:t>
            </a:r>
            <a:r>
              <a:rPr lang="ru-RU" sz="1800" dirty="0" err="1">
                <a:solidFill>
                  <a:srgbClr val="146CB6"/>
                </a:solidFill>
                <a:latin typeface="PFSquareSansPro-Bold"/>
                <a:cs typeface="PFSquareSansPro-Bold"/>
              </a:rPr>
              <a:t>автоподстановкой</a:t>
            </a:r>
            <a:r>
              <a:rPr lang="ru-RU" sz="1800" dirty="0">
                <a:solidFill>
                  <a:srgbClr val="146CB6"/>
                </a:solidFill>
                <a:latin typeface="PFSquareSansPro-Bold"/>
                <a:cs typeface="PFSquareSansPro-Bold"/>
              </a:rPr>
              <a:t> данных из открытых </a:t>
            </a: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источников</a:t>
            </a:r>
            <a:endParaRPr lang="en-US" sz="1800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556" y="1628800"/>
            <a:ext cx="8061007" cy="371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10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Функционал платформы </a:t>
            </a:r>
            <a:r>
              <a:rPr lang="ru-RU" dirty="0" err="1">
                <a:solidFill>
                  <a:srgbClr val="800000"/>
                </a:solidFill>
                <a:latin typeface="PFSquareSansPro-Bold"/>
                <a:cs typeface="PFSquareSansPro-Bold"/>
              </a:rPr>
              <a:t>Г</a:t>
            </a:r>
            <a:r>
              <a:rPr lang="ru-RU" dirty="0" err="1" smtClean="0">
                <a:solidFill>
                  <a:srgbClr val="800000"/>
                </a:solidFill>
                <a:latin typeface="PFSquareSansPro-Bold"/>
                <a:cs typeface="PFSquareSansPro-Bold"/>
              </a:rPr>
              <a:t>особлако</a:t>
            </a:r>
            <a:endParaRPr lang="ru-RU" dirty="0">
              <a:solidFill>
                <a:srgbClr val="800000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222712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146CB6"/>
                </a:solidFill>
                <a:latin typeface="PFSquareSansPro-Bold"/>
                <a:cs typeface="PFSquareSansPro-Bold"/>
              </a:rPr>
              <a:t>А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втоматизированный </a:t>
            </a:r>
            <a:r>
              <a:rPr lang="ru-RU" sz="2000" dirty="0" err="1">
                <a:solidFill>
                  <a:srgbClr val="146CB6"/>
                </a:solidFill>
                <a:latin typeface="PFSquareSansPro-Bold"/>
                <a:cs typeface="PFSquareSansPro-Bold"/>
              </a:rPr>
              <a:t>скоринг</a:t>
            </a:r>
            <a:r>
              <a:rPr lang="ru-RU" sz="2000" dirty="0">
                <a:solidFill>
                  <a:srgbClr val="146CB6"/>
                </a:solidFill>
                <a:latin typeface="PFSquareSansPro-Bold"/>
                <a:cs typeface="PFSquareSansPro-Bold"/>
              </a:rPr>
              <a:t> на основе анкетных и внешних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данных</a:t>
            </a:r>
            <a:endParaRPr lang="ru-RU" sz="2000" dirty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37053"/>
            <a:ext cx="6551290" cy="449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933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Состояние банковского рынка</a:t>
            </a:r>
            <a:endParaRPr lang="ru-RU" dirty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бъект 2"/>
          <p:cNvSpPr txBox="1">
            <a:spLocks/>
          </p:cNvSpPr>
          <p:nvPr/>
        </p:nvSpPr>
        <p:spPr>
          <a:xfrm>
            <a:off x="539552" y="980728"/>
            <a:ext cx="8229600" cy="5222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ru-RU" sz="1800" dirty="0" smtClean="0">
                <a:solidFill>
                  <a:srgbClr val="146CB6"/>
                </a:solidFill>
              </a:rPr>
              <a:t>По данным ЦБ РФ:</a:t>
            </a:r>
          </a:p>
          <a:p>
            <a:pPr>
              <a:lnSpc>
                <a:spcPct val="50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1400" dirty="0" smtClean="0"/>
              <a:t>за первые пять месяцев 2015 года кредитный портфель банков сократился на 5%,</a:t>
            </a:r>
          </a:p>
          <a:p>
            <a:pPr>
              <a:lnSpc>
                <a:spcPct val="50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1400" dirty="0" smtClean="0"/>
              <a:t>убытки всей банковской системы составили более 200 млрд руб. </a:t>
            </a:r>
          </a:p>
          <a:p>
            <a:pPr>
              <a:lnSpc>
                <a:spcPct val="50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1400" dirty="0" smtClean="0"/>
              <a:t>30% банков убыточны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146CB6"/>
                </a:solidFill>
              </a:rPr>
              <a:t>По данным RAEX («Эксперт РА»)</a:t>
            </a:r>
            <a:r>
              <a:rPr lang="en-US" sz="1800" dirty="0" smtClean="0">
                <a:solidFill>
                  <a:srgbClr val="146CB6"/>
                </a:solidFill>
              </a:rPr>
              <a:t>:</a:t>
            </a:r>
          </a:p>
          <a:p>
            <a:r>
              <a:rPr lang="ru-RU" sz="1400" dirty="0" smtClean="0"/>
              <a:t>в </a:t>
            </a:r>
            <a:r>
              <a:rPr lang="ru-RU" sz="1400" dirty="0" err="1" smtClean="0"/>
              <a:t>I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квартале 2015</a:t>
            </a:r>
            <a:r>
              <a:rPr lang="en-US" sz="1400" dirty="0" smtClean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г , помимо продолжающегося роста просрочки по физлицам и МСБ, реализовались риски ухудшения качества кредитов крупному бизнесу. </a:t>
            </a:r>
            <a:endParaRPr lang="en-US" sz="1400" dirty="0" smtClean="0">
              <a:solidFill>
                <a:srgbClr val="800000"/>
              </a:solidFill>
            </a:endParaRPr>
          </a:p>
          <a:p>
            <a:r>
              <a:rPr lang="ru-RU" sz="1400" dirty="0" smtClean="0">
                <a:solidFill>
                  <a:srgbClr val="800000"/>
                </a:solidFill>
              </a:rPr>
              <a:t>Несмотря на высокие темпы роста просроченной задолженности МСБ (с 7,7% до 9,4%), основной объем проблемных активов банков сегодня скрыт в пролонгациях кредитов крупному бизнесу.</a:t>
            </a:r>
            <a:endParaRPr lang="en-US" sz="1400" dirty="0" smtClean="0">
              <a:solidFill>
                <a:srgbClr val="800000"/>
              </a:solidFill>
            </a:endParaRPr>
          </a:p>
          <a:p>
            <a:r>
              <a:rPr lang="ru-RU" sz="1400" dirty="0" smtClean="0">
                <a:solidFill>
                  <a:srgbClr val="800000"/>
                </a:solidFill>
              </a:rPr>
              <a:t>доля пролонгированных ссуд в кредитном портфеле крупному бизнесу на 1 апреля 2015 года достигла 20% </a:t>
            </a:r>
            <a:r>
              <a:rPr lang="en-US" sz="1400" dirty="0" smtClean="0">
                <a:solidFill>
                  <a:srgbClr val="800000"/>
                </a:solidFill>
              </a:rPr>
              <a:t>(</a:t>
            </a:r>
            <a:r>
              <a:rPr lang="ru-RU" sz="1400" dirty="0" smtClean="0">
                <a:solidFill>
                  <a:srgbClr val="800000"/>
                </a:solidFill>
              </a:rPr>
              <a:t>по сравнению с 14% на начало прошлого года.</a:t>
            </a:r>
            <a:r>
              <a:rPr lang="en-US" sz="1400" dirty="0" smtClean="0">
                <a:solidFill>
                  <a:srgbClr val="800000"/>
                </a:solidFill>
              </a:rPr>
              <a:t>)</a:t>
            </a:r>
            <a:endParaRPr lang="ru-RU" sz="1400" dirty="0" smtClean="0">
              <a:solidFill>
                <a:srgbClr val="800000"/>
              </a:solidFill>
            </a:endParaRPr>
          </a:p>
          <a:p>
            <a:endParaRPr lang="ru-RU" sz="1400" dirty="0" smtClean="0">
              <a:solidFill>
                <a:srgbClr val="800000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1600" dirty="0" smtClean="0"/>
              <a:t>С </a:t>
            </a:r>
            <a:r>
              <a:rPr lang="ru-RU" sz="1600" dirty="0"/>
              <a:t>учетом текущих рыночных факторов, всё большее количество российских банков наращивают свое присутствие в </a:t>
            </a:r>
            <a:r>
              <a:rPr lang="ru-RU" sz="1800" dirty="0">
                <a:solidFill>
                  <a:srgbClr val="D2533C"/>
                </a:solidFill>
              </a:rPr>
              <a:t>сегменте </a:t>
            </a:r>
            <a:r>
              <a:rPr lang="ru-RU" sz="1800" dirty="0" err="1">
                <a:solidFill>
                  <a:srgbClr val="D2533C"/>
                </a:solidFill>
              </a:rPr>
              <a:t>низкодефолтных</a:t>
            </a:r>
            <a:r>
              <a:rPr lang="ru-RU" sz="1800" dirty="0">
                <a:solidFill>
                  <a:srgbClr val="D2533C"/>
                </a:solidFill>
              </a:rPr>
              <a:t> гарантийных операций в сфере </a:t>
            </a:r>
            <a:r>
              <a:rPr lang="ru-RU" sz="1800" dirty="0" err="1">
                <a:solidFill>
                  <a:srgbClr val="D2533C"/>
                </a:solidFill>
              </a:rPr>
              <a:t>Госзакупок</a:t>
            </a:r>
            <a:r>
              <a:rPr lang="ru-RU" sz="1600" dirty="0">
                <a:solidFill>
                  <a:srgbClr val="D2533C"/>
                </a:solidFill>
              </a:rPr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/>
              <a:t>Основным драйвером роста российской экономики на сегодня и ближайшее время остаются </a:t>
            </a:r>
            <a:r>
              <a:rPr lang="ru-RU" sz="1600" dirty="0">
                <a:solidFill>
                  <a:srgbClr val="D2533C"/>
                </a:solidFill>
              </a:rPr>
              <a:t>Государственные закупки</a:t>
            </a:r>
            <a:r>
              <a:rPr lang="ru-RU" sz="1600" dirty="0"/>
              <a:t>.</a:t>
            </a:r>
          </a:p>
          <a:p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10114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9361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800000"/>
                </a:solidFill>
              </a:rPr>
              <a:t>Функционал платформы </a:t>
            </a:r>
            <a:r>
              <a:rPr lang="ru-RU" dirty="0" err="1">
                <a:solidFill>
                  <a:srgbClr val="800000"/>
                </a:solidFill>
              </a:rPr>
              <a:t>Г</a:t>
            </a:r>
            <a:r>
              <a:rPr lang="ru-RU" dirty="0" err="1" smtClean="0">
                <a:solidFill>
                  <a:srgbClr val="800000"/>
                </a:solidFill>
              </a:rPr>
              <a:t>особлако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222712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146CB6"/>
                </a:solidFill>
                <a:latin typeface="PFSquareSansPro-Bold"/>
                <a:cs typeface="PFSquareSansPro-Bold"/>
              </a:rPr>
              <a:t>Ф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ормирование </a:t>
            </a:r>
            <a:r>
              <a:rPr lang="ru-RU" sz="2000" dirty="0">
                <a:solidFill>
                  <a:srgbClr val="146CB6"/>
                </a:solidFill>
                <a:latin typeface="PFSquareSansPro-Bold"/>
                <a:cs typeface="PFSquareSansPro-Bold"/>
              </a:rPr>
              <a:t>и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мониторинг</a:t>
            </a:r>
            <a:r>
              <a:rPr lang="en-US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актуальности электронного</a:t>
            </a:r>
            <a:r>
              <a:rPr lang="ru-RU" sz="2000" dirty="0">
                <a:solidFill>
                  <a:srgbClr val="146CB6"/>
                </a:solidFill>
                <a:latin typeface="PFSquareSansPro-Bold"/>
                <a:cs typeface="PFSquareSansPro-Bold"/>
              </a:rPr>
              <a:t> кредитного </a:t>
            </a:r>
            <a:r>
              <a:rPr lang="ru-RU" sz="20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досье. Поддержка </a:t>
            </a:r>
            <a:r>
              <a:rPr lang="ru-RU" sz="2000" dirty="0">
                <a:solidFill>
                  <a:srgbClr val="146CB6"/>
                </a:solidFill>
                <a:latin typeface="PFSquareSansPro-Bold"/>
                <a:cs typeface="PFSquareSansPro-Bold"/>
              </a:rPr>
              <a:t>и обработка электронных подписей</a:t>
            </a:r>
          </a:p>
          <a:p>
            <a:pPr marL="0" indent="0">
              <a:buNone/>
            </a:pPr>
            <a:endParaRPr lang="en-US" sz="2000" dirty="0" smtClean="0">
              <a:solidFill>
                <a:srgbClr val="146CB6"/>
              </a:solidFill>
              <a:latin typeface="PFSquareSansPro-Bold"/>
              <a:cs typeface="PFSquareSansPro-Bold"/>
            </a:endParaRPr>
          </a:p>
          <a:p>
            <a:pPr marL="0" indent="0">
              <a:buNone/>
            </a:pPr>
            <a:endParaRPr lang="ru-RU" sz="2000" dirty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Объект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069" y="1942425"/>
            <a:ext cx="8347075" cy="417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5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Вместе – выгодно!</a:t>
            </a:r>
            <a:endParaRPr lang="ru-RU" dirty="0">
              <a:solidFill>
                <a:srgbClr val="800000"/>
              </a:solidFill>
              <a:latin typeface="PFSquareSansPro-Bold"/>
              <a:cs typeface="PFSquareSansPro-Bold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281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Мы приглашаем вас развивать новые технологичные продукты вместе!</a:t>
            </a:r>
          </a:p>
          <a:p>
            <a:endParaRPr lang="ru-RU" dirty="0" smtClean="0">
              <a:latin typeface="PFSquareSansPro-Bold"/>
              <a:cs typeface="PFSquareSansPro-Bold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403648" y="3861048"/>
          <a:ext cx="6096000" cy="16510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Calibri Light" panose="020F0302020204030204" pitchFamily="34" charset="0"/>
                        </a:rPr>
                        <a:t>Ярослав</a:t>
                      </a:r>
                      <a:r>
                        <a:rPr lang="ru-RU" b="0" baseline="0" dirty="0" smtClean="0">
                          <a:latin typeface="Calibri Light" panose="020F0302020204030204" pitchFamily="34" charset="0"/>
                        </a:rPr>
                        <a:t> Елизаров</a:t>
                      </a:r>
                      <a:endParaRPr lang="ru-RU" b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Calibri Light" panose="020F0302020204030204" pitchFamily="34" charset="0"/>
                        </a:rPr>
                        <a:t>Алексей Порошин</a:t>
                      </a:r>
                      <a:endParaRPr lang="ru-RU" b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D2533C"/>
                          </a:solidFill>
                          <a:latin typeface="Calibri Light" panose="020F0302020204030204" pitchFamily="34" charset="0"/>
                        </a:rPr>
                        <a:t>102@gosbroker.ru</a:t>
                      </a:r>
                      <a:r>
                        <a:rPr lang="en-US" baseline="0" dirty="0" smtClean="0">
                          <a:solidFill>
                            <a:srgbClr val="D2533C"/>
                          </a:solidFill>
                          <a:latin typeface="Calibri Light" panose="020F03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Calibri Light" panose="020F0302020204030204" pitchFamily="34" charset="0"/>
                        </a:rPr>
                        <a:t>+7(926)235-15-80</a:t>
                      </a:r>
                      <a:endParaRPr lang="ru-RU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D2533C"/>
                          </a:solidFill>
                          <a:latin typeface="Calibri Light" panose="020F0302020204030204" pitchFamily="34" charset="0"/>
                        </a:rPr>
                        <a:t>202@gosbroker.ru</a:t>
                      </a:r>
                    </a:p>
                    <a:p>
                      <a:pPr algn="ctr"/>
                      <a:r>
                        <a:rPr lang="en-US" dirty="0" smtClean="0">
                          <a:latin typeface="Calibri Light" panose="020F0302020204030204" pitchFamily="34" charset="0"/>
                        </a:rPr>
                        <a:t>+7(</a:t>
                      </a:r>
                      <a:r>
                        <a:rPr lang="ru-RU" dirty="0" smtClean="0">
                          <a:latin typeface="Calibri Light" panose="020F0302020204030204" pitchFamily="34" charset="0"/>
                        </a:rPr>
                        <a:t>964</a:t>
                      </a:r>
                      <a:r>
                        <a:rPr lang="en-US" dirty="0" smtClean="0">
                          <a:latin typeface="Calibri Light" panose="020F0302020204030204" pitchFamily="34" charset="0"/>
                        </a:rPr>
                        <a:t>)645-12-96</a:t>
                      </a:r>
                      <a:endParaRPr lang="ru-RU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D2533C"/>
                          </a:solidFill>
                          <a:latin typeface="Calibri Light" panose="020F0302020204030204" pitchFamily="34" charset="0"/>
                        </a:rPr>
                        <a:t>Gosbroker.ru</a:t>
                      </a:r>
                    </a:p>
                    <a:p>
                      <a:pPr algn="ctr"/>
                      <a:r>
                        <a:rPr lang="en-US" dirty="0" smtClean="0">
                          <a:latin typeface="Calibri Light" panose="020F0302020204030204" pitchFamily="34" charset="0"/>
                        </a:rPr>
                        <a:t>8 800 555 08 20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0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Рынок гарантий для сегмента МСБ</a:t>
            </a:r>
            <a:endParaRPr lang="ru-RU" dirty="0"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22712"/>
          </a:xfrm>
        </p:spPr>
        <p:txBody>
          <a:bodyPr>
            <a:noAutofit/>
          </a:bodyPr>
          <a:lstStyle/>
          <a:p>
            <a:pPr marL="0" indent="0">
              <a:lnSpc>
                <a:spcPct val="125000"/>
              </a:lnSpc>
              <a:spcBef>
                <a:spcPts val="600"/>
              </a:spcBef>
              <a:buNone/>
            </a:pPr>
            <a:r>
              <a:rPr lang="ru-RU" sz="1800" dirty="0" smtClean="0">
                <a:latin typeface="PFSquareSansPro-Bold"/>
                <a:cs typeface="PFSquareSansPro-Bold"/>
              </a:rPr>
              <a:t>Банковские </a:t>
            </a:r>
            <a:r>
              <a:rPr lang="ru-RU" sz="1800" dirty="0">
                <a:latin typeface="PFSquareSansPro-Bold"/>
                <a:cs typeface="PFSquareSansPro-Bold"/>
              </a:rPr>
              <a:t>гарантии для участников </a:t>
            </a:r>
            <a:r>
              <a:rPr lang="ru-RU" sz="1800" dirty="0" err="1" smtClean="0">
                <a:latin typeface="PFSquareSansPro-Bold"/>
                <a:cs typeface="PFSquareSansPro-Bold"/>
              </a:rPr>
              <a:t>Госзакупок</a:t>
            </a:r>
            <a:r>
              <a:rPr lang="ru-RU" sz="1800" dirty="0" smtClean="0">
                <a:latin typeface="PFSquareSansPro-Bold"/>
                <a:cs typeface="PFSquareSansPro-Bold"/>
              </a:rPr>
              <a:t> </a:t>
            </a:r>
            <a:r>
              <a:rPr lang="ru-RU" sz="1800" dirty="0">
                <a:latin typeface="PFSquareSansPro-Bold"/>
                <a:cs typeface="PFSquareSansPro-Bold"/>
              </a:rPr>
              <a:t>– </a:t>
            </a:r>
            <a:r>
              <a:rPr lang="ru-RU" sz="1800" dirty="0" smtClean="0">
                <a:latin typeface="PFSquareSansPro-Bold"/>
                <a:cs typeface="PFSquareSansPro-Bold"/>
              </a:rPr>
              <a:t>не </a:t>
            </a:r>
            <a:r>
              <a:rPr lang="ru-RU" sz="1800" dirty="0">
                <a:latin typeface="PFSquareSansPro-Bold"/>
                <a:cs typeface="PFSquareSansPro-Bold"/>
              </a:rPr>
              <a:t>новый продукт на рынке, однако приобрел реально массовый характер лишь с апреля 2014 года. Обусловлено это законодательным введением единого «Реестра банковских гарантий» в рамках нового Федерального закона 44-ФЗ, исключившим подделки на рынке гарантий.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dirty="0" smtClean="0">
              <a:solidFill>
                <a:srgbClr val="0070C0"/>
              </a:solidFill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PFSquareSansPro-Bold"/>
                <a:cs typeface="PFSquareSansPro-Bold"/>
              </a:rPr>
              <a:t>Рынок </a:t>
            </a:r>
            <a:r>
              <a:rPr lang="ru-RU" dirty="0">
                <a:solidFill>
                  <a:srgbClr val="0070C0"/>
                </a:solidFill>
                <a:latin typeface="PFSquareSansPro-Bold"/>
                <a:cs typeface="PFSquareSansPro-Bold"/>
              </a:rPr>
              <a:t>банковских гарантий в сегменте МСБ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800" dirty="0">
                <a:latin typeface="PFSquareSansPro-Bold"/>
                <a:cs typeface="PFSquareSansPro-Bold"/>
              </a:rPr>
              <a:t>Суммарный объем обеспечений –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300 </a:t>
            </a:r>
            <a:r>
              <a:rPr lang="ru-RU" dirty="0">
                <a:solidFill>
                  <a:srgbClr val="D2533C"/>
                </a:solidFill>
                <a:latin typeface="PFSquareSansPro-Bold"/>
                <a:cs typeface="PFSquareSansPro-Bold"/>
              </a:rPr>
              <a:t>млрд.</a:t>
            </a:r>
            <a:r>
              <a:rPr lang="ru-RU" dirty="0">
                <a:solidFill>
                  <a:schemeClr val="accent1"/>
                </a:solidFill>
                <a:latin typeface="PFSquareSansPro-Bold"/>
                <a:cs typeface="PFSquareSansPro-Bold"/>
              </a:rPr>
              <a:t> </a:t>
            </a:r>
            <a:r>
              <a:rPr lang="ru-RU" sz="1800" dirty="0">
                <a:latin typeface="PFSquareSansPro-Bold"/>
                <a:cs typeface="PFSquareSansPro-Bold"/>
              </a:rPr>
              <a:t>рублей </a:t>
            </a:r>
            <a:r>
              <a:rPr lang="ru-RU" sz="1800" dirty="0" smtClean="0">
                <a:latin typeface="PFSquareSansPro-Bold"/>
                <a:cs typeface="PFSquareSansPro-Bold"/>
              </a:rPr>
              <a:t>в год</a:t>
            </a:r>
            <a:endParaRPr lang="ru-RU" sz="1800" dirty="0">
              <a:latin typeface="PFSquareSansPro-Bold"/>
              <a:cs typeface="PFSquareSansPro-Bold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800" dirty="0">
                <a:latin typeface="PFSquareSansPro-Bold"/>
                <a:cs typeface="PFSquareSansPro-Bold"/>
              </a:rPr>
              <a:t>Совокупные комиссионные сборы –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15</a:t>
            </a:r>
            <a:r>
              <a:rPr lang="ru-RU" dirty="0" smtClean="0">
                <a:solidFill>
                  <a:schemeClr val="accent1"/>
                </a:solidFill>
                <a:latin typeface="PFSquareSansPro-Bold"/>
                <a:cs typeface="PFSquareSansPro-Bold"/>
              </a:rPr>
              <a:t> </a:t>
            </a:r>
            <a:r>
              <a:rPr lang="ru-RU" dirty="0">
                <a:solidFill>
                  <a:srgbClr val="D2533C"/>
                </a:solidFill>
                <a:latin typeface="PFSquareSansPro-Bold"/>
                <a:cs typeface="PFSquareSansPro-Bold"/>
              </a:rPr>
              <a:t>млрд.</a:t>
            </a:r>
            <a:r>
              <a:rPr lang="ru-RU" sz="1800" dirty="0">
                <a:solidFill>
                  <a:schemeClr val="accent1"/>
                </a:solidFill>
                <a:latin typeface="PFSquareSansPro-Bold"/>
                <a:cs typeface="PFSquareSansPro-Bold"/>
              </a:rPr>
              <a:t> </a:t>
            </a:r>
            <a:r>
              <a:rPr lang="ru-RU" sz="1800" dirty="0">
                <a:latin typeface="PFSquareSansPro-Bold"/>
                <a:cs typeface="PFSquareSansPro-Bold"/>
              </a:rPr>
              <a:t>рублей </a:t>
            </a:r>
            <a:r>
              <a:rPr lang="ru-RU" sz="1800" dirty="0" smtClean="0">
                <a:latin typeface="PFSquareSansPro-Bold"/>
                <a:cs typeface="PFSquareSansPro-Bold"/>
              </a:rPr>
              <a:t>в год</a:t>
            </a:r>
            <a:endParaRPr lang="ru-RU" sz="1800" dirty="0">
              <a:latin typeface="PFSquareSansPro-Bold"/>
              <a:cs typeface="PFSquareSansPro-Bold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800" dirty="0">
                <a:latin typeface="PFSquareSansPro-Bold"/>
                <a:cs typeface="PFSquareSansPro-Bold"/>
              </a:rPr>
              <a:t>Количество гарантий </a:t>
            </a:r>
            <a:r>
              <a:rPr lang="ru-RU" sz="1800" dirty="0" smtClean="0">
                <a:latin typeface="PFSquareSansPro-Bold"/>
                <a:cs typeface="PFSquareSansPro-Bold"/>
              </a:rPr>
              <a:t>размером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до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20 </a:t>
            </a:r>
            <a:r>
              <a:rPr lang="ru-RU" sz="2000" dirty="0">
                <a:solidFill>
                  <a:srgbClr val="D2533C"/>
                </a:solidFill>
                <a:latin typeface="PFSquareSansPro-Bold"/>
                <a:cs typeface="PFSquareSansPro-Bold"/>
              </a:rPr>
              <a:t>млн.– 3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0</a:t>
            </a:r>
            <a:r>
              <a:rPr lang="en-US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0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тыс. </a:t>
            </a:r>
            <a:r>
              <a:rPr lang="ru-RU" sz="1800" dirty="0" smtClean="0">
                <a:latin typeface="PFSquareSansPro-Bold"/>
                <a:cs typeface="PFSquareSansPro-Bold"/>
              </a:rPr>
              <a:t>в год</a:t>
            </a:r>
            <a:endParaRPr lang="ru-RU" sz="1800" dirty="0">
              <a:latin typeface="PFSquareSansPro-Bold"/>
              <a:cs typeface="PFSquareSansPro-Bold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>
                <a:latin typeface="PFSquareSansPro-Bold"/>
                <a:cs typeface="PFSquareSansPro-Bold"/>
              </a:rPr>
              <a:t>Отрасли – любые (от строительства до съемок документальных фильмов)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800" dirty="0" smtClean="0">
                <a:latin typeface="PFSquareSansPro-Bold"/>
                <a:cs typeface="PFSquareSansPro-Bold"/>
              </a:rPr>
              <a:t>Регионы – вся Россия</a:t>
            </a:r>
            <a:endParaRPr lang="ru-RU" sz="1800" dirty="0"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sz="1800" dirty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12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6940550" cy="89817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latin typeface="PFSquareSansPro-Bold"/>
                <a:cs typeface="PFSquareSansPro-Bold"/>
              </a:rPr>
              <a:t>Риски. Статистика максимального объема возможных требований по гарантиям </a:t>
            </a:r>
            <a:endParaRPr lang="en-US" sz="2800" dirty="0">
              <a:latin typeface="PFSquareSansPro-Bold"/>
              <a:cs typeface="PFSquareSansPro-Bold"/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223838" y="1340768"/>
            <a:ext cx="856932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lvl="1" indent="0" fontAlgn="base">
              <a:spcBef>
                <a:spcPct val="0"/>
              </a:spcBef>
              <a:spcAft>
                <a:spcPts val="1800"/>
              </a:spcAft>
            </a:pPr>
            <a:r>
              <a:rPr lang="ru-RU" dirty="0" smtClean="0">
                <a:solidFill>
                  <a:prstClr val="black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Приведена среднегодовая статистика</a:t>
            </a:r>
            <a:r>
              <a:rPr lang="en-US" dirty="0" smtClean="0">
                <a:solidFill>
                  <a:prstClr val="black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по неисполнениям за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2007-201</a:t>
            </a:r>
            <a:r>
              <a:rPr lang="en-US" dirty="0" smtClean="0">
                <a:solidFill>
                  <a:srgbClr val="D2533C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4</a:t>
            </a:r>
            <a:r>
              <a:rPr lang="ru-RU" dirty="0" smtClean="0">
                <a:latin typeface="PFSquareSansPro-Bold"/>
                <a:ea typeface="Calibri" panose="020F0502020204030204" pitchFamily="34" charset="0"/>
                <a:cs typeface="PFSquareSansPro-Bold"/>
              </a:rPr>
              <a:t>гг</a:t>
            </a:r>
            <a:r>
              <a:rPr lang="ru-RU" dirty="0" smtClean="0">
                <a:solidFill>
                  <a:prstClr val="black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.</a:t>
            </a:r>
            <a:endParaRPr lang="en-US" dirty="0" smtClean="0">
              <a:solidFill>
                <a:prstClr val="black"/>
              </a:solidFill>
              <a:latin typeface="PFSquareSansPro-Bold"/>
              <a:ea typeface="Calibri" panose="020F0502020204030204" pitchFamily="34" charset="0"/>
              <a:cs typeface="PFSquareSansPro-Bold"/>
            </a:endParaRPr>
          </a:p>
          <a:p>
            <a:pPr marL="285750" lvl="1" indent="0" fontAlgn="base">
              <a:spcBef>
                <a:spcPct val="0"/>
              </a:spcBef>
              <a:spcAft>
                <a:spcPts val="1800"/>
              </a:spcAft>
            </a:pPr>
            <a:r>
              <a:rPr lang="ru-RU" sz="1600" dirty="0" smtClean="0">
                <a:solidFill>
                  <a:prstClr val="black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Применена «оценка сверху» из предположения, что по каждому неисполненному контракту было предъявлено требование в максимальном размере обеспечения</a:t>
            </a:r>
            <a:r>
              <a:rPr lang="en-US" sz="1600" dirty="0" smtClean="0">
                <a:solidFill>
                  <a:prstClr val="black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.</a:t>
            </a:r>
            <a:endParaRPr lang="ru-RU" sz="1600" dirty="0" smtClean="0">
              <a:solidFill>
                <a:prstClr val="black"/>
              </a:solidFill>
              <a:latin typeface="PFSquareSansPro-Bold"/>
              <a:ea typeface="Calibri" panose="020F0502020204030204" pitchFamily="34" charset="0"/>
              <a:cs typeface="PFSquareSansPro-Bold"/>
            </a:endParaRPr>
          </a:p>
          <a:p>
            <a:pPr marL="285750" lvl="1" indent="0" fontAlgn="base">
              <a:spcBef>
                <a:spcPct val="0"/>
              </a:spcBef>
            </a:pPr>
            <a:r>
              <a:rPr lang="ru-RU" sz="1600" dirty="0" smtClean="0">
                <a:solidFill>
                  <a:srgbClr val="146CB6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Данные для оценки взяты из официальных публичных источников портала </a:t>
            </a:r>
            <a:r>
              <a:rPr lang="en-US" sz="1600" dirty="0" smtClean="0">
                <a:solidFill>
                  <a:srgbClr val="D2533C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zakupki.gov.ru</a:t>
            </a:r>
            <a:r>
              <a:rPr lang="ru-RU" sz="1600" dirty="0" smtClean="0">
                <a:solidFill>
                  <a:srgbClr val="146CB6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:</a:t>
            </a:r>
          </a:p>
          <a:p>
            <a:pPr marL="571500" lvl="1" fontAlgn="base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146CB6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Реестр недобросовестных поставщиков,</a:t>
            </a:r>
            <a:endParaRPr lang="ru-RU" sz="1600" dirty="0">
              <a:solidFill>
                <a:srgbClr val="146CB6"/>
              </a:solidFill>
              <a:latin typeface="PFSquareSansPro-Bold"/>
              <a:ea typeface="Calibri" panose="020F0502020204030204" pitchFamily="34" charset="0"/>
              <a:cs typeface="PFSquareSansPro-Bold"/>
            </a:endParaRPr>
          </a:p>
          <a:p>
            <a:pPr marL="571500" lvl="1" fontAlgn="base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146CB6"/>
                </a:solidFill>
                <a:latin typeface="PFSquareSansPro-Bold"/>
                <a:ea typeface="Calibri" panose="020F0502020204030204" pitchFamily="34" charset="0"/>
                <a:cs typeface="PFSquareSansPro-Bold"/>
              </a:rPr>
              <a:t>Единый реестр государственных и муниципальных контрактов.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757663"/>
              </p:ext>
            </p:extLst>
          </p:nvPr>
        </p:nvGraphicFramePr>
        <p:xfrm>
          <a:off x="1115616" y="3645024"/>
          <a:ext cx="6768753" cy="250258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312368"/>
                <a:gridCol w="3456385"/>
              </a:tblGrid>
              <a:tr h="512307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PFSquareSansPro-Bold"/>
                          <a:cs typeface="PFSquareSansPro-Bold"/>
                        </a:rPr>
                        <a:t>Размер гарантии</a:t>
                      </a:r>
                      <a:endParaRPr lang="ru-RU" sz="1800" b="0" dirty="0"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>
                    <a:solidFill>
                      <a:srgbClr val="D2533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PFSquareSansPro-Bold"/>
                          <a:cs typeface="PFSquareSansPro-Bold"/>
                        </a:rPr>
                        <a:t>Требования</a:t>
                      </a:r>
                      <a:r>
                        <a:rPr lang="ru-RU" sz="1800" b="0" baseline="0" dirty="0" smtClean="0">
                          <a:latin typeface="PFSquareSansPro-Bold"/>
                          <a:cs typeface="PFSquareSansPro-Bold"/>
                        </a:rPr>
                        <a:t> по гарантии, %</a:t>
                      </a:r>
                      <a:endParaRPr lang="ru-RU" sz="1800" b="0" dirty="0"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>
                    <a:solidFill>
                      <a:srgbClr val="D2533C">
                        <a:alpha val="40000"/>
                      </a:srgbClr>
                    </a:solidFill>
                  </a:tcPr>
                </a:tc>
              </a:tr>
              <a:tr h="47612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Менее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1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млн.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рублей</a:t>
                      </a:r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PFSquareSansPro-Bold"/>
                          <a:cs typeface="PFSquareSansPro-Bold"/>
                        </a:rPr>
                        <a:t>менее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0,1%</a:t>
                      </a:r>
                      <a:endParaRPr lang="ru-RU" sz="1800" b="0" dirty="0">
                        <a:solidFill>
                          <a:srgbClr val="D2533C"/>
                        </a:solidFill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</a:tr>
              <a:tr h="50471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От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1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до</a:t>
                      </a:r>
                      <a:r>
                        <a:rPr lang="ru-RU" sz="1800" baseline="0" dirty="0" smtClean="0"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baseline="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15</a:t>
                      </a:r>
                      <a:r>
                        <a:rPr lang="ru-RU" sz="1800" baseline="0" dirty="0" smtClean="0"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baseline="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млн.</a:t>
                      </a:r>
                      <a:r>
                        <a:rPr lang="ru-RU" sz="1800" baseline="0" dirty="0" smtClean="0">
                          <a:latin typeface="PFSquareSansPro-Bold"/>
                          <a:cs typeface="PFSquareSansPro-Bold"/>
                        </a:rPr>
                        <a:t> рублей</a:t>
                      </a:r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PFSquareSansPro-Bold"/>
                          <a:cs typeface="PFSquareSansPro-Bold"/>
                        </a:rPr>
                        <a:t>менее </a:t>
                      </a:r>
                      <a:r>
                        <a:rPr lang="ru-RU" sz="1800" b="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0,11%</a:t>
                      </a:r>
                      <a:endParaRPr lang="ru-RU" sz="1800" b="0" dirty="0">
                        <a:solidFill>
                          <a:srgbClr val="D2533C"/>
                        </a:solidFill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/>
                </a:tc>
              </a:tr>
              <a:tr h="50471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От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15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до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50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млн.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рублей</a:t>
                      </a:r>
                      <a:endParaRPr lang="ru-RU" sz="1800" dirty="0"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менее</a:t>
                      </a:r>
                      <a:r>
                        <a:rPr lang="ru-RU" sz="1800" baseline="0" dirty="0" smtClean="0"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baseline="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0,31%</a:t>
                      </a:r>
                      <a:endParaRPr lang="ru-RU" sz="1800" dirty="0">
                        <a:solidFill>
                          <a:srgbClr val="D2533C"/>
                        </a:solidFill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</a:tr>
              <a:tr h="50471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Более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50</a:t>
                      </a:r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млн.</a:t>
                      </a:r>
                      <a:endParaRPr lang="ru-RU" sz="1800" dirty="0">
                        <a:solidFill>
                          <a:srgbClr val="D2533C"/>
                        </a:solidFill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PFSquareSansPro-Bold"/>
                          <a:cs typeface="PFSquareSansPro-Bold"/>
                        </a:rPr>
                        <a:t>Менее </a:t>
                      </a:r>
                      <a:r>
                        <a:rPr lang="ru-RU" sz="1800" dirty="0" smtClean="0">
                          <a:solidFill>
                            <a:srgbClr val="D2533C"/>
                          </a:solidFill>
                          <a:latin typeface="PFSquareSansPro-Bold"/>
                          <a:cs typeface="PFSquareSansPro-Bold"/>
                        </a:rPr>
                        <a:t>0,4%</a:t>
                      </a:r>
                      <a:endParaRPr lang="ru-RU" sz="1800" dirty="0">
                        <a:solidFill>
                          <a:srgbClr val="D2533C"/>
                        </a:solidFill>
                        <a:latin typeface="PFSquareSansPro-Bold"/>
                        <a:cs typeface="PFSquareSansPro-Bold"/>
                      </a:endParaRPr>
                    </a:p>
                  </a:txBody>
                  <a:tcPr marL="91444" marR="91444" marT="45719" marB="4571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9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7200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Рынок банковских гарантий по 44-ФЗ</a:t>
            </a:r>
            <a:br>
              <a:rPr lang="ru-RU" dirty="0" smtClean="0">
                <a:latin typeface="PFSquareSansPro-Bold"/>
                <a:cs typeface="PFSquareSansPro-Bold"/>
              </a:rPr>
            </a:br>
            <a:r>
              <a:rPr lang="ru-RU" sz="22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сегментация по размеру гарантий и оценка годовой выручки</a:t>
            </a:r>
            <a:endParaRPr lang="ru-RU" sz="2200" dirty="0">
              <a:solidFill>
                <a:srgbClr val="146CB6"/>
              </a:solidFill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230262"/>
              </p:ext>
            </p:extLst>
          </p:nvPr>
        </p:nvGraphicFramePr>
        <p:xfrm>
          <a:off x="665565" y="2204864"/>
          <a:ext cx="8028893" cy="36003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64559"/>
                <a:gridCol w="1523431"/>
                <a:gridCol w="1482257"/>
                <a:gridCol w="2758646"/>
              </a:tblGrid>
              <a:tr h="1106764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Сегмент</a:t>
                      </a:r>
                      <a:endParaRPr lang="ru-RU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Количество</a:t>
                      </a:r>
                      <a:endParaRPr lang="ru-RU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Покрытие</a:t>
                      </a:r>
                      <a:endParaRPr lang="ru-RU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Общая комиссия </a:t>
                      </a:r>
                      <a:br>
                        <a:rPr lang="ru-RU" sz="1600" b="0" dirty="0" smtClean="0"/>
                      </a:br>
                      <a:r>
                        <a:rPr lang="ru-RU" sz="1600" b="0" dirty="0" smtClean="0"/>
                        <a:t>при тарифе 3,5</a:t>
                      </a:r>
                      <a:r>
                        <a:rPr lang="en-US" sz="1600" b="0" dirty="0" smtClean="0"/>
                        <a:t>%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ru-RU" sz="1600" b="0" baseline="0" dirty="0" smtClean="0"/>
                        <a:t>годовых (</a:t>
                      </a:r>
                      <a:r>
                        <a:rPr lang="en-US" sz="1600" b="0" baseline="0" dirty="0" smtClean="0"/>
                        <a:t>min = 7500 </a:t>
                      </a:r>
                      <a:r>
                        <a:rPr lang="ru-RU" sz="1600" b="0" baseline="0" dirty="0" err="1" smtClean="0"/>
                        <a:t>руб</a:t>
                      </a:r>
                      <a:r>
                        <a:rPr lang="ru-RU" sz="1600" b="0" baseline="0" dirty="0" smtClean="0"/>
                        <a:t>)</a:t>
                      </a:r>
                      <a:endParaRPr lang="ru-RU" sz="1600" b="0" dirty="0"/>
                    </a:p>
                  </a:txBody>
                  <a:tcPr anchor="ctr"/>
                </a:tc>
              </a:tr>
              <a:tr h="498727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50 </a:t>
                      </a:r>
                      <a:r>
                        <a:rPr lang="ru-RU" sz="1800" b="0" dirty="0" err="1" smtClean="0">
                          <a:solidFill>
                            <a:srgbClr val="D2533C"/>
                          </a:solidFill>
                        </a:rPr>
                        <a:t>тыс</a:t>
                      </a:r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 – 1 млн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168 576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52 млрд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1,5 млрд 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</a:tr>
              <a:tr h="498727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1 млн – 10 млн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44 626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133 млрд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3,7 млрд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</a:tr>
              <a:tr h="498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10 млн – 50 млн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8 186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175 млрд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D2533C"/>
                          </a:solidFill>
                        </a:rPr>
                        <a:t>6,3</a:t>
                      </a:r>
                      <a:r>
                        <a:rPr lang="ru-RU" sz="1800" b="0" baseline="0" dirty="0" smtClean="0">
                          <a:solidFill>
                            <a:srgbClr val="D2533C"/>
                          </a:solidFill>
                        </a:rPr>
                        <a:t> млрд</a:t>
                      </a:r>
                      <a:endParaRPr lang="ru-RU" sz="1800" b="0" dirty="0">
                        <a:solidFill>
                          <a:srgbClr val="D2533C"/>
                        </a:solidFill>
                      </a:endParaRPr>
                    </a:p>
                  </a:txBody>
                  <a:tcPr anchor="ctr"/>
                </a:tc>
              </a:tr>
              <a:tr h="498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50 млн – 100 млн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 smtClean="0"/>
                        <a:t>1</a:t>
                      </a:r>
                      <a:r>
                        <a:rPr lang="ru-RU" sz="1600" b="0" baseline="0" dirty="0" smtClean="0"/>
                        <a:t> 275</a:t>
                      </a:r>
                      <a:endParaRPr lang="ru-RU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 smtClean="0"/>
                        <a:t>89 млрд</a:t>
                      </a:r>
                      <a:endParaRPr lang="ru-RU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4,0</a:t>
                      </a:r>
                      <a:r>
                        <a:rPr lang="ru-RU" sz="1600" b="0" baseline="0" dirty="0" smtClean="0"/>
                        <a:t> млрд</a:t>
                      </a:r>
                      <a:endParaRPr lang="ru-RU" sz="1600" b="0" dirty="0"/>
                    </a:p>
                  </a:txBody>
                  <a:tcPr anchor="ctr"/>
                </a:tc>
              </a:tr>
              <a:tr h="498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Более 100</a:t>
                      </a:r>
                      <a:r>
                        <a:rPr lang="ru-RU" sz="1600" b="0" baseline="0" dirty="0" smtClean="0"/>
                        <a:t> млн</a:t>
                      </a:r>
                      <a:endParaRPr lang="ru-RU" sz="16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 smtClean="0"/>
                        <a:t>1 206</a:t>
                      </a:r>
                      <a:endParaRPr lang="ru-RU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 smtClean="0"/>
                        <a:t>437 млрд</a:t>
                      </a:r>
                      <a:endParaRPr lang="ru-RU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15,1</a:t>
                      </a:r>
                      <a:r>
                        <a:rPr lang="ru-RU" sz="1600" b="0" baseline="0" dirty="0" smtClean="0"/>
                        <a:t> млрд</a:t>
                      </a:r>
                      <a:endParaRPr lang="ru-RU" sz="1600" b="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75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624736" cy="93610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800000"/>
                </a:solidFill>
                <a:latin typeface="PFSquareSansPro-Bold"/>
                <a:cs typeface="PFSquareSansPro-Bold"/>
              </a:rPr>
              <a:t>Рынок банковских гарантий по 223-ФЗ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/>
            </a:r>
            <a:b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</a:br>
            <a:r>
              <a:rPr lang="ru-RU" sz="24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Перспективы развития</a:t>
            </a:r>
            <a:r>
              <a:rPr lang="ru-RU" dirty="0">
                <a:latin typeface="PFSquareSansPro-Bold"/>
                <a:cs typeface="PFSquareSansPro-Bold"/>
              </a:rPr>
              <a:t/>
            </a:r>
            <a:br>
              <a:rPr lang="ru-RU" dirty="0">
                <a:latin typeface="PFSquareSansPro-Bold"/>
                <a:cs typeface="PFSquareSansPro-Bold"/>
              </a:rPr>
            </a:br>
            <a:endParaRPr lang="ru-RU" dirty="0">
              <a:solidFill>
                <a:srgbClr val="D2533C"/>
              </a:solidFill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06688"/>
          </a:xfrm>
        </p:spPr>
        <p:txBody>
          <a:bodyPr>
            <a:noAutofit/>
          </a:bodyPr>
          <a:lstStyle/>
          <a:p>
            <a:pPr marL="0" indent="0">
              <a:lnSpc>
                <a:spcPts val="3000"/>
              </a:lnSpc>
              <a:spcBef>
                <a:spcPts val="1800"/>
              </a:spcBef>
              <a:buNone/>
            </a:pPr>
            <a:r>
              <a:rPr lang="ru-RU" sz="2000" dirty="0">
                <a:latin typeface="PFSquareSansPro-Bold"/>
                <a:cs typeface="PFSquareSansPro-Bold"/>
              </a:rPr>
              <a:t>В настоящее время на заседаниях Минэкономразвития, профильных комитетах Госдумы и Деловой России обсуждается вопрос </a:t>
            </a:r>
            <a:r>
              <a:rPr lang="ru-RU" sz="2000" dirty="0" smtClean="0">
                <a:latin typeface="PFSquareSansPro-Bold"/>
                <a:cs typeface="PFSquareSansPro-Bold"/>
              </a:rPr>
              <a:t>об обязательном внесении банковских гарантий по </a:t>
            </a:r>
            <a:r>
              <a:rPr lang="ru-RU" sz="2000" dirty="0">
                <a:solidFill>
                  <a:srgbClr val="D2533C"/>
                </a:solidFill>
                <a:latin typeface="PFSquareSansPro-Bold"/>
                <a:cs typeface="PFSquareSansPro-Bold"/>
              </a:rPr>
              <a:t>223-ФЗ</a:t>
            </a:r>
            <a:r>
              <a:rPr lang="ru-RU" sz="2000" dirty="0">
                <a:latin typeface="PFSquareSansPro-Bold"/>
                <a:cs typeface="PFSquareSansPro-Bold"/>
              </a:rPr>
              <a:t> </a:t>
            </a:r>
            <a:r>
              <a:rPr lang="ru-RU" sz="2000" dirty="0" smtClean="0">
                <a:latin typeface="PFSquareSansPro-Bold"/>
                <a:cs typeface="PFSquareSansPro-Bold"/>
              </a:rPr>
              <a:t>в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Реестр </a:t>
            </a:r>
            <a:r>
              <a:rPr lang="ru-RU" sz="2000" dirty="0">
                <a:solidFill>
                  <a:srgbClr val="D2533C"/>
                </a:solidFill>
                <a:latin typeface="PFSquareSansPro-Bold"/>
                <a:cs typeface="PFSquareSansPro-Bold"/>
              </a:rPr>
              <a:t>банковских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гарантий</a:t>
            </a:r>
            <a:r>
              <a:rPr lang="ru-RU" sz="2000" dirty="0" smtClean="0">
                <a:latin typeface="PFSquareSansPro-Bold"/>
                <a:cs typeface="PFSquareSansPro-Bold"/>
              </a:rPr>
              <a:t>, функционирующий в рамках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44-ФЗ</a:t>
            </a:r>
            <a:r>
              <a:rPr lang="ru-RU" sz="2000" dirty="0" smtClean="0">
                <a:latin typeface="PFSquareSansPro-Bold"/>
                <a:cs typeface="PFSquareSansPro-Bold"/>
              </a:rPr>
              <a:t>. </a:t>
            </a:r>
          </a:p>
          <a:p>
            <a:pPr marL="0" indent="0">
              <a:lnSpc>
                <a:spcPts val="3000"/>
              </a:lnSpc>
              <a:spcBef>
                <a:spcPts val="1800"/>
              </a:spcBef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Это позволит «вывести из тени» дополнительный сегмент рынка банковских гарантий по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223-ФЗ</a:t>
            </a:r>
            <a:r>
              <a:rPr lang="ru-RU" sz="2000" dirty="0" smtClean="0">
                <a:latin typeface="PFSquareSansPro-Bold"/>
                <a:cs typeface="PFSquareSansPro-Bold"/>
              </a:rPr>
              <a:t>, объем торгов которого превышает </a:t>
            </a:r>
            <a:r>
              <a:rPr lang="ru-RU" sz="2000" dirty="0">
                <a:latin typeface="PFSquareSansPro-Bold"/>
                <a:cs typeface="PFSquareSansPro-Bold"/>
              </a:rPr>
              <a:t>объем торгов по </a:t>
            </a:r>
            <a:r>
              <a:rPr lang="ru-RU" sz="2000" dirty="0">
                <a:solidFill>
                  <a:srgbClr val="D2533C"/>
                </a:solidFill>
                <a:latin typeface="PFSquareSansPro-Bold"/>
                <a:cs typeface="PFSquareSansPro-Bold"/>
              </a:rPr>
              <a:t>44-ФЗ</a:t>
            </a:r>
            <a:r>
              <a:rPr lang="ru-RU" sz="2000" dirty="0">
                <a:latin typeface="PFSquareSansPro-Bold"/>
                <a:cs typeface="PFSquareSansPro-Bold"/>
              </a:rPr>
              <a:t> в </a:t>
            </a:r>
            <a:r>
              <a:rPr lang="ru-RU" dirty="0">
                <a:solidFill>
                  <a:srgbClr val="D2533C"/>
                </a:solidFill>
                <a:latin typeface="PFSquareSansPro-Bold"/>
                <a:cs typeface="PFSquareSansPro-Bold"/>
              </a:rPr>
              <a:t>2,5</a:t>
            </a:r>
            <a:r>
              <a:rPr lang="ru-RU" sz="2000" dirty="0">
                <a:latin typeface="PFSquareSansPro-Bold"/>
                <a:cs typeface="PFSquareSansPro-Bold"/>
              </a:rPr>
              <a:t> </a:t>
            </a:r>
            <a:r>
              <a:rPr lang="ru-RU" sz="2000" dirty="0" smtClean="0">
                <a:latin typeface="PFSquareSansPro-Bold"/>
                <a:cs typeface="PFSquareSansPro-Bold"/>
              </a:rPr>
              <a:t>раза!</a:t>
            </a:r>
          </a:p>
          <a:p>
            <a:pPr marL="0" indent="0">
              <a:lnSpc>
                <a:spcPts val="3000"/>
              </a:lnSpc>
              <a:spcBef>
                <a:spcPts val="1800"/>
              </a:spcBef>
              <a:buNone/>
            </a:pPr>
            <a:r>
              <a:rPr lang="ru-RU" sz="2000" dirty="0" smtClean="0">
                <a:latin typeface="PFSquareSansPro-Bold"/>
                <a:cs typeface="PFSquareSansPro-Bold"/>
              </a:rPr>
              <a:t>Таким образом, существуют </a:t>
            </a:r>
            <a:r>
              <a:rPr lang="ru-RU" sz="2000" dirty="0">
                <a:latin typeface="PFSquareSansPro-Bold"/>
                <a:cs typeface="PFSquareSansPro-Bold"/>
              </a:rPr>
              <a:t>предпосылки для </a:t>
            </a:r>
            <a:r>
              <a:rPr lang="ru-RU" sz="2000" dirty="0">
                <a:solidFill>
                  <a:srgbClr val="D2533C"/>
                </a:solidFill>
                <a:latin typeface="PFSquareSansPro-Bold"/>
                <a:cs typeface="PFSquareSansPro-Bold"/>
              </a:rPr>
              <a:t>увеличения рынка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банковских гарантий </a:t>
            </a:r>
            <a:r>
              <a:rPr lang="ru-RU" sz="2000" dirty="0" smtClean="0">
                <a:latin typeface="PFSquareSansPro-Bold"/>
                <a:cs typeface="PFSquareSansPro-Bold"/>
              </a:rPr>
              <a:t>в сфере </a:t>
            </a:r>
            <a:r>
              <a:rPr lang="ru-RU" sz="2000" dirty="0" err="1" smtClean="0">
                <a:latin typeface="PFSquareSansPro-Bold"/>
                <a:cs typeface="PFSquareSansPro-Bold"/>
              </a:rPr>
              <a:t>госзакупок</a:t>
            </a:r>
            <a:r>
              <a:rPr lang="ru-RU" sz="2000" dirty="0" smtClean="0">
                <a:latin typeface="PFSquareSansPro-Bold"/>
                <a:cs typeface="PFSquareSansPro-Bold"/>
              </a:rPr>
              <a:t> </a:t>
            </a:r>
            <a:r>
              <a:rPr lang="ru-RU" sz="20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в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 </a:t>
            </a:r>
            <a:r>
              <a:rPr lang="ru-RU" dirty="0">
                <a:solidFill>
                  <a:srgbClr val="D2533C"/>
                </a:solidFill>
                <a:latin typeface="PFSquareSansPro-Bold"/>
                <a:cs typeface="PFSquareSansPro-Bold"/>
              </a:rPr>
              <a:t>3,5 </a:t>
            </a:r>
            <a:r>
              <a:rPr lang="ru-RU" sz="2000" dirty="0">
                <a:solidFill>
                  <a:srgbClr val="D2533C"/>
                </a:solidFill>
                <a:latin typeface="PFSquareSansPro-Bold"/>
                <a:cs typeface="PFSquareSansPro-Bold"/>
              </a:rPr>
              <a:t>раза</a:t>
            </a:r>
            <a:r>
              <a:rPr lang="ru-RU" sz="2000" dirty="0">
                <a:latin typeface="PFSquareSansPro-Bold"/>
                <a:cs typeface="PFSquareSansPro-Bold"/>
              </a:rPr>
              <a:t> в 2015-2016 </a:t>
            </a:r>
            <a:r>
              <a:rPr lang="ru-RU" sz="2000" dirty="0" smtClean="0">
                <a:latin typeface="PFSquareSansPro-Bold"/>
                <a:cs typeface="PFSquareSansPro-Bold"/>
              </a:rPr>
              <a:t>годах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75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Ключевые параметры продукта</a:t>
            </a:r>
            <a:endParaRPr lang="ru-RU" dirty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790664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2014-2015 годах </a:t>
            </a:r>
            <a:r>
              <a:rPr lang="ru-RU" dirty="0" smtClean="0"/>
              <a:t>несколько десятков </a:t>
            </a:r>
            <a:r>
              <a:rPr lang="ru-RU" dirty="0"/>
              <a:t>банков </a:t>
            </a:r>
            <a:r>
              <a:rPr lang="ru-RU" dirty="0" smtClean="0"/>
              <a:t>разного уровня запустили </a:t>
            </a:r>
            <a:r>
              <a:rPr lang="ru-RU" dirty="0"/>
              <a:t>собственные гарантийные </a:t>
            </a:r>
            <a:r>
              <a:rPr lang="ru-RU" dirty="0" smtClean="0"/>
              <a:t>экспресс-продукты.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 smtClean="0"/>
              <a:t>Большинство продуктов обладает общими особенностями: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000" dirty="0" smtClean="0">
                <a:solidFill>
                  <a:srgbClr val="146CB6"/>
                </a:solidFill>
              </a:rPr>
              <a:t>оперативное рассмотрение заявки</a:t>
            </a:r>
            <a:r>
              <a:rPr lang="en-US" sz="2000" dirty="0" smtClean="0">
                <a:solidFill>
                  <a:srgbClr val="146CB6"/>
                </a:solidFill>
              </a:rPr>
              <a:t> </a:t>
            </a:r>
            <a:r>
              <a:rPr lang="ru-RU" sz="2000" dirty="0" smtClean="0">
                <a:solidFill>
                  <a:srgbClr val="146CB6"/>
                </a:solidFill>
              </a:rPr>
              <a:t>и оформление сделки</a:t>
            </a:r>
            <a:r>
              <a:rPr lang="en-US" sz="2000" dirty="0" smtClean="0">
                <a:solidFill>
                  <a:srgbClr val="146CB6"/>
                </a:solidFill>
              </a:rPr>
              <a:t>;</a:t>
            </a:r>
            <a:endParaRPr lang="ru-RU" sz="2000" dirty="0" smtClean="0">
              <a:solidFill>
                <a:srgbClr val="146CB6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000" dirty="0" err="1" smtClean="0">
                <a:solidFill>
                  <a:srgbClr val="146CB6"/>
                </a:solidFill>
              </a:rPr>
              <a:t>скоринговая</a:t>
            </a:r>
            <a:r>
              <a:rPr lang="ru-RU" sz="2000" dirty="0" smtClean="0">
                <a:solidFill>
                  <a:srgbClr val="146CB6"/>
                </a:solidFill>
              </a:rPr>
              <a:t> оценка категории клиента</a:t>
            </a:r>
            <a:r>
              <a:rPr lang="en-US" sz="2000" dirty="0" smtClean="0">
                <a:solidFill>
                  <a:srgbClr val="146CB6"/>
                </a:solidFill>
              </a:rPr>
              <a:t>/</a:t>
            </a:r>
            <a:r>
              <a:rPr lang="ru-RU" sz="2000" dirty="0" smtClean="0">
                <a:solidFill>
                  <a:srgbClr val="146CB6"/>
                </a:solidFill>
              </a:rPr>
              <a:t>сделки</a:t>
            </a:r>
            <a:r>
              <a:rPr lang="en-US" sz="2000" dirty="0" smtClean="0">
                <a:solidFill>
                  <a:srgbClr val="146CB6"/>
                </a:solidFill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000" dirty="0" smtClean="0">
                <a:solidFill>
                  <a:srgbClr val="146CB6"/>
                </a:solidFill>
              </a:rPr>
              <a:t>применение электронного документооборота</a:t>
            </a:r>
            <a:r>
              <a:rPr lang="en-US" sz="2000" dirty="0" smtClean="0">
                <a:solidFill>
                  <a:srgbClr val="146CB6"/>
                </a:solidFill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000" dirty="0">
                <a:solidFill>
                  <a:srgbClr val="146CB6"/>
                </a:solidFill>
              </a:rPr>
              <a:t>б</a:t>
            </a:r>
            <a:r>
              <a:rPr lang="ru-RU" sz="2000" dirty="0" smtClean="0">
                <a:solidFill>
                  <a:srgbClr val="146CB6"/>
                </a:solidFill>
              </a:rPr>
              <a:t>ез открытия р</a:t>
            </a:r>
            <a:r>
              <a:rPr lang="en-US" sz="2000" dirty="0" smtClean="0">
                <a:solidFill>
                  <a:srgbClr val="146CB6"/>
                </a:solidFill>
              </a:rPr>
              <a:t>/</a:t>
            </a:r>
            <a:r>
              <a:rPr lang="ru-RU" sz="2000" dirty="0" smtClean="0">
                <a:solidFill>
                  <a:srgbClr val="146CB6"/>
                </a:solidFill>
              </a:rPr>
              <a:t>с, поручительства и обеспечений</a:t>
            </a:r>
            <a:r>
              <a:rPr lang="en-US" sz="2000" dirty="0" smtClean="0">
                <a:solidFill>
                  <a:srgbClr val="146CB6"/>
                </a:solidFill>
              </a:rPr>
              <a:t>;</a:t>
            </a:r>
            <a:r>
              <a:rPr lang="ru-RU" sz="2000" dirty="0" smtClean="0">
                <a:solidFill>
                  <a:srgbClr val="146CB6"/>
                </a:solidFill>
              </a:rPr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ru-RU" dirty="0">
              <a:solidFill>
                <a:srgbClr val="146C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15121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Электронные гарантии:</a:t>
            </a:r>
            <a:br>
              <a:rPr lang="ru-RU" dirty="0" smtClean="0">
                <a:latin typeface="PFSquareSansPro-Bold"/>
                <a:cs typeface="PFSquareSansPro-Bold"/>
              </a:rPr>
            </a:br>
            <a:r>
              <a:rPr lang="ru-RU" dirty="0" smtClean="0">
                <a:latin typeface="PFSquareSansPro-Bold"/>
                <a:cs typeface="PFSquareSansPro-Bold"/>
              </a:rPr>
              <a:t>электронные подписи и электронные досье </a:t>
            </a:r>
            <a:endParaRPr lang="ru-RU" dirty="0"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2271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dirty="0">
                <a:latin typeface="PFSquareSansPro-Bold"/>
                <a:cs typeface="PFSquareSansPro-Bold"/>
              </a:rPr>
              <a:t>С вступлением </a:t>
            </a:r>
            <a:r>
              <a:rPr lang="ru-RU" sz="1800" dirty="0" smtClean="0">
                <a:latin typeface="PFSquareSansPro-Bold"/>
                <a:cs typeface="PFSquareSansPro-Bold"/>
              </a:rPr>
              <a:t>01.07.2013 в </a:t>
            </a:r>
            <a:r>
              <a:rPr lang="ru-RU" sz="1800" dirty="0">
                <a:latin typeface="PFSquareSansPro-Bold"/>
                <a:cs typeface="PFSquareSansPro-Bold"/>
              </a:rPr>
              <a:t>силу </a:t>
            </a: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Федерального закона 63-ФЗ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"</a:t>
            </a: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Об электронной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подписи“</a:t>
            </a:r>
            <a:r>
              <a:rPr lang="en-US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 </a:t>
            </a:r>
            <a:r>
              <a:rPr lang="ru-RU" sz="1800" dirty="0" smtClean="0">
                <a:latin typeface="PFSquareSansPro-Bold"/>
                <a:cs typeface="PFSquareSansPro-Bold"/>
              </a:rPr>
              <a:t>появилась возможность осуществлять с клиентом полностью легитимное дистанционное взаимодействие с применением Электронных подписей.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Клиенту не нужно посещать офис банка, а значит можно работать с клиентами по всей РФ.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Идентификация клиента существенно упрощается (не требуется выезд к клиенту)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Досье клиента формируется и хранится в электронном виде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Комплект документов по сделке в электронной форме подписывается и передается между сторонами (клиентом и банком) мгновенно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Финансовый мониторинг клиентов с действующими гарантиями существенно упрощается (если не применяется ПОС)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1800" dirty="0" smtClean="0">
              <a:latin typeface="PFSquareSansPro-Bold"/>
              <a:cs typeface="PFSquareSansPro-Bold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72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624736" cy="64807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PFSquareSansPro-Bold"/>
                <a:cs typeface="PFSquareSansPro-Bold"/>
              </a:rPr>
              <a:t>Сегмент «экспресс»-гарантий (до </a:t>
            </a:r>
            <a:r>
              <a:rPr lang="ru-RU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15-20</a:t>
            </a:r>
            <a:r>
              <a:rPr lang="ru-RU" dirty="0" smtClean="0">
                <a:latin typeface="PFSquareSansPro-Bold"/>
                <a:cs typeface="PFSquareSansPro-Bold"/>
              </a:rPr>
              <a:t> млн.)</a:t>
            </a:r>
            <a:endParaRPr lang="ru-RU" dirty="0">
              <a:latin typeface="PFSquareSansPro-Bold"/>
              <a:cs typeface="PFSquareSansPro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46239"/>
            <a:ext cx="8229600" cy="4957201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PFSquareSansPro-Bold"/>
                <a:cs typeface="PFSquareSansPro-Bold"/>
              </a:rPr>
              <a:t>«Экспресс»-гарантии являются </a:t>
            </a:r>
            <a:r>
              <a:rPr lang="ru-RU" sz="1600" dirty="0">
                <a:latin typeface="PFSquareSansPro-Bold"/>
                <a:cs typeface="PFSquareSansPro-Bold"/>
              </a:rPr>
              <a:t>высокодоходным продуктом (</a:t>
            </a:r>
            <a:r>
              <a:rPr lang="ru-RU" sz="1600" dirty="0">
                <a:solidFill>
                  <a:srgbClr val="D2533C"/>
                </a:solidFill>
                <a:latin typeface="PFSquareSansPro-Bold"/>
                <a:cs typeface="PFSquareSansPro-Bold"/>
              </a:rPr>
              <a:t>8-10% </a:t>
            </a:r>
            <a:r>
              <a:rPr lang="ru-RU" sz="1600" dirty="0">
                <a:latin typeface="PFSquareSansPro-Bold"/>
                <a:cs typeface="PFSquareSansPro-Bold"/>
              </a:rPr>
              <a:t>на капитал</a:t>
            </a:r>
            <a:r>
              <a:rPr lang="ru-RU" sz="1600" dirty="0" smtClean="0">
                <a:latin typeface="PFSquareSansPro-Bold"/>
                <a:cs typeface="PFSquareSansPro-Bold"/>
              </a:rPr>
              <a:t>), но требуют определенных ресурсов на запуск и сопровождение продукта. Минимальные экономически оправданные показатели:</a:t>
            </a:r>
          </a:p>
          <a:p>
            <a:pPr lvl="1">
              <a:spcBef>
                <a:spcPts val="600"/>
              </a:spcBef>
            </a:pPr>
            <a:r>
              <a:rPr lang="ru-RU" sz="1600" dirty="0">
                <a:latin typeface="PFSquareSansPro-Bold"/>
                <a:cs typeface="PFSquareSansPro-Bold"/>
              </a:rPr>
              <a:t>М</a:t>
            </a:r>
            <a:r>
              <a:rPr lang="ru-RU" sz="1600" dirty="0" smtClean="0">
                <a:latin typeface="PFSquareSansPro-Bold"/>
                <a:cs typeface="PFSquareSansPro-Bold"/>
              </a:rPr>
              <a:t>инимальное количество -  </a:t>
            </a:r>
            <a:r>
              <a:rPr lang="ru-RU" sz="1800" dirty="0">
                <a:solidFill>
                  <a:srgbClr val="D2533C"/>
                </a:solidFill>
                <a:latin typeface="PFSquareSansPro-Bold"/>
                <a:cs typeface="PFSquareSansPro-Bold"/>
              </a:rPr>
              <a:t>2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00</a:t>
            </a:r>
            <a:r>
              <a:rPr lang="ru-RU" sz="1800" dirty="0" smtClean="0">
                <a:solidFill>
                  <a:schemeClr val="accent1"/>
                </a:solidFill>
                <a:latin typeface="PFSquareSansPro-Bold"/>
                <a:cs typeface="PFSquareSansPro-Bold"/>
              </a:rPr>
              <a:t> </a:t>
            </a:r>
            <a:r>
              <a:rPr lang="ru-RU" sz="1600" dirty="0">
                <a:latin typeface="PFSquareSansPro-Bold"/>
                <a:cs typeface="PFSquareSansPro-Bold"/>
              </a:rPr>
              <a:t>гарантий в месяц, </a:t>
            </a:r>
            <a:endParaRPr lang="ru-RU" sz="1600" dirty="0" smtClean="0">
              <a:latin typeface="PFSquareSansPro-Bold"/>
              <a:cs typeface="PFSquareSansPro-Bold"/>
            </a:endParaRPr>
          </a:p>
          <a:p>
            <a:pPr lvl="1">
              <a:spcBef>
                <a:spcPts val="600"/>
              </a:spcBef>
            </a:pPr>
            <a:r>
              <a:rPr lang="ru-RU" sz="1600" dirty="0">
                <a:latin typeface="PFSquareSansPro-Bold"/>
                <a:cs typeface="PFSquareSansPro-Bold"/>
              </a:rPr>
              <a:t>З</a:t>
            </a:r>
            <a:r>
              <a:rPr lang="ru-RU" sz="1600" dirty="0" smtClean="0">
                <a:latin typeface="PFSquareSansPro-Bold"/>
                <a:cs typeface="PFSquareSansPro-Bold"/>
              </a:rPr>
              <a:t>апуск и выход на производительность -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1-3</a:t>
            </a:r>
            <a:r>
              <a:rPr lang="ru-RU" sz="1600" dirty="0" smtClean="0">
                <a:latin typeface="PFSquareSansPro-Bold"/>
                <a:cs typeface="PFSquareSansPro-Bold"/>
              </a:rPr>
              <a:t> месяца,</a:t>
            </a:r>
          </a:p>
          <a:p>
            <a:pPr lvl="1">
              <a:spcBef>
                <a:spcPts val="600"/>
              </a:spcBef>
            </a:pPr>
            <a:r>
              <a:rPr lang="ru-RU" sz="1600" dirty="0" smtClean="0">
                <a:latin typeface="PFSquareSansPro-Bold"/>
                <a:cs typeface="PFSquareSansPro-Bold"/>
              </a:rPr>
              <a:t>Минимальный дополнительный персонал - </a:t>
            </a:r>
            <a:r>
              <a:rPr lang="ru-RU" sz="18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6-8</a:t>
            </a:r>
            <a:r>
              <a:rPr lang="ru-RU" sz="1600" dirty="0" smtClean="0">
                <a:latin typeface="PFSquareSansPro-Bold"/>
                <a:cs typeface="PFSquareSansPro-Bold"/>
              </a:rPr>
              <a:t> сотрудников.</a:t>
            </a:r>
            <a:endParaRPr lang="ru-RU" sz="1600" dirty="0">
              <a:latin typeface="PFSquareSansPro-Bold"/>
              <a:cs typeface="PFSquareSansPro-Bold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dirty="0">
                <a:latin typeface="PFSquareSansPro-Bold"/>
                <a:cs typeface="PFSquareSansPro-Bold"/>
              </a:rPr>
              <a:t/>
            </a:r>
            <a:br>
              <a:rPr lang="ru-RU" sz="1800" dirty="0">
                <a:latin typeface="PFSquareSansPro-Bold"/>
                <a:cs typeface="PFSquareSansPro-Bold"/>
              </a:rPr>
            </a:br>
            <a:r>
              <a:rPr lang="ru-RU" sz="16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На рынке уже представлено </a:t>
            </a:r>
            <a:r>
              <a:rPr lang="ru-RU" sz="16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3-4</a:t>
            </a:r>
            <a:r>
              <a:rPr lang="ru-RU" sz="16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аналогичных по «легкости» и оперативности продукта, совокупно занимающих около </a:t>
            </a:r>
            <a:r>
              <a:rPr lang="ru-RU" sz="16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30-40%</a:t>
            </a:r>
            <a:r>
              <a:rPr lang="ru-RU" sz="16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рынка.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Многие банки рассматривают для себя возможность запуска аналогичного продукта, но при оперативном запуске продукта можно достаточно свободно захватить </a:t>
            </a:r>
            <a:r>
              <a:rPr lang="ru-RU" sz="1600" dirty="0" smtClean="0">
                <a:solidFill>
                  <a:srgbClr val="D2533C"/>
                </a:solidFill>
                <a:latin typeface="PFSquareSansPro-Bold"/>
                <a:cs typeface="PFSquareSansPro-Bold"/>
              </a:rPr>
              <a:t>10-15%</a:t>
            </a:r>
            <a:r>
              <a:rPr lang="ru-RU" sz="1600" dirty="0" smtClean="0">
                <a:solidFill>
                  <a:srgbClr val="146CB6"/>
                </a:solidFill>
                <a:latin typeface="PFSquareSansPro-Bold"/>
                <a:cs typeface="PFSquareSansPro-Bold"/>
              </a:rPr>
              <a:t> рынка.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5556" y="62373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91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Ясность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5293</TotalTime>
  <Words>2107</Words>
  <Application>Microsoft Office PowerPoint</Application>
  <PresentationFormat>Экран (4:3)</PresentationFormat>
  <Paragraphs>349</Paragraphs>
  <Slides>21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Ясность</vt:lpstr>
      <vt:lpstr>4_Тема Office</vt:lpstr>
      <vt:lpstr>Управление гарантийным банковским бизнесом в сфере закупок для МСП</vt:lpstr>
      <vt:lpstr>Состояние банковского рынка</vt:lpstr>
      <vt:lpstr>Рынок гарантий для сегмента МСБ</vt:lpstr>
      <vt:lpstr>Риски. Статистика максимального объема возможных требований по гарантиям </vt:lpstr>
      <vt:lpstr>Рынок банковских гарантий по 44-ФЗ сегментация по размеру гарантий и оценка годовой выручки</vt:lpstr>
      <vt:lpstr>Рынок банковских гарантий по 223-ФЗ Перспективы развития </vt:lpstr>
      <vt:lpstr>Ключевые параметры продукта</vt:lpstr>
      <vt:lpstr>Электронные гарантии: электронные подписи и электронные досье </vt:lpstr>
      <vt:lpstr>Сегмент «экспресс»-гарантий (до 15-20 млн.)</vt:lpstr>
      <vt:lpstr>Сегмент «средних» гарантий (10 - 100 млн.)</vt:lpstr>
      <vt:lpstr>Обзор ключевых игроков  Сегмент малых (до 10 млн) гарантий, годовой объем, руб</vt:lpstr>
      <vt:lpstr>Обзор ключевых игроков  Сегмент малых (от 10 до 50 млн) гарантий, годовой объем, руб</vt:lpstr>
      <vt:lpstr>Запуск продуктов на платформе Гособлако</vt:lpstr>
      <vt:lpstr>Предложение</vt:lpstr>
      <vt:lpstr>Параметры продукта  сравнение с основными продуктами</vt:lpstr>
      <vt:lpstr>Сравнение платформы</vt:lpstr>
      <vt:lpstr>Преимущества для банка от партнерства</vt:lpstr>
      <vt:lpstr>Функционал платформы Гособлако</vt:lpstr>
      <vt:lpstr>Функционал платформы Гособлако</vt:lpstr>
      <vt:lpstr>Функционал платформы Гособлако</vt:lpstr>
      <vt:lpstr>Вместе – выгодно!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Предложение по сотрудничеству</dc:title>
  <dc:creator>Gosbroker.ru</dc:creator>
  <cp:keywords>Банковские гарантии;брокер;Госброкер;Госзаказ;Госконтракт</cp:keywords>
  <cp:lastModifiedBy>Волкова Елена Дмитриевна</cp:lastModifiedBy>
  <cp:revision>281</cp:revision>
  <cp:lastPrinted>2015-08-20T13:56:08Z</cp:lastPrinted>
  <dcterms:created xsi:type="dcterms:W3CDTF">2013-03-05T15:10:51Z</dcterms:created>
  <dcterms:modified xsi:type="dcterms:W3CDTF">2015-08-20T13:57:12Z</dcterms:modified>
</cp:coreProperties>
</file>