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6" r:id="rId5"/>
    <p:sldId id="258" r:id="rId6"/>
    <p:sldId id="264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6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92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1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38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61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8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9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64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2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79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7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1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55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93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32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71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10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961BF46-24F8-462F-A46D-834EF5625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536A270-843F-4C33-88A1-61BE33DBB5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3878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775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163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551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939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327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0715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1029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6A93354-2D32-4F24-8F54-C44AFEF4F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7EC914-35D3-4BF2-AE8A-1670227EE7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787" indent="0">
              <a:buNone/>
              <a:defRPr sz="1900" b="1"/>
            </a:lvl2pPr>
            <a:lvl3pPr marL="877574" indent="0">
              <a:buNone/>
              <a:defRPr sz="1700" b="1"/>
            </a:lvl3pPr>
            <a:lvl4pPr marL="1316362" indent="0">
              <a:buNone/>
              <a:defRPr sz="1500" b="1"/>
            </a:lvl4pPr>
            <a:lvl5pPr marL="1755149" indent="0">
              <a:buNone/>
              <a:defRPr sz="1500" b="1"/>
            </a:lvl5pPr>
            <a:lvl6pPr marL="2193935" indent="0">
              <a:buNone/>
              <a:defRPr sz="1500" b="1"/>
            </a:lvl6pPr>
            <a:lvl7pPr marL="2632723" indent="0">
              <a:buNone/>
              <a:defRPr sz="1500" b="1"/>
            </a:lvl7pPr>
            <a:lvl8pPr marL="3071510" indent="0">
              <a:buNone/>
              <a:defRPr sz="1500" b="1"/>
            </a:lvl8pPr>
            <a:lvl9pPr marL="351029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787" indent="0">
              <a:buNone/>
              <a:defRPr sz="1900" b="1"/>
            </a:lvl2pPr>
            <a:lvl3pPr marL="877574" indent="0">
              <a:buNone/>
              <a:defRPr sz="1700" b="1"/>
            </a:lvl3pPr>
            <a:lvl4pPr marL="1316362" indent="0">
              <a:buNone/>
              <a:defRPr sz="1500" b="1"/>
            </a:lvl4pPr>
            <a:lvl5pPr marL="1755149" indent="0">
              <a:buNone/>
              <a:defRPr sz="1500" b="1"/>
            </a:lvl5pPr>
            <a:lvl6pPr marL="2193935" indent="0">
              <a:buNone/>
              <a:defRPr sz="1500" b="1"/>
            </a:lvl6pPr>
            <a:lvl7pPr marL="2632723" indent="0">
              <a:buNone/>
              <a:defRPr sz="1500" b="1"/>
            </a:lvl7pPr>
            <a:lvl8pPr marL="3071510" indent="0">
              <a:buNone/>
              <a:defRPr sz="1500" b="1"/>
            </a:lvl8pPr>
            <a:lvl9pPr marL="351029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5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B5DFB7C-4C0E-44B6-B4CF-F915402BC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5427B7-949D-41F4-82B1-488AE4089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357AEC8-977A-4886-902D-AB6D54FE95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38787" indent="0">
              <a:buNone/>
              <a:defRPr sz="1200"/>
            </a:lvl2pPr>
            <a:lvl3pPr marL="877574" indent="0">
              <a:buNone/>
              <a:defRPr sz="1000"/>
            </a:lvl3pPr>
            <a:lvl4pPr marL="1316362" indent="0">
              <a:buNone/>
              <a:defRPr sz="900"/>
            </a:lvl4pPr>
            <a:lvl5pPr marL="1755149" indent="0">
              <a:buNone/>
              <a:defRPr sz="900"/>
            </a:lvl5pPr>
            <a:lvl6pPr marL="2193935" indent="0">
              <a:buNone/>
              <a:defRPr sz="900"/>
            </a:lvl6pPr>
            <a:lvl7pPr marL="2632723" indent="0">
              <a:buNone/>
              <a:defRPr sz="900"/>
            </a:lvl7pPr>
            <a:lvl8pPr marL="3071510" indent="0">
              <a:buNone/>
              <a:defRPr sz="900"/>
            </a:lvl8pPr>
            <a:lvl9pPr marL="351029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21399E9-1D1A-4A50-A856-A54423887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62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6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38787" indent="0">
              <a:buNone/>
              <a:defRPr sz="2700"/>
            </a:lvl2pPr>
            <a:lvl3pPr marL="877574" indent="0">
              <a:buNone/>
              <a:defRPr sz="2300"/>
            </a:lvl3pPr>
            <a:lvl4pPr marL="1316362" indent="0">
              <a:buNone/>
              <a:defRPr sz="1900"/>
            </a:lvl4pPr>
            <a:lvl5pPr marL="1755149" indent="0">
              <a:buNone/>
              <a:defRPr sz="1900"/>
            </a:lvl5pPr>
            <a:lvl6pPr marL="2193935" indent="0">
              <a:buNone/>
              <a:defRPr sz="1900"/>
            </a:lvl6pPr>
            <a:lvl7pPr marL="2632723" indent="0">
              <a:buNone/>
              <a:defRPr sz="1900"/>
            </a:lvl7pPr>
            <a:lvl8pPr marL="3071510" indent="0">
              <a:buNone/>
              <a:defRPr sz="1900"/>
            </a:lvl8pPr>
            <a:lvl9pPr marL="3510297" indent="0">
              <a:buNone/>
              <a:defRPr sz="19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38787" indent="0">
              <a:buNone/>
              <a:defRPr sz="1200"/>
            </a:lvl2pPr>
            <a:lvl3pPr marL="877574" indent="0">
              <a:buNone/>
              <a:defRPr sz="1000"/>
            </a:lvl3pPr>
            <a:lvl4pPr marL="1316362" indent="0">
              <a:buNone/>
              <a:defRPr sz="900"/>
            </a:lvl4pPr>
            <a:lvl5pPr marL="1755149" indent="0">
              <a:buNone/>
              <a:defRPr sz="900"/>
            </a:lvl5pPr>
            <a:lvl6pPr marL="2193935" indent="0">
              <a:buNone/>
              <a:defRPr sz="900"/>
            </a:lvl6pPr>
            <a:lvl7pPr marL="2632723" indent="0">
              <a:buNone/>
              <a:defRPr sz="900"/>
            </a:lvl7pPr>
            <a:lvl8pPr marL="3071510" indent="0">
              <a:buNone/>
              <a:defRPr sz="900"/>
            </a:lvl8pPr>
            <a:lvl9pPr marL="351029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8A0352F-8976-4B68-9FBC-79EA795CF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BB33436-4C40-43FA-B4C9-043E132E9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C9CA17-1966-43F4-AD52-A0E48DB86ECE}" type="datetimeFigureOut">
              <a:rPr lang="ru-RU"/>
              <a:pPr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ADFD03F-031F-4172-BE11-A2D8C2F035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1191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24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6" indent="0">
              <a:buNone/>
              <a:defRPr sz="1800" b="1"/>
            </a:lvl3pPr>
            <a:lvl4pPr marL="1371370" indent="0">
              <a:buNone/>
              <a:defRPr sz="1600" b="1"/>
            </a:lvl4pPr>
            <a:lvl5pPr marL="1828492" indent="0">
              <a:buNone/>
              <a:defRPr sz="1600" b="1"/>
            </a:lvl5pPr>
            <a:lvl6pPr marL="2285614" indent="0">
              <a:buNone/>
              <a:defRPr sz="1600" b="1"/>
            </a:lvl6pPr>
            <a:lvl7pPr marL="2742738" indent="0">
              <a:buNone/>
              <a:defRPr sz="1600" b="1"/>
            </a:lvl7pPr>
            <a:lvl8pPr marL="3199861" indent="0">
              <a:buNone/>
              <a:defRPr sz="1600" b="1"/>
            </a:lvl8pPr>
            <a:lvl9pPr marL="36569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4" indent="0">
              <a:buNone/>
              <a:defRPr sz="2000" b="1"/>
            </a:lvl2pPr>
            <a:lvl3pPr marL="914246" indent="0">
              <a:buNone/>
              <a:defRPr sz="1800" b="1"/>
            </a:lvl3pPr>
            <a:lvl4pPr marL="1371370" indent="0">
              <a:buNone/>
              <a:defRPr sz="1600" b="1"/>
            </a:lvl4pPr>
            <a:lvl5pPr marL="1828492" indent="0">
              <a:buNone/>
              <a:defRPr sz="1600" b="1"/>
            </a:lvl5pPr>
            <a:lvl6pPr marL="2285614" indent="0">
              <a:buNone/>
              <a:defRPr sz="1600" b="1"/>
            </a:lvl6pPr>
            <a:lvl7pPr marL="2742738" indent="0">
              <a:buNone/>
              <a:defRPr sz="1600" b="1"/>
            </a:lvl7pPr>
            <a:lvl8pPr marL="3199861" indent="0">
              <a:buNone/>
              <a:defRPr sz="1600" b="1"/>
            </a:lvl8pPr>
            <a:lvl9pPr marL="36569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44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90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7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6" indent="0">
              <a:buNone/>
              <a:defRPr sz="1000"/>
            </a:lvl3pPr>
            <a:lvl4pPr marL="1371370" indent="0">
              <a:buNone/>
              <a:defRPr sz="900"/>
            </a:lvl4pPr>
            <a:lvl5pPr marL="1828492" indent="0">
              <a:buNone/>
              <a:defRPr sz="900"/>
            </a:lvl5pPr>
            <a:lvl6pPr marL="2285614" indent="0">
              <a:buNone/>
              <a:defRPr sz="900"/>
            </a:lvl6pPr>
            <a:lvl7pPr marL="2742738" indent="0">
              <a:buNone/>
              <a:defRPr sz="900"/>
            </a:lvl7pPr>
            <a:lvl8pPr marL="3199861" indent="0">
              <a:buNone/>
              <a:defRPr sz="900"/>
            </a:lvl8pPr>
            <a:lvl9pPr marL="36569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7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4" indent="0">
              <a:buNone/>
              <a:defRPr sz="2800"/>
            </a:lvl2pPr>
            <a:lvl3pPr marL="914246" indent="0">
              <a:buNone/>
              <a:defRPr sz="2400"/>
            </a:lvl3pPr>
            <a:lvl4pPr marL="1371370" indent="0">
              <a:buNone/>
              <a:defRPr sz="2000"/>
            </a:lvl4pPr>
            <a:lvl5pPr marL="1828492" indent="0">
              <a:buNone/>
              <a:defRPr sz="2000"/>
            </a:lvl5pPr>
            <a:lvl6pPr marL="2285614" indent="0">
              <a:buNone/>
              <a:defRPr sz="2000"/>
            </a:lvl6pPr>
            <a:lvl7pPr marL="2742738" indent="0">
              <a:buNone/>
              <a:defRPr sz="2000"/>
            </a:lvl7pPr>
            <a:lvl8pPr marL="3199861" indent="0">
              <a:buNone/>
              <a:defRPr sz="2000"/>
            </a:lvl8pPr>
            <a:lvl9pPr marL="365698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6" indent="0">
              <a:buNone/>
              <a:defRPr sz="1000"/>
            </a:lvl3pPr>
            <a:lvl4pPr marL="1371370" indent="0">
              <a:buNone/>
              <a:defRPr sz="900"/>
            </a:lvl4pPr>
            <a:lvl5pPr marL="1828492" indent="0">
              <a:buNone/>
              <a:defRPr sz="900"/>
            </a:lvl5pPr>
            <a:lvl6pPr marL="2285614" indent="0">
              <a:buNone/>
              <a:defRPr sz="900"/>
            </a:lvl6pPr>
            <a:lvl7pPr marL="2742738" indent="0">
              <a:buNone/>
              <a:defRPr sz="900"/>
            </a:lvl7pPr>
            <a:lvl8pPr marL="3199861" indent="0">
              <a:buNone/>
              <a:defRPr sz="900"/>
            </a:lvl8pPr>
            <a:lvl9pPr marL="36569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499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4" tIns="45713" rIns="91424" bIns="4571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24" tIns="45713" rIns="91424" bIns="4571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7AD-6D20-448E-AC2A-432E47A35ADC}" type="datetimeFigureOut">
              <a:rPr lang="ru-RU" smtClean="0"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2" y="6356352"/>
            <a:ext cx="2895600" cy="365125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4B233-945A-4BB5-A441-E25CB4833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18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2" indent="-342842" algn="l" defTabSz="91424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4" indent="-285702" algn="l" defTabSz="91424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8" indent="-228562" algn="l" defTabSz="91424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31" indent="-228562" algn="l" defTabSz="91424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54" indent="-228562" algn="l" defTabSz="91424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76" indent="-228562" algn="l" defTabSz="9142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00" indent="-228562" algn="l" defTabSz="9142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23" indent="-228562" algn="l" defTabSz="9142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46" indent="-228562" algn="l" defTabSz="91424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6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0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92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1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38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61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8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31" y="274621"/>
            <a:ext cx="8229739" cy="1143500"/>
          </a:xfrm>
          <a:prstGeom prst="rect">
            <a:avLst/>
          </a:prstGeom>
        </p:spPr>
        <p:txBody>
          <a:bodyPr vert="horz" lIns="82954" tIns="41477" rIns="82954" bIns="4147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131" y="1599700"/>
            <a:ext cx="8229739" cy="4525980"/>
          </a:xfrm>
          <a:prstGeom prst="rect">
            <a:avLst/>
          </a:prstGeom>
        </p:spPr>
        <p:txBody>
          <a:bodyPr vert="horz" lIns="82954" tIns="41477" rIns="82954" bIns="4147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131" y="6356781"/>
            <a:ext cx="2133274" cy="364660"/>
          </a:xfrm>
          <a:prstGeom prst="rect">
            <a:avLst/>
          </a:prstGeom>
        </p:spPr>
        <p:txBody>
          <a:bodyPr vert="horz" lIns="82954" tIns="41477" rIns="82954" bIns="4147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C7C9CA17-1966-43F4-AD52-A0E48DB86ECE}" type="datetimeFigureOut">
              <a:rPr lang="ru-RU"/>
              <a:pPr defTabSz="914400">
                <a:defRPr/>
              </a:pPr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422" y="6356781"/>
            <a:ext cx="2895157" cy="364660"/>
          </a:xfrm>
          <a:prstGeom prst="rect">
            <a:avLst/>
          </a:prstGeom>
        </p:spPr>
        <p:txBody>
          <a:bodyPr vert="horz" lIns="82954" tIns="41477" rIns="82954" bIns="4147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596" y="6356781"/>
            <a:ext cx="2133274" cy="364660"/>
          </a:xfrm>
          <a:prstGeom prst="rect">
            <a:avLst/>
          </a:prstGeom>
        </p:spPr>
        <p:txBody>
          <a:bodyPr vert="horz" lIns="82954" tIns="41477" rIns="82954" bIns="41477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08F497AA-ED61-44D2-89CA-7972A2C0725D}" type="slidenum">
              <a:rPr lang="ru-RU"/>
              <a:pPr defTabSz="914400"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877070" rtl="0" fontAlgn="base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2pPr>
      <a:lvl3pPr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3pPr>
      <a:lvl4pPr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4pPr>
      <a:lvl5pPr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5pPr>
      <a:lvl6pPr marL="414772"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6pPr>
      <a:lvl7pPr marL="829544"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7pPr>
      <a:lvl8pPr marL="1244316"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8pPr>
      <a:lvl9pPr marL="1659087" algn="ctr" defTabSz="877070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28361" indent="-328361" algn="l" defTabSz="87707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12890" indent="-273634" algn="l" defTabSz="87707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95977" indent="-218907" algn="l" defTabSz="87707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232" indent="-218907" algn="l" defTabSz="87707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487" indent="-218907" algn="l" defTabSz="87707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3329" indent="-219394" algn="l" defTabSz="87757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116" indent="-219394" algn="l" defTabSz="87757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0903" indent="-219394" algn="l" defTabSz="87757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29691" indent="-219394" algn="l" defTabSz="87757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8787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7574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6362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5149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3935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2723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1510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0297" algn="l" defTabSz="87757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7C9CA17-1966-43F4-AD52-A0E48DB86E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08.02.2016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26F7F8A-33FA-4E16-9368-953FDC2FC9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708920"/>
            <a:ext cx="7771211" cy="1469143"/>
          </a:xfrm>
        </p:spPr>
        <p:txBody>
          <a:bodyPr>
            <a:normAutofit fontScale="90000"/>
          </a:bodyPr>
          <a:lstStyle/>
          <a:p>
            <a:pPr defTabSz="877500" fontAlgn="auto">
              <a:spcAft>
                <a:spcPts val="0"/>
              </a:spcAft>
              <a:defRPr/>
            </a:pPr>
            <a:r>
              <a:rPr lang="ru-RU" sz="3600" dirty="0" smtClean="0"/>
              <a:t>Владимир Гамза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Инвестиционно-консалтинговая группа </a:t>
            </a:r>
            <a:r>
              <a:rPr lang="ru-RU" sz="3100" dirty="0"/>
              <a:t>ФЁСТ</a:t>
            </a:r>
            <a:r>
              <a:rPr lang="ru-RU" sz="3800" dirty="0"/>
              <a:t/>
            </a:r>
            <a:br>
              <a:rPr lang="ru-RU" sz="3800" dirty="0"/>
            </a:br>
            <a:r>
              <a:rPr lang="ru-RU" sz="3800" dirty="0"/>
              <a:t/>
            </a:r>
            <a:br>
              <a:rPr lang="ru-RU" sz="3800" dirty="0"/>
            </a:br>
            <a:r>
              <a:rPr lang="ru-RU" sz="4000" dirty="0" smtClean="0">
                <a:solidFill>
                  <a:srgbClr val="C00000"/>
                </a:solidFill>
              </a:rPr>
              <a:t>Проектное финансирование: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проблемы и решения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0869" y="4293379"/>
            <a:ext cx="5962263" cy="2063402"/>
          </a:xfrm>
        </p:spPr>
        <p:txBody>
          <a:bodyPr/>
          <a:lstStyle/>
          <a:p>
            <a:pPr defTabSz="877500" fontAlgn="auto">
              <a:spcAft>
                <a:spcPts val="0"/>
              </a:spcAft>
              <a:defRPr/>
            </a:pPr>
            <a:endParaRPr lang="ru-RU" sz="3100" dirty="0">
              <a:solidFill>
                <a:srgbClr val="C00000"/>
              </a:solidFill>
            </a:endParaRPr>
          </a:p>
          <a:p>
            <a:pPr defTabSz="877500" fontAlgn="auto">
              <a:spcAft>
                <a:spcPts val="0"/>
              </a:spcAft>
              <a:defRPr/>
            </a:pPr>
            <a:endParaRPr lang="ru-RU" sz="3100" dirty="0" smtClean="0"/>
          </a:p>
          <a:p>
            <a:pPr defTabSz="877500" fontAlgn="auto">
              <a:spcAft>
                <a:spcPts val="0"/>
              </a:spcAft>
              <a:defRPr/>
            </a:pPr>
            <a:r>
              <a:rPr lang="ru-RU" sz="2800" dirty="0" smtClean="0"/>
              <a:t>РСПП, </a:t>
            </a:r>
            <a:r>
              <a:rPr lang="ru-RU" sz="2800" dirty="0" smtClean="0"/>
              <a:t>04.02.</a:t>
            </a:r>
            <a:r>
              <a:rPr lang="ru-RU" sz="2800" dirty="0" smtClean="0"/>
              <a:t>2015</a:t>
            </a:r>
            <a:endParaRPr lang="ru-RU" sz="2800" dirty="0" smtClean="0"/>
          </a:p>
          <a:p>
            <a:pPr defTabSz="877500" fontAlgn="auto">
              <a:spcAft>
                <a:spcPts val="0"/>
              </a:spcAft>
              <a:defRPr/>
            </a:pP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273258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-404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Проектное финансирование – классическое понятие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776864" cy="4392488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финансирование специально созданной для реализации </a:t>
            </a:r>
            <a:r>
              <a:rPr lang="ru-RU" sz="2800" dirty="0" err="1" smtClean="0">
                <a:solidFill>
                  <a:schemeClr val="tx1"/>
                </a:solidFill>
              </a:rPr>
              <a:t>инвестпроекта</a:t>
            </a:r>
            <a:r>
              <a:rPr lang="ru-RU" sz="2800" dirty="0" smtClean="0">
                <a:solidFill>
                  <a:schemeClr val="tx1"/>
                </a:solidFill>
              </a:rPr>
              <a:t> компании </a:t>
            </a:r>
            <a:r>
              <a:rPr lang="en-US" sz="2800" dirty="0" smtClean="0">
                <a:solidFill>
                  <a:schemeClr val="tx1"/>
                </a:solidFill>
              </a:rPr>
              <a:t>SPV</a:t>
            </a:r>
            <a:r>
              <a:rPr lang="ru-RU" sz="2800" dirty="0" smtClean="0">
                <a:solidFill>
                  <a:schemeClr val="tx1"/>
                </a:solidFill>
              </a:rPr>
              <a:t> с использованием специальных счетов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основным обеспечением расчетов с кредиторами и инвесторами  являются будущие объект и денежный поток проекта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 локализация рисков проекта исключительно на проектной компании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ответственность и риски распределяются между участниками проекта и регулируются набором контрактов и соглашений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22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Постановление Правительства РФ № 1044: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пример «проектного финансирования»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700" dirty="0"/>
              <a:t>у</a:t>
            </a:r>
            <a:r>
              <a:rPr lang="ru-RU" sz="2700" dirty="0" smtClean="0"/>
              <a:t>полномоченный банк отбирает заемщика и проект по своему усмотрению</a:t>
            </a:r>
            <a:r>
              <a:rPr lang="en-US" sz="2700" dirty="0" smtClean="0"/>
              <a:t> </a:t>
            </a:r>
            <a:r>
              <a:rPr lang="ru-RU" sz="2700" dirty="0" smtClean="0"/>
              <a:t>с любыми требованиями</a:t>
            </a:r>
          </a:p>
          <a:p>
            <a:r>
              <a:rPr lang="ru-RU" sz="2700" dirty="0" smtClean="0"/>
              <a:t>Межведомственная комиссия Правительства РФ утверждает проект и заемщика (общие требования)</a:t>
            </a:r>
          </a:p>
          <a:p>
            <a:r>
              <a:rPr lang="ru-RU" sz="2700" dirty="0" smtClean="0"/>
              <a:t>Министерство финансов РФ предоставляет госгарантию до 25% от суммы кредита</a:t>
            </a:r>
          </a:p>
          <a:p>
            <a:r>
              <a:rPr lang="ru-RU" sz="2700" dirty="0" smtClean="0"/>
              <a:t>Банк России рефинансирует банковский кредит </a:t>
            </a:r>
          </a:p>
          <a:p>
            <a:r>
              <a:rPr lang="ru-RU" sz="2700" dirty="0" smtClean="0"/>
              <a:t>банк-кредитор несет ответственность за целевое использование кредита (ежеквартальный отчет)</a:t>
            </a:r>
          </a:p>
          <a:p>
            <a:r>
              <a:rPr lang="ru-RU" sz="2700" dirty="0" smtClean="0"/>
              <a:t>ВЭБ контролирует реализацию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787179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C00000"/>
                </a:solidFill>
              </a:rPr>
              <a:t>Постановление 1044: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требования к проекту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/>
              <a:t>и</a:t>
            </a:r>
            <a:r>
              <a:rPr lang="ru-RU" sz="2800" dirty="0" smtClean="0"/>
              <a:t>нициатор проекта – российское юридическое лицо без участников из офшоров</a:t>
            </a:r>
          </a:p>
          <a:p>
            <a:pPr algn="just"/>
            <a:r>
              <a:rPr lang="ru-RU" sz="2800" dirty="0" smtClean="0"/>
              <a:t>производственный проект по приоритетным направлениям развития экономики России</a:t>
            </a:r>
          </a:p>
          <a:p>
            <a:pPr algn="just"/>
            <a:r>
              <a:rPr lang="ru-RU" sz="2800" dirty="0"/>
              <a:t>с</a:t>
            </a:r>
            <a:r>
              <a:rPr lang="ru-RU" sz="2800" dirty="0" smtClean="0"/>
              <a:t>тоимость проекта от 1 до 20 млрд. руб.</a:t>
            </a:r>
          </a:p>
          <a:p>
            <a:pPr algn="just"/>
            <a:r>
              <a:rPr lang="ru-RU" sz="2800" dirty="0"/>
              <a:t>н</a:t>
            </a:r>
            <a:r>
              <a:rPr lang="ru-RU" sz="2800" dirty="0" smtClean="0"/>
              <a:t>е менее 20% собственных средств</a:t>
            </a:r>
          </a:p>
          <a:p>
            <a:pPr algn="just"/>
            <a:r>
              <a:rPr lang="ru-RU" sz="2800" dirty="0"/>
              <a:t>н</a:t>
            </a:r>
            <a:r>
              <a:rPr lang="ru-RU" sz="2800" dirty="0" smtClean="0"/>
              <a:t>аличие разрешения на строительство</a:t>
            </a:r>
          </a:p>
          <a:p>
            <a:pPr algn="just"/>
            <a:r>
              <a:rPr lang="ru-RU" sz="2800" dirty="0"/>
              <a:t>о</a:t>
            </a:r>
            <a:r>
              <a:rPr lang="ru-RU" sz="2800" dirty="0" smtClean="0"/>
              <a:t>тсутствие данных о неисполненных бюджетных и иных денежных обязательствах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9985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Проблемы проектного финансирования: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с</a:t>
            </a:r>
            <a:r>
              <a:rPr lang="ru-RU" sz="2800" dirty="0" smtClean="0"/>
              <a:t>истемное гражданское законодательство о проектном финансировании отсутствует</a:t>
            </a:r>
          </a:p>
          <a:p>
            <a:pPr algn="just"/>
            <a:r>
              <a:rPr lang="ru-RU" sz="2800" dirty="0" smtClean="0"/>
              <a:t>специализированное общество СОПФ годится лишь для работы на фондовом рынке</a:t>
            </a:r>
          </a:p>
          <a:p>
            <a:pPr algn="just"/>
            <a:r>
              <a:rPr lang="ru-RU" sz="2800" dirty="0" smtClean="0"/>
              <a:t>в банковском законодательстве есть кредит, а проектное финансирование даже не упоминается</a:t>
            </a:r>
          </a:p>
          <a:p>
            <a:pPr algn="just"/>
            <a:r>
              <a:rPr lang="ru-RU" sz="2800" dirty="0" smtClean="0"/>
              <a:t>нормативные правовые акты Банка России не предусматривают особого порядка регулирования проектного финансирования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6158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947" y="542057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Проблемы проектного финансирования (2)</a:t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высокий риск банка по снижению капитала при прямых инвестициях в проект</a:t>
            </a:r>
          </a:p>
          <a:p>
            <a:pPr algn="just"/>
            <a:r>
              <a:rPr lang="ru-RU" sz="2800" dirty="0"/>
              <a:t>если банк выдаст кредит компании СОПФ, у него будет 100-процентное резервирование </a:t>
            </a:r>
            <a:r>
              <a:rPr lang="ru-RU" sz="2800" dirty="0" smtClean="0"/>
              <a:t>капитала</a:t>
            </a:r>
          </a:p>
          <a:p>
            <a:pPr algn="just"/>
            <a:r>
              <a:rPr lang="ru-RU" sz="2800" dirty="0" smtClean="0"/>
              <a:t>могут участвовать </a:t>
            </a:r>
            <a:r>
              <a:rPr lang="ru-RU" sz="2800" dirty="0"/>
              <a:t>лишь банки с </a:t>
            </a:r>
            <a:r>
              <a:rPr lang="ru-RU" sz="2800" dirty="0" smtClean="0"/>
              <a:t>избыточным уровнем капитала (</a:t>
            </a:r>
            <a:r>
              <a:rPr lang="ru-RU" sz="2800" dirty="0"/>
              <a:t>в основном, госбанки</a:t>
            </a:r>
            <a:r>
              <a:rPr lang="ru-RU" sz="2800" dirty="0" smtClean="0"/>
              <a:t>)</a:t>
            </a:r>
          </a:p>
          <a:p>
            <a:pPr algn="just"/>
            <a:r>
              <a:rPr lang="ru-RU" sz="2800" dirty="0" smtClean="0"/>
              <a:t>низкая доходность банковского кредита при высоких рисках проектного финансирования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89981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Предлагаемые решения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800" dirty="0"/>
              <a:t>п</a:t>
            </a:r>
            <a:r>
              <a:rPr lang="ru-RU" sz="2800" dirty="0" smtClean="0"/>
              <a:t>ринять специальный комплексный федеральный закон о проектном финансировании</a:t>
            </a:r>
          </a:p>
          <a:p>
            <a:pPr algn="just"/>
            <a:r>
              <a:rPr lang="ru-RU" sz="2800" dirty="0" smtClean="0"/>
              <a:t>в банковском законодательстве предусмотреть право банков на прямые вложения в инвестиционные проекты, в том числе </a:t>
            </a:r>
            <a:r>
              <a:rPr lang="ru-RU" sz="2800" dirty="0"/>
              <a:t>н</a:t>
            </a:r>
            <a:r>
              <a:rPr lang="ru-RU" sz="2800" dirty="0" smtClean="0"/>
              <a:t>а проектное финансирование</a:t>
            </a:r>
          </a:p>
          <a:p>
            <a:pPr algn="just"/>
            <a:r>
              <a:rPr lang="ru-RU" sz="2800" dirty="0" smtClean="0"/>
              <a:t>Банку России установить особый порядок регулирования инвестиционной банковской деятельности, особенно в вопросе списания и  резервирования капитала</a:t>
            </a:r>
          </a:p>
        </p:txBody>
      </p:sp>
    </p:spTree>
    <p:extLst>
      <p:ext uri="{BB962C8B-B14F-4D97-AF65-F5344CB8AC3E}">
        <p14:creationId xmlns:p14="http://schemas.microsoft.com/office/powerpoint/2010/main" val="274493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Предлагаемые решения (2)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Банку России установить особый порядок рефинансирования кредитных организаций, участвующих в проектном финансировании</a:t>
            </a:r>
          </a:p>
          <a:p>
            <a:pPr algn="just"/>
            <a:r>
              <a:rPr lang="ru-RU" sz="2800" dirty="0" smtClean="0"/>
              <a:t>Правительству РФ стимулировать расширение участия </a:t>
            </a:r>
            <a:r>
              <a:rPr lang="ru-RU" sz="2800" dirty="0"/>
              <a:t>банков, прежде всего региональных,  </a:t>
            </a:r>
            <a:r>
              <a:rPr lang="ru-RU" sz="2800" dirty="0" smtClean="0"/>
              <a:t>и иных инвесторов, в том числе иностранных, в проектном финансировании с госгарантиями</a:t>
            </a:r>
          </a:p>
          <a:p>
            <a:r>
              <a:rPr lang="ru-RU" sz="2800" dirty="0" smtClean="0"/>
              <a:t>на Корпорацию МСП возложить как одну из приоритетных задачу развития в России проектного финансирования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6901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Благодарю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Владимир Гамза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Инвестиционно-консалтинговая группа ФЁСТ</a:t>
            </a:r>
            <a:endParaRPr lang="ru-RU" sz="2800" dirty="0" smtClean="0"/>
          </a:p>
          <a:p>
            <a:pPr marL="0" indent="0" algn="ctr">
              <a:buNone/>
            </a:pPr>
            <a:endParaRPr lang="ru-RU" sz="4000" dirty="0"/>
          </a:p>
          <a:p>
            <a:pPr marL="0" indent="0" algn="ctr">
              <a:buNone/>
            </a:pPr>
            <a:r>
              <a:rPr lang="ru-RU" sz="2800" dirty="0"/>
              <a:t>+7 (905) 586-61-98</a:t>
            </a:r>
          </a:p>
          <a:p>
            <a:pPr marL="0" indent="0" algn="ctr">
              <a:buNone/>
            </a:pPr>
            <a:r>
              <a:rPr lang="ru-RU" sz="2800" dirty="0"/>
              <a:t>GamzaV@gmail.com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04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375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Тема Office</vt:lpstr>
      <vt:lpstr>1_Тема Office</vt:lpstr>
      <vt:lpstr>2_Тема Office</vt:lpstr>
      <vt:lpstr>Владимир Гамза Инвестиционно-консалтинговая группа ФЁСТ  Проектное финансирование: проблемы и решения    </vt:lpstr>
      <vt:lpstr>Проектное финансирование – классическое понятие</vt:lpstr>
      <vt:lpstr>Постановление Правительства РФ № 1044: пример «проектного финансирования»</vt:lpstr>
      <vt:lpstr>Постановление 1044: требования к проекту</vt:lpstr>
      <vt:lpstr>Проблемы проектного финансирования: </vt:lpstr>
      <vt:lpstr>Проблемы проектного финансирования (2) </vt:lpstr>
      <vt:lpstr>Предлагаемые решения</vt:lpstr>
      <vt:lpstr>Предлагаемые решения (2)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DELLPK</dc:creator>
  <cp:lastModifiedBy>Владимир Гамза</cp:lastModifiedBy>
  <cp:revision>34</cp:revision>
  <dcterms:created xsi:type="dcterms:W3CDTF">2015-09-28T08:15:11Z</dcterms:created>
  <dcterms:modified xsi:type="dcterms:W3CDTF">2016-02-08T06:23:08Z</dcterms:modified>
</cp:coreProperties>
</file>