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6"/>
  </p:notesMasterIdLst>
  <p:sldIdLst>
    <p:sldId id="265" r:id="rId3"/>
    <p:sldId id="266" r:id="rId4"/>
    <p:sldId id="267" r:id="rId5"/>
    <p:sldId id="269" r:id="rId6"/>
    <p:sldId id="268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77" r:id="rId15"/>
    <p:sldId id="278" r:id="rId16"/>
    <p:sldId id="279" r:id="rId17"/>
    <p:sldId id="280" r:id="rId18"/>
    <p:sldId id="281" r:id="rId19"/>
    <p:sldId id="282" r:id="rId20"/>
    <p:sldId id="283" r:id="rId21"/>
    <p:sldId id="284" r:id="rId22"/>
    <p:sldId id="285" r:id="rId23"/>
    <p:sldId id="286" r:id="rId24"/>
    <p:sldId id="287" r:id="rId25"/>
  </p:sldIdLst>
  <p:sldSz cx="9144000" cy="6858000" type="screen4x3"/>
  <p:notesSz cx="6797675" cy="9926638"/>
  <p:defaultTextStyle>
    <a:defPPr>
      <a:defRPr lang="ru-RU"/>
    </a:defPPr>
    <a:lvl1pPr marL="0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24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46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370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492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614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738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199861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6984" algn="l" defTabSz="91424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D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2" d="100"/>
          <a:sy n="112" d="100"/>
        </p:scale>
        <p:origin x="158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dobryakov\Desktop\&#1050;&#1056;&#1045;&#1044;&#1048;&#1058;&#1054;&#1042;&#1040;&#1053;&#1048;&#1071;\&#1050;&#1088;&#1077;&#1076;&#1080;&#1090;&#1086;&#1074;&#1072;&#1085;&#1080;&#1077;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kulin\Desktop\Data_Extract_From_World_Development_Indicators(1)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nikulin\Desktop\Data_Extract_From_World_Development_Indicators(1)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bryakov\Desktop\&#1050;&#1056;&#1045;&#1044;&#1048;&#1058;&#1054;&#1042;&#1040;&#1053;&#1048;&#1071;\&#1050;&#1088;&#1077;&#1076;&#1080;&#1090;&#1086;&#1074;&#1072;&#1085;&#1080;&#1077;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dobryakov\Desktop\&#1050;&#1056;&#1045;&#1044;&#1048;&#1058;&#1054;&#1042;&#1040;&#1053;&#1048;&#1071;\&#1050;&#1088;&#1077;&#1076;&#1080;&#1090;&#1086;&#1074;&#1072;&#1085;&#1080;&#1077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/>
              <a:t>Объем и ставка выданных кредитов для субъектов МСП</a:t>
            </a:r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7.2919605667670861E-2"/>
          <c:y val="0.11543911949277945"/>
          <c:w val="0.85924173577976759"/>
          <c:h val="0.69315252260134164"/>
        </c:manualLayout>
      </c:layout>
      <c:lineChart>
        <c:grouping val="standard"/>
        <c:varyColors val="0"/>
        <c:ser>
          <c:idx val="0"/>
          <c:order val="0"/>
          <c:tx>
            <c:strRef>
              <c:f>Лист1!$D$34</c:f>
              <c:strCache>
                <c:ptCount val="1"/>
                <c:pt idx="0">
                  <c:v>Изменение объема выданных кредитов субъектам МСП без учета ИП (%, год к году, левая шкала)</c:v>
                </c:pt>
              </c:strCache>
            </c:strRef>
          </c:tx>
          <c:marker>
            <c:symbol val="circle"/>
            <c:size val="6"/>
            <c:spPr>
              <a:solidFill>
                <a:schemeClr val="bg1"/>
              </a:solidFill>
            </c:spPr>
          </c:marker>
          <c:cat>
            <c:numRef>
              <c:f>Лист1!$A$59:$A$81</c:f>
              <c:numCache>
                <c:formatCode>[$-419]mmmm\ yyyy;@</c:formatCode>
                <c:ptCount val="23"/>
                <c:pt idx="0">
                  <c:v>41640</c:v>
                </c:pt>
                <c:pt idx="1">
                  <c:v>41671</c:v>
                </c:pt>
                <c:pt idx="2">
                  <c:v>41699</c:v>
                </c:pt>
                <c:pt idx="3">
                  <c:v>41730</c:v>
                </c:pt>
                <c:pt idx="4">
                  <c:v>41760</c:v>
                </c:pt>
                <c:pt idx="5">
                  <c:v>41791</c:v>
                </c:pt>
                <c:pt idx="6">
                  <c:v>41821</c:v>
                </c:pt>
                <c:pt idx="7">
                  <c:v>41852</c:v>
                </c:pt>
                <c:pt idx="8">
                  <c:v>41883</c:v>
                </c:pt>
                <c:pt idx="9">
                  <c:v>41913</c:v>
                </c:pt>
                <c:pt idx="10">
                  <c:v>41944</c:v>
                </c:pt>
                <c:pt idx="11">
                  <c:v>41974</c:v>
                </c:pt>
                <c:pt idx="12">
                  <c:v>42005</c:v>
                </c:pt>
                <c:pt idx="13">
                  <c:v>42036</c:v>
                </c:pt>
                <c:pt idx="14">
                  <c:v>42064</c:v>
                </c:pt>
                <c:pt idx="15">
                  <c:v>42095</c:v>
                </c:pt>
                <c:pt idx="16">
                  <c:v>42125</c:v>
                </c:pt>
                <c:pt idx="17">
                  <c:v>42156</c:v>
                </c:pt>
                <c:pt idx="18">
                  <c:v>42186</c:v>
                </c:pt>
                <c:pt idx="19">
                  <c:v>42217</c:v>
                </c:pt>
                <c:pt idx="20">
                  <c:v>42248</c:v>
                </c:pt>
                <c:pt idx="21">
                  <c:v>42278</c:v>
                </c:pt>
                <c:pt idx="22">
                  <c:v>42309</c:v>
                </c:pt>
              </c:numCache>
            </c:numRef>
          </c:cat>
          <c:val>
            <c:numRef>
              <c:f>Лист1!$D$59:$D$81</c:f>
              <c:numCache>
                <c:formatCode>0.0%</c:formatCode>
                <c:ptCount val="23"/>
                <c:pt idx="0">
                  <c:v>0.15888506754194401</c:v>
                </c:pt>
                <c:pt idx="1">
                  <c:v>0.13274128027855586</c:v>
                </c:pt>
                <c:pt idx="2">
                  <c:v>0.12220762640623296</c:v>
                </c:pt>
                <c:pt idx="3">
                  <c:v>7.6137471693865408E-2</c:v>
                </c:pt>
                <c:pt idx="4">
                  <c:v>-2.3349252637955568E-2</c:v>
                </c:pt>
                <c:pt idx="5">
                  <c:v>0.12664845709898967</c:v>
                </c:pt>
                <c:pt idx="6">
                  <c:v>-8.1122966148954468E-3</c:v>
                </c:pt>
                <c:pt idx="7">
                  <c:v>-4.5650062439295133E-2</c:v>
                </c:pt>
                <c:pt idx="8">
                  <c:v>-0.18862883526742677</c:v>
                </c:pt>
                <c:pt idx="9">
                  <c:v>-0.14365915378535044</c:v>
                </c:pt>
                <c:pt idx="10">
                  <c:v>-0.10165675651411248</c:v>
                </c:pt>
                <c:pt idx="11">
                  <c:v>-0.22953309638810412</c:v>
                </c:pt>
                <c:pt idx="12">
                  <c:v>-0.19823834278744001</c:v>
                </c:pt>
                <c:pt idx="13">
                  <c:v>-0.3816230825862017</c:v>
                </c:pt>
                <c:pt idx="14">
                  <c:v>-0.36478672892149439</c:v>
                </c:pt>
                <c:pt idx="15">
                  <c:v>-0.34527250991686137</c:v>
                </c:pt>
                <c:pt idx="16">
                  <c:v>-0.35766297010051123</c:v>
                </c:pt>
                <c:pt idx="17">
                  <c:v>-0.43472170467767324</c:v>
                </c:pt>
                <c:pt idx="18">
                  <c:v>-0.27209290045226381</c:v>
                </c:pt>
                <c:pt idx="19">
                  <c:v>-0.26455691319854491</c:v>
                </c:pt>
                <c:pt idx="20">
                  <c:v>-0.17381399902804379</c:v>
                </c:pt>
                <c:pt idx="21">
                  <c:v>-0.17429437244699281</c:v>
                </c:pt>
                <c:pt idx="22">
                  <c:v>-0.25475665162475686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938376"/>
        <c:axId val="316939160"/>
      </c:lineChart>
      <c:lineChart>
        <c:grouping val="standard"/>
        <c:varyColors val="0"/>
        <c:ser>
          <c:idx val="1"/>
          <c:order val="1"/>
          <c:tx>
            <c:strRef>
              <c:f>Лист1!$E$34</c:f>
              <c:strCache>
                <c:ptCount val="1"/>
                <c:pt idx="0">
                  <c:v>Средневзвешенная процентная ставка по кредитам для МСП (правая шкала)</c:v>
                </c:pt>
              </c:strCache>
            </c:strRef>
          </c:tx>
          <c:spPr>
            <a:ln w="34925"/>
          </c:spPr>
          <c:marker>
            <c:symbol val="circle"/>
            <c:size val="6"/>
            <c:spPr>
              <a:solidFill>
                <a:schemeClr val="bg1"/>
              </a:solidFill>
            </c:spPr>
          </c:marker>
          <c:val>
            <c:numRef>
              <c:f>Лист1!$E$59:$E$81</c:f>
              <c:numCache>
                <c:formatCode>0.0%</c:formatCode>
                <c:ptCount val="23"/>
                <c:pt idx="0">
                  <c:v>0.13589999999999999</c:v>
                </c:pt>
                <c:pt idx="1">
                  <c:v>0.13930000000000001</c:v>
                </c:pt>
                <c:pt idx="2">
                  <c:v>0.1333</c:v>
                </c:pt>
                <c:pt idx="3">
                  <c:v>0.13639999999999999</c:v>
                </c:pt>
                <c:pt idx="4">
                  <c:v>0.13170000000000001</c:v>
                </c:pt>
                <c:pt idx="5">
                  <c:v>0.1298</c:v>
                </c:pt>
                <c:pt idx="6">
                  <c:v>0.1363</c:v>
                </c:pt>
                <c:pt idx="7">
                  <c:v>0.14000000000000001</c:v>
                </c:pt>
                <c:pt idx="8">
                  <c:v>0.14029999999999998</c:v>
                </c:pt>
                <c:pt idx="9">
                  <c:v>0.14099999999999999</c:v>
                </c:pt>
                <c:pt idx="10">
                  <c:v>0.1431</c:v>
                </c:pt>
                <c:pt idx="11">
                  <c:v>0.1547</c:v>
                </c:pt>
                <c:pt idx="12">
                  <c:v>0.1822</c:v>
                </c:pt>
                <c:pt idx="13">
                  <c:v>0.1787</c:v>
                </c:pt>
                <c:pt idx="14">
                  <c:v>0.17579999999999998</c:v>
                </c:pt>
                <c:pt idx="15">
                  <c:v>0.17859999999999998</c:v>
                </c:pt>
                <c:pt idx="16">
                  <c:v>0.1782</c:v>
                </c:pt>
                <c:pt idx="17">
                  <c:v>0.17100000000000001</c:v>
                </c:pt>
                <c:pt idx="18">
                  <c:v>0.1729</c:v>
                </c:pt>
                <c:pt idx="19">
                  <c:v>0.1663</c:v>
                </c:pt>
                <c:pt idx="20">
                  <c:v>0.16289999999999999</c:v>
                </c:pt>
                <c:pt idx="21">
                  <c:v>0.1552</c:v>
                </c:pt>
                <c:pt idx="22">
                  <c:v>0.16469999999999999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941904"/>
        <c:axId val="316940336"/>
      </c:lineChart>
      <c:dateAx>
        <c:axId val="316938376"/>
        <c:scaling>
          <c:orientation val="minMax"/>
        </c:scaling>
        <c:delete val="0"/>
        <c:axPos val="b"/>
        <c:numFmt formatCode="[$-419]mmmm\ yyyy;@" sourceLinked="1"/>
        <c:majorTickMark val="out"/>
        <c:minorTickMark val="none"/>
        <c:tickLblPos val="nextTo"/>
        <c:crossAx val="316939160"/>
        <c:crosses val="autoZero"/>
        <c:auto val="1"/>
        <c:lblOffset val="100"/>
        <c:baseTimeUnit val="months"/>
      </c:dateAx>
      <c:valAx>
        <c:axId val="316939160"/>
        <c:scaling>
          <c:orientation val="minMax"/>
          <c:min val="-0.5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.0%" sourceLinked="1"/>
        <c:majorTickMark val="out"/>
        <c:minorTickMark val="none"/>
        <c:tickLblPos val="nextTo"/>
        <c:crossAx val="316938376"/>
        <c:crosses val="autoZero"/>
        <c:crossBetween val="between"/>
      </c:valAx>
      <c:valAx>
        <c:axId val="316940336"/>
        <c:scaling>
          <c:orientation val="minMax"/>
          <c:min val="0.1"/>
        </c:scaling>
        <c:delete val="0"/>
        <c:axPos val="r"/>
        <c:numFmt formatCode="0.0%" sourceLinked="1"/>
        <c:majorTickMark val="out"/>
        <c:minorTickMark val="none"/>
        <c:tickLblPos val="nextTo"/>
        <c:crossAx val="316941904"/>
        <c:crosses val="max"/>
        <c:crossBetween val="between"/>
      </c:valAx>
      <c:catAx>
        <c:axId val="316941904"/>
        <c:scaling>
          <c:orientation val="minMax"/>
        </c:scaling>
        <c:delete val="1"/>
        <c:axPos val="b"/>
        <c:majorTickMark val="out"/>
        <c:minorTickMark val="none"/>
        <c:tickLblPos val="nextTo"/>
        <c:crossAx val="316940336"/>
        <c:crosses val="autoZero"/>
        <c:auto val="1"/>
        <c:lblAlgn val="ctr"/>
        <c:lblOffset val="100"/>
        <c:noMultiLvlLbl val="0"/>
      </c:cat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7.2919605667670861E-2"/>
          <c:y val="2.8856895145573956E-2"/>
          <c:w val="0.85924173577976759"/>
          <c:h val="0.79368795638788814"/>
        </c:manualLayout>
      </c:layout>
      <c:lineChart>
        <c:grouping val="standard"/>
        <c:varyColors val="0"/>
        <c:ser>
          <c:idx val="0"/>
          <c:order val="0"/>
          <c:tx>
            <c:strRef>
              <c:f>'ОБЩИЕ ОБЪЕМЫ'!$D$1</c:f>
              <c:strCache>
                <c:ptCount val="1"/>
                <c:pt idx="0">
                  <c:v>Изменение объема кредитования юридических лиц в рублях (месячные значения, год к году, левая шкала)</c:v>
                </c:pt>
              </c:strCache>
            </c:strRef>
          </c:tx>
          <c:marker>
            <c:symbol val="circle"/>
            <c:size val="6"/>
            <c:spPr>
              <a:solidFill>
                <a:schemeClr val="bg1"/>
              </a:solidFill>
            </c:spPr>
          </c:marker>
          <c:cat>
            <c:numRef>
              <c:f>'ОБЩИЕ ОБЪЕМЫ'!$A$59:$A$89</c:f>
              <c:numCache>
                <c:formatCode>m/d/yyyy</c:formatCode>
                <c:ptCount val="31"/>
                <c:pt idx="0">
                  <c:v>41640</c:v>
                </c:pt>
                <c:pt idx="1">
                  <c:v>41671</c:v>
                </c:pt>
                <c:pt idx="2">
                  <c:v>41699</c:v>
                </c:pt>
                <c:pt idx="3">
                  <c:v>41730</c:v>
                </c:pt>
                <c:pt idx="4">
                  <c:v>41760</c:v>
                </c:pt>
                <c:pt idx="5">
                  <c:v>41791</c:v>
                </c:pt>
                <c:pt idx="6">
                  <c:v>41821</c:v>
                </c:pt>
                <c:pt idx="7">
                  <c:v>41852</c:v>
                </c:pt>
                <c:pt idx="8">
                  <c:v>41883</c:v>
                </c:pt>
                <c:pt idx="9">
                  <c:v>41913</c:v>
                </c:pt>
                <c:pt idx="10">
                  <c:v>41944</c:v>
                </c:pt>
                <c:pt idx="11">
                  <c:v>41974</c:v>
                </c:pt>
                <c:pt idx="12">
                  <c:v>42005</c:v>
                </c:pt>
                <c:pt idx="13">
                  <c:v>42036</c:v>
                </c:pt>
                <c:pt idx="14">
                  <c:v>42064</c:v>
                </c:pt>
                <c:pt idx="15">
                  <c:v>42095</c:v>
                </c:pt>
                <c:pt idx="16">
                  <c:v>42125</c:v>
                </c:pt>
                <c:pt idx="17">
                  <c:v>42156</c:v>
                </c:pt>
                <c:pt idx="18">
                  <c:v>42186</c:v>
                </c:pt>
                <c:pt idx="19">
                  <c:v>42217</c:v>
                </c:pt>
                <c:pt idx="20">
                  <c:v>42248</c:v>
                </c:pt>
                <c:pt idx="21">
                  <c:v>42278</c:v>
                </c:pt>
                <c:pt idx="22">
                  <c:v>42309</c:v>
                </c:pt>
                <c:pt idx="23">
                  <c:v>42339</c:v>
                </c:pt>
              </c:numCache>
            </c:numRef>
          </c:cat>
          <c:val>
            <c:numRef>
              <c:f>'ОБЩИЕ ОБЪЕМЫ'!$D$59:$D$89</c:f>
              <c:numCache>
                <c:formatCode>0%</c:formatCode>
                <c:ptCount val="31"/>
                <c:pt idx="0">
                  <c:v>0.11818503685955178</c:v>
                </c:pt>
                <c:pt idx="1">
                  <c:v>0.29357363468470449</c:v>
                </c:pt>
                <c:pt idx="2">
                  <c:v>0.10588699233047801</c:v>
                </c:pt>
                <c:pt idx="3">
                  <c:v>0.16126001960788294</c:v>
                </c:pt>
                <c:pt idx="4">
                  <c:v>3.5504471098570835E-2</c:v>
                </c:pt>
                <c:pt idx="5">
                  <c:v>8.6221971164585978E-2</c:v>
                </c:pt>
                <c:pt idx="6">
                  <c:v>3.4999692066414803E-2</c:v>
                </c:pt>
                <c:pt idx="7">
                  <c:v>3.0093612626918138E-2</c:v>
                </c:pt>
                <c:pt idx="8">
                  <c:v>-3.8677265468056322E-3</c:v>
                </c:pt>
                <c:pt idx="9">
                  <c:v>-1.6659264893303861E-2</c:v>
                </c:pt>
                <c:pt idx="10">
                  <c:v>2.8763045644698514E-2</c:v>
                </c:pt>
                <c:pt idx="11">
                  <c:v>-2.8867361571637447E-2</c:v>
                </c:pt>
                <c:pt idx="12">
                  <c:v>3.1671722719988714E-2</c:v>
                </c:pt>
                <c:pt idx="13">
                  <c:v>-0.33333522066294918</c:v>
                </c:pt>
                <c:pt idx="14">
                  <c:v>-0.13058864060786715</c:v>
                </c:pt>
                <c:pt idx="15">
                  <c:v>-0.18251713146463272</c:v>
                </c:pt>
                <c:pt idx="16">
                  <c:v>-0.10033893913451472</c:v>
                </c:pt>
                <c:pt idx="17">
                  <c:v>-0.11250579988714189</c:v>
                </c:pt>
                <c:pt idx="18">
                  <c:v>4.3566849625958033E-2</c:v>
                </c:pt>
                <c:pt idx="19">
                  <c:v>-7.5813428282938564E-2</c:v>
                </c:pt>
                <c:pt idx="20">
                  <c:v>-9.884495935448552E-2</c:v>
                </c:pt>
                <c:pt idx="21">
                  <c:v>-5.7750874536084046E-2</c:v>
                </c:pt>
                <c:pt idx="22">
                  <c:v>-4.2139386812459351E-2</c:v>
                </c:pt>
                <c:pt idx="23">
                  <c:v>-0.10079221891028542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941512"/>
        <c:axId val="316942296"/>
      </c:lineChart>
      <c:lineChart>
        <c:grouping val="standard"/>
        <c:varyColors val="0"/>
        <c:ser>
          <c:idx val="1"/>
          <c:order val="1"/>
          <c:tx>
            <c:strRef>
              <c:f>'ОБЩИЕ ОБЪЕМЫ'!$E$1</c:f>
              <c:strCache>
                <c:ptCount val="1"/>
                <c:pt idx="0">
                  <c:v>Общая сумма задолженности по кредитам юридических лиц в рублях (правая шкала)</c:v>
                </c:pt>
              </c:strCache>
            </c:strRef>
          </c:tx>
          <c:spPr>
            <a:ln w="34925"/>
          </c:spPr>
          <c:marker>
            <c:symbol val="circle"/>
            <c:size val="6"/>
            <c:spPr>
              <a:solidFill>
                <a:schemeClr val="bg1"/>
              </a:solidFill>
            </c:spPr>
          </c:marker>
          <c:cat>
            <c:numRef>
              <c:f>'ОБЩИЕ ОБЪЕМЫ'!$A$59:$A$89</c:f>
              <c:numCache>
                <c:formatCode>m/d/yyyy</c:formatCode>
                <c:ptCount val="31"/>
                <c:pt idx="0">
                  <c:v>41640</c:v>
                </c:pt>
                <c:pt idx="1">
                  <c:v>41671</c:v>
                </c:pt>
                <c:pt idx="2">
                  <c:v>41699</c:v>
                </c:pt>
                <c:pt idx="3">
                  <c:v>41730</c:v>
                </c:pt>
                <c:pt idx="4">
                  <c:v>41760</c:v>
                </c:pt>
                <c:pt idx="5">
                  <c:v>41791</c:v>
                </c:pt>
                <c:pt idx="6">
                  <c:v>41821</c:v>
                </c:pt>
                <c:pt idx="7">
                  <c:v>41852</c:v>
                </c:pt>
                <c:pt idx="8">
                  <c:v>41883</c:v>
                </c:pt>
                <c:pt idx="9">
                  <c:v>41913</c:v>
                </c:pt>
                <c:pt idx="10">
                  <c:v>41944</c:v>
                </c:pt>
                <c:pt idx="11">
                  <c:v>41974</c:v>
                </c:pt>
                <c:pt idx="12">
                  <c:v>42005</c:v>
                </c:pt>
                <c:pt idx="13">
                  <c:v>42036</c:v>
                </c:pt>
                <c:pt idx="14">
                  <c:v>42064</c:v>
                </c:pt>
                <c:pt idx="15">
                  <c:v>42095</c:v>
                </c:pt>
                <c:pt idx="16">
                  <c:v>42125</c:v>
                </c:pt>
                <c:pt idx="17">
                  <c:v>42156</c:v>
                </c:pt>
                <c:pt idx="18">
                  <c:v>42186</c:v>
                </c:pt>
                <c:pt idx="19">
                  <c:v>42217</c:v>
                </c:pt>
                <c:pt idx="20">
                  <c:v>42248</c:v>
                </c:pt>
                <c:pt idx="21">
                  <c:v>42278</c:v>
                </c:pt>
                <c:pt idx="22">
                  <c:v>42309</c:v>
                </c:pt>
                <c:pt idx="23">
                  <c:v>42339</c:v>
                </c:pt>
              </c:numCache>
            </c:numRef>
          </c:cat>
          <c:val>
            <c:numRef>
              <c:f>'ОБЩИЕ ОБЪЕМЫ'!$E$59:$E$89</c:f>
              <c:numCache>
                <c:formatCode>#,##0</c:formatCode>
                <c:ptCount val="31"/>
                <c:pt idx="0">
                  <c:v>17963336</c:v>
                </c:pt>
                <c:pt idx="1">
                  <c:v>18171673</c:v>
                </c:pt>
                <c:pt idx="2">
                  <c:v>18184819</c:v>
                </c:pt>
                <c:pt idx="3">
                  <c:v>18458007</c:v>
                </c:pt>
                <c:pt idx="4">
                  <c:v>18790061</c:v>
                </c:pt>
                <c:pt idx="5">
                  <c:v>19052992</c:v>
                </c:pt>
                <c:pt idx="6">
                  <c:v>19252898</c:v>
                </c:pt>
                <c:pt idx="7">
                  <c:v>19515026</c:v>
                </c:pt>
                <c:pt idx="8">
                  <c:v>19563005</c:v>
                </c:pt>
                <c:pt idx="9">
                  <c:v>19777433</c:v>
                </c:pt>
                <c:pt idx="10">
                  <c:v>20078999</c:v>
                </c:pt>
                <c:pt idx="11">
                  <c:v>20367335</c:v>
                </c:pt>
                <c:pt idx="12">
                  <c:v>20659502</c:v>
                </c:pt>
                <c:pt idx="13">
                  <c:v>20552319</c:v>
                </c:pt>
                <c:pt idx="14">
                  <c:v>20360546</c:v>
                </c:pt>
                <c:pt idx="15">
                  <c:v>20294018</c:v>
                </c:pt>
                <c:pt idx="16">
                  <c:v>20395438</c:v>
                </c:pt>
                <c:pt idx="17">
                  <c:v>20308677</c:v>
                </c:pt>
                <c:pt idx="18">
                  <c:v>20434933</c:v>
                </c:pt>
                <c:pt idx="19">
                  <c:v>20562088</c:v>
                </c:pt>
                <c:pt idx="20">
                  <c:v>20674685</c:v>
                </c:pt>
                <c:pt idx="21">
                  <c:v>20842194</c:v>
                </c:pt>
                <c:pt idx="22">
                  <c:v>21104591</c:v>
                </c:pt>
                <c:pt idx="23">
                  <c:v>21163811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6301248"/>
        <c:axId val="316300856"/>
      </c:lineChart>
      <c:dateAx>
        <c:axId val="316941512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crossAx val="316942296"/>
        <c:crosses val="autoZero"/>
        <c:auto val="1"/>
        <c:lblOffset val="100"/>
        <c:baseTimeUnit val="months"/>
      </c:dateAx>
      <c:valAx>
        <c:axId val="316942296"/>
        <c:scaling>
          <c:orientation val="minMax"/>
        </c:scaling>
        <c:delete val="0"/>
        <c:axPos val="l"/>
        <c:majorGridlines>
          <c:spPr>
            <a:ln>
              <a:prstDash val="dash"/>
            </a:ln>
          </c:spPr>
        </c:majorGridlines>
        <c:numFmt formatCode="0%" sourceLinked="1"/>
        <c:majorTickMark val="out"/>
        <c:minorTickMark val="none"/>
        <c:tickLblPos val="nextTo"/>
        <c:crossAx val="316941512"/>
        <c:crosses val="autoZero"/>
        <c:crossBetween val="between"/>
      </c:valAx>
      <c:valAx>
        <c:axId val="316300856"/>
        <c:scaling>
          <c:orientation val="minMax"/>
        </c:scaling>
        <c:delete val="0"/>
        <c:axPos val="r"/>
        <c:numFmt formatCode="#,##0" sourceLinked="1"/>
        <c:majorTickMark val="out"/>
        <c:minorTickMark val="none"/>
        <c:tickLblPos val="nextTo"/>
        <c:crossAx val="316301248"/>
        <c:crosses val="max"/>
        <c:crossBetween val="between"/>
      </c:valAx>
      <c:dateAx>
        <c:axId val="316301248"/>
        <c:scaling>
          <c:orientation val="minMax"/>
        </c:scaling>
        <c:delete val="1"/>
        <c:axPos val="b"/>
        <c:numFmt formatCode="m/d/yyyy" sourceLinked="1"/>
        <c:majorTickMark val="out"/>
        <c:minorTickMark val="none"/>
        <c:tickLblPos val="nextTo"/>
        <c:crossAx val="316300856"/>
        <c:crosses val="autoZero"/>
        <c:auto val="1"/>
        <c:lblOffset val="100"/>
        <c:baseTimeUnit val="months"/>
      </c:dateAx>
    </c:plotArea>
    <c:legend>
      <c:legendPos val="b"/>
      <c:layout/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2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00"/>
            </a:pPr>
            <a:r>
              <a:rPr lang="ru-RU" sz="1400" dirty="0" smtClean="0"/>
              <a:t>Объем</a:t>
            </a:r>
            <a:r>
              <a:rPr lang="ru-RU" sz="1400" baseline="0" dirty="0" smtClean="0"/>
              <a:t> новых выданных корпоративных кредитов по странам (</a:t>
            </a:r>
            <a:r>
              <a:rPr lang="ru-RU" sz="1400" b="1" i="0" u="none" strike="noStrike" baseline="0" dirty="0" smtClean="0">
                <a:effectLst/>
              </a:rPr>
              <a:t>в % от ВВП</a:t>
            </a:r>
            <a:r>
              <a:rPr lang="ru-RU" sz="1400" baseline="0" dirty="0" smtClean="0"/>
              <a:t> с 2006 по 2014г.)</a:t>
            </a:r>
            <a:endParaRPr lang="ru-RU" sz="1400" dirty="0"/>
          </a:p>
        </c:rich>
      </c:tx>
      <c:layout/>
      <c:overlay val="0"/>
    </c:title>
    <c:autoTitleDeleted val="0"/>
    <c:plotArea>
      <c:layout>
        <c:manualLayout>
          <c:layoutTarget val="inner"/>
          <c:xMode val="edge"/>
          <c:yMode val="edge"/>
          <c:x val="8.3797771180241815E-2"/>
          <c:y val="0.1958819912659347"/>
          <c:w val="0.6092295512241297"/>
          <c:h val="0.69754039803164536"/>
        </c:manualLayout>
      </c:layout>
      <c:lineChart>
        <c:grouping val="standard"/>
        <c:varyColors val="0"/>
        <c:ser>
          <c:idx val="0"/>
          <c:order val="0"/>
          <c:tx>
            <c:strRef>
              <c:f>'[Data_Extract_From_World_Development_Indicators(1).xlsx]Data'!$S$48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'[Data_Extract_From_World_Development_Indicators(1).xlsx]Data'!$T$48:$AB$48</c:f>
              <c:numCache>
                <c:formatCode>0%</c:formatCode>
                <c:ptCount val="9"/>
                <c:pt idx="0">
                  <c:v>1.1005202690844202</c:v>
                </c:pt>
                <c:pt idx="1">
                  <c:v>1.0660569346845787</c:v>
                </c:pt>
                <c:pt idx="2">
                  <c:v>1.0280635905032238</c:v>
                </c:pt>
                <c:pt idx="3">
                  <c:v>1.2544773001640572</c:v>
                </c:pt>
                <c:pt idx="4">
                  <c:v>1.2757511427657782</c:v>
                </c:pt>
                <c:pt idx="5">
                  <c:v>1.2406637755324252</c:v>
                </c:pt>
                <c:pt idx="6">
                  <c:v>1.2999841586387146</c:v>
                </c:pt>
                <c:pt idx="7">
                  <c:v>1.3544870176707982</c:v>
                </c:pt>
                <c:pt idx="8">
                  <c:v>1.4180137425951487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'[Data_Extract_From_World_Development_Indicators(1).xlsx]Data'!$S$49</c:f>
              <c:strCache>
                <c:ptCount val="1"/>
                <c:pt idx="0">
                  <c:v>India</c:v>
                </c:pt>
              </c:strCache>
            </c:strRef>
          </c:tx>
          <c:spPr>
            <a:ln>
              <a:solidFill>
                <a:schemeClr val="bg2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'[Data_Extract_From_World_Development_Indicators(1).xlsx]Data'!$T$49:$AB$49</c:f>
              <c:numCache>
                <c:formatCode>0%</c:formatCode>
                <c:ptCount val="9"/>
                <c:pt idx="0">
                  <c:v>0.43220630974158525</c:v>
                </c:pt>
                <c:pt idx="1">
                  <c:v>0.44818725825287203</c:v>
                </c:pt>
                <c:pt idx="2">
                  <c:v>0.48539047480069442</c:v>
                </c:pt>
                <c:pt idx="3">
                  <c:v>0.47296690422253407</c:v>
                </c:pt>
                <c:pt idx="4">
                  <c:v>0.49583494668799971</c:v>
                </c:pt>
                <c:pt idx="5">
                  <c:v>0.507335841522917</c:v>
                </c:pt>
                <c:pt idx="6">
                  <c:v>0.51657200476598397</c:v>
                </c:pt>
                <c:pt idx="7">
                  <c:v>0.51870701673651853</c:v>
                </c:pt>
                <c:pt idx="8">
                  <c:v>0.51120368358271939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'[Data_Extract_From_World_Development_Indicators(1).xlsx]Data'!$S$50</c:f>
              <c:strCache>
                <c:ptCount val="1"/>
                <c:pt idx="0">
                  <c:v>Italy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'[Data_Extract_From_World_Development_Indicators(1).xlsx]Data'!$T$50:$AB$50</c:f>
              <c:numCache>
                <c:formatCode>0%</c:formatCode>
                <c:ptCount val="9"/>
                <c:pt idx="0">
                  <c:v>0.75943010144669332</c:v>
                </c:pt>
                <c:pt idx="1">
                  <c:v>0.82030241602071752</c:v>
                </c:pt>
                <c:pt idx="2">
                  <c:v>0.83933000574303884</c:v>
                </c:pt>
                <c:pt idx="3">
                  <c:v>0.87765228861139899</c:v>
                </c:pt>
                <c:pt idx="4">
                  <c:v>0.93374617237252622</c:v>
                </c:pt>
                <c:pt idx="5">
                  <c:v>0.94628434092461877</c:v>
                </c:pt>
                <c:pt idx="6">
                  <c:v>0.94294692592155982</c:v>
                </c:pt>
                <c:pt idx="7">
                  <c:v>0.91016179193273383</c:v>
                </c:pt>
                <c:pt idx="8">
                  <c:v>0.89282028513347167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'[Data_Extract_From_World_Development_Indicators(1).xlsx]Data'!$S$51</c:f>
              <c:strCache>
                <c:ptCount val="1"/>
                <c:pt idx="0">
                  <c:v>Russian Federation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'[Data_Extract_From_World_Development_Indicators(1).xlsx]Data'!$T$51:$AB$51</c:f>
              <c:numCache>
                <c:formatCode>0%</c:formatCode>
                <c:ptCount val="9"/>
                <c:pt idx="0">
                  <c:v>0.32426105070767497</c:v>
                </c:pt>
                <c:pt idx="1">
                  <c:v>0.38744251070307584</c:v>
                </c:pt>
                <c:pt idx="2">
                  <c:v>0.41554043823194786</c:v>
                </c:pt>
                <c:pt idx="3">
                  <c:v>0.45260909297441254</c:v>
                </c:pt>
                <c:pt idx="4">
                  <c:v>0.42840045249205216</c:v>
                </c:pt>
                <c:pt idx="5">
                  <c:v>0.44788175955933474</c:v>
                </c:pt>
                <c:pt idx="6">
                  <c:v>0.48100009513249026</c:v>
                </c:pt>
                <c:pt idx="7">
                  <c:v>0.5295533539359556</c:v>
                </c:pt>
                <c:pt idx="8">
                  <c:v>0.59309670386454494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'[Data_Extract_From_World_Development_Indicators(1).xlsx]Data'!$S$52</c:f>
              <c:strCache>
                <c:ptCount val="1"/>
                <c:pt idx="0">
                  <c:v>United Kingdom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'[Data_Extract_From_World_Development_Indicators(1).xlsx]Data'!$T$52:$AB$52</c:f>
              <c:numCache>
                <c:formatCode>0%</c:formatCode>
                <c:ptCount val="9"/>
                <c:pt idx="0">
                  <c:v>1.6160062576314751</c:v>
                </c:pt>
                <c:pt idx="1">
                  <c:v>1.7768752076361485</c:v>
                </c:pt>
                <c:pt idx="2">
                  <c:v>2.0060658139496601</c:v>
                </c:pt>
                <c:pt idx="3">
                  <c:v>2.0109301856171733</c:v>
                </c:pt>
                <c:pt idx="4">
                  <c:v>1.9054016874031436</c:v>
                </c:pt>
                <c:pt idx="5">
                  <c:v>1.7509625520743635</c:v>
                </c:pt>
                <c:pt idx="6">
                  <c:v>1.6642163496240148</c:v>
                </c:pt>
                <c:pt idx="7">
                  <c:v>1.5550789279070607</c:v>
                </c:pt>
                <c:pt idx="8">
                  <c:v>1.4116978398888957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'[Data_Extract_From_World_Development_Indicators(1).xlsx]Data'!$S$53</c:f>
              <c:strCache>
                <c:ptCount val="1"/>
                <c:pt idx="0">
                  <c:v>United States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'[Data_Extract_From_World_Development_Indicators(1).xlsx]Data'!$T$53:$AB$53</c:f>
              <c:numCache>
                <c:formatCode>0%</c:formatCode>
                <c:ptCount val="9"/>
                <c:pt idx="0">
                  <c:v>1.9770712034715783</c:v>
                </c:pt>
                <c:pt idx="1">
                  <c:v>2.0630277697301116</c:v>
                </c:pt>
                <c:pt idx="2">
                  <c:v>1.8802409532651381</c:v>
                </c:pt>
                <c:pt idx="3">
                  <c:v>1.9652885548796393</c:v>
                </c:pt>
                <c:pt idx="4">
                  <c:v>1.9070668458857478</c:v>
                </c:pt>
                <c:pt idx="5">
                  <c:v>1.8235195294469184</c:v>
                </c:pt>
                <c:pt idx="6">
                  <c:v>1.8599762074332997</c:v>
                </c:pt>
                <c:pt idx="7">
                  <c:v>1.9206832986630351</c:v>
                </c:pt>
                <c:pt idx="8">
                  <c:v>1.9475038745750965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'[Data_Extract_From_World_Development_Indicators(1).xlsx]Data'!$S$54</c:f>
              <c:strCache>
                <c:ptCount val="1"/>
                <c:pt idx="0">
                  <c:v>South Africa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'[Data_Extract_From_World_Development_Indicators(1).xlsx]Data'!$T$54:$AB$54</c:f>
              <c:numCache>
                <c:formatCode>0%</c:formatCode>
                <c:ptCount val="9"/>
                <c:pt idx="0">
                  <c:v>1.5697612824041862</c:v>
                </c:pt>
                <c:pt idx="1">
                  <c:v>1.6012486271641584</c:v>
                </c:pt>
                <c:pt idx="2">
                  <c:v>1.4034987132682171</c:v>
                </c:pt>
                <c:pt idx="3">
                  <c:v>1.4594116271810949</c:v>
                </c:pt>
                <c:pt idx="4">
                  <c:v>1.48981377257943</c:v>
                </c:pt>
                <c:pt idx="5">
                  <c:v>1.3954270996836946</c:v>
                </c:pt>
                <c:pt idx="6">
                  <c:v>1.4608957551432953</c:v>
                </c:pt>
                <c:pt idx="7">
                  <c:v>1.4947230023120293</c:v>
                </c:pt>
                <c:pt idx="8">
                  <c:v>1.5155898256283249</c:v>
                </c:pt>
              </c:numCache>
            </c:numRef>
          </c:val>
          <c:smooth val="0"/>
        </c:ser>
        <c:ser>
          <c:idx val="7"/>
          <c:order val="7"/>
          <c:tx>
            <c:strRef>
              <c:f>'[Data_Extract_From_World_Development_Indicators(1).xlsx]Data'!$S$55</c:f>
              <c:strCache>
                <c:ptCount val="1"/>
                <c:pt idx="0">
                  <c:v>World</c:v>
                </c:pt>
              </c:strCache>
            </c:strRef>
          </c:tx>
          <c:spPr>
            <a:ln w="28575">
              <a:solidFill>
                <a:sysClr val="windowText" lastClr="000000"/>
              </a:solidFill>
              <a:prstDash val="sysDash"/>
            </a:ln>
          </c:spPr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'[Data_Extract_From_World_Development_Indicators(1).xlsx]Data'!$T$55:$AB$55</c:f>
              <c:numCache>
                <c:formatCode>0%</c:formatCode>
                <c:ptCount val="9"/>
                <c:pt idx="0">
                  <c:v>1.2930739933818289</c:v>
                </c:pt>
                <c:pt idx="1">
                  <c:v>1.2828505312917613</c:v>
                </c:pt>
                <c:pt idx="2">
                  <c:v>1.220021244704885</c:v>
                </c:pt>
                <c:pt idx="3">
                  <c:v>1.2952118713824938</c:v>
                </c:pt>
                <c:pt idx="4">
                  <c:v>1.2387437176137885</c:v>
                </c:pt>
                <c:pt idx="5">
                  <c:v>1.1906903737248542</c:v>
                </c:pt>
                <c:pt idx="6">
                  <c:v>1.2094097380592199</c:v>
                </c:pt>
                <c:pt idx="7">
                  <c:v>1.2278245531940875</c:v>
                </c:pt>
                <c:pt idx="8">
                  <c:v>1.2491581312560496</c:v>
                </c:pt>
              </c:numCache>
            </c:numRef>
          </c:val>
          <c:smooth val="0"/>
        </c:ser>
        <c:ser>
          <c:idx val="8"/>
          <c:order val="8"/>
          <c:tx>
            <c:strRef>
              <c:f>'[Data_Extract_From_World_Development_Indicators(1).xlsx]Data'!$S$56</c:f>
              <c:strCache>
                <c:ptCount val="1"/>
                <c:pt idx="0">
                  <c:v>European Union</c:v>
                </c:pt>
              </c:strCache>
            </c:strRef>
          </c:tx>
          <c:spPr>
            <a:ln w="28575">
              <a:solidFill>
                <a:sysClr val="windowText" lastClr="000000"/>
              </a:solidFill>
              <a:prstDash val="sysDot"/>
            </a:ln>
          </c:spPr>
          <c:marker>
            <c:symbol val="none"/>
          </c:marker>
          <c:cat>
            <c:strRef>
              <c:f>'[Data_Extract_From_World_Development_Indicators(1).xlsx]Data'!$T$47:$AB$47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'[Data_Extract_From_World_Development_Indicators(1).xlsx]Data'!$T$56:$AB$56</c:f>
              <c:numCache>
                <c:formatCode>0%</c:formatCode>
                <c:ptCount val="9"/>
                <c:pt idx="0">
                  <c:v>1.0722872523487272</c:v>
                </c:pt>
                <c:pt idx="1">
                  <c:v>1.1249159862280151</c:v>
                </c:pt>
                <c:pt idx="2">
                  <c:v>1.1589550520608096</c:v>
                </c:pt>
                <c:pt idx="3">
                  <c:v>1.1790171821374122</c:v>
                </c:pt>
                <c:pt idx="4">
                  <c:v>1.1479487093985339</c:v>
                </c:pt>
                <c:pt idx="5">
                  <c:v>1.1125079203997401</c:v>
                </c:pt>
                <c:pt idx="6">
                  <c:v>1.0924793404101676</c:v>
                </c:pt>
                <c:pt idx="7">
                  <c:v>1.0521334028606986</c:v>
                </c:pt>
                <c:pt idx="8">
                  <c:v>1.0076830248577222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6302032"/>
        <c:axId val="319737864"/>
      </c:lineChart>
      <c:catAx>
        <c:axId val="316302032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19737864"/>
        <c:crosses val="autoZero"/>
        <c:auto val="1"/>
        <c:lblAlgn val="ctr"/>
        <c:lblOffset val="100"/>
        <c:noMultiLvlLbl val="0"/>
      </c:catAx>
      <c:valAx>
        <c:axId val="319737864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33000"/>
                </a:schemeClr>
              </a:solidFill>
              <a:prstDash val="dash"/>
            </a:ln>
          </c:spPr>
        </c:majorGridlines>
        <c:numFmt formatCode="0%" sourceLinked="1"/>
        <c:majorTickMark val="out"/>
        <c:minorTickMark val="none"/>
        <c:tickLblPos val="nextTo"/>
        <c:crossAx val="316302032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4767213114754094"/>
          <c:y val="0.17032468163701758"/>
          <c:w val="0.25014207650273224"/>
          <c:h val="0.77240562522277312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r>
              <a:rPr lang="ru-RU" sz="1200" dirty="0" smtClean="0"/>
              <a:t>Средняя эффективная процентная ставка по кредитам для корпоративных заемщиков</a:t>
            </a:r>
            <a:r>
              <a:rPr lang="en-US" sz="1200" dirty="0" smtClean="0"/>
              <a:t> </a:t>
            </a:r>
            <a:r>
              <a:rPr lang="ru-RU" sz="1200" b="1" i="0" baseline="0" dirty="0" smtClean="0">
                <a:effectLst/>
              </a:rPr>
              <a:t>(с 2006 по 2014г.)</a:t>
            </a:r>
            <a:endParaRPr lang="ru-RU" sz="1200" dirty="0" smtClean="0">
              <a:effectLst/>
            </a:endParaRPr>
          </a:p>
          <a:p>
            <a:pPr marL="0" marR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200" b="1" i="0" u="none" strike="noStrike" kern="1200" baseline="0">
                <a:solidFill>
                  <a:prstClr val="black"/>
                </a:solidFill>
                <a:latin typeface="Times New Roman" pitchFamily="18" charset="0"/>
                <a:ea typeface="+mn-ea"/>
                <a:cs typeface="Times New Roman" pitchFamily="18" charset="0"/>
              </a:defRPr>
            </a:pPr>
            <a:endParaRPr lang="ru-RU" sz="1200" dirty="0"/>
          </a:p>
        </c:rich>
      </c:tx>
      <c:layout>
        <c:manualLayout>
          <c:xMode val="edge"/>
          <c:yMode val="edge"/>
          <c:x val="6.5535562153091517E-2"/>
          <c:y val="0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7.2868809431607937E-2"/>
          <c:y val="0.18981481481481483"/>
          <c:w val="0.60813665504926628"/>
          <c:h val="0.69935185185185189"/>
        </c:manualLayout>
      </c:layout>
      <c:lineChart>
        <c:grouping val="standard"/>
        <c:varyColors val="0"/>
        <c:ser>
          <c:idx val="0"/>
          <c:order val="0"/>
          <c:tx>
            <c:strRef>
              <c:f>'[Data_Extract_From_World_Development_Indicators(1).xlsx]Data'!$AD$48</c:f>
              <c:strCache>
                <c:ptCount val="1"/>
                <c:pt idx="0">
                  <c:v>China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'[Data_Extract_From_World_Development_Indicators(1).xlsx]Data'!$AE$47:$AM$47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'[Data_Extract_From_World_Development_Indicators(1).xlsx]Data'!$AE$48:$AM$48</c:f>
              <c:numCache>
                <c:formatCode>0%</c:formatCode>
                <c:ptCount val="9"/>
                <c:pt idx="0">
                  <c:v>6.1200000000000004E-2</c:v>
                </c:pt>
                <c:pt idx="1">
                  <c:v>7.4700000000000003E-2</c:v>
                </c:pt>
                <c:pt idx="2">
                  <c:v>5.3099999999999994E-2</c:v>
                </c:pt>
                <c:pt idx="3">
                  <c:v>5.3099999999999994E-2</c:v>
                </c:pt>
                <c:pt idx="4">
                  <c:v>5.8099999999999999E-2</c:v>
                </c:pt>
                <c:pt idx="5">
                  <c:v>6.5599999999999992E-2</c:v>
                </c:pt>
                <c:pt idx="6">
                  <c:v>0.06</c:v>
                </c:pt>
                <c:pt idx="7">
                  <c:v>0.06</c:v>
                </c:pt>
                <c:pt idx="8">
                  <c:v>5.5999999999999994E-2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'[Data_Extract_From_World_Development_Indicators(1).xlsx]Data'!$AD$49</c:f>
              <c:strCache>
                <c:ptCount val="1"/>
                <c:pt idx="0">
                  <c:v>India</c:v>
                </c:pt>
              </c:strCache>
            </c:strRef>
          </c:tx>
          <c:spPr>
            <a:ln>
              <a:solidFill>
                <a:schemeClr val="bg2">
                  <a:lumMod val="50000"/>
                </a:schemeClr>
              </a:solidFill>
            </a:ln>
          </c:spPr>
          <c:marker>
            <c:symbol val="none"/>
          </c:marker>
          <c:cat>
            <c:strRef>
              <c:f>'[Data_Extract_From_World_Development_Indicators(1).xlsx]Data'!$AE$47:$AM$47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'[Data_Extract_From_World_Development_Indicators(1).xlsx]Data'!$AE$49:$AM$49</c:f>
              <c:numCache>
                <c:formatCode>0%</c:formatCode>
                <c:ptCount val="9"/>
                <c:pt idx="0">
                  <c:v>0.111875</c:v>
                </c:pt>
                <c:pt idx="1">
                  <c:v>0.13020833333333301</c:v>
                </c:pt>
                <c:pt idx="2">
                  <c:v>0.13312499999999999</c:v>
                </c:pt>
                <c:pt idx="3">
                  <c:v>0.121875</c:v>
                </c:pt>
                <c:pt idx="4">
                  <c:v>8.3333499999999991E-2</c:v>
                </c:pt>
                <c:pt idx="5">
                  <c:v>0.101666666666667</c:v>
                </c:pt>
                <c:pt idx="6">
                  <c:v>0.10604166666666699</c:v>
                </c:pt>
                <c:pt idx="7">
                  <c:v>0.102916666666667</c:v>
                </c:pt>
                <c:pt idx="8">
                  <c:v>0.10249999999999999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'[Data_Extract_From_World_Development_Indicators(1).xlsx]Data'!$AD$50</c:f>
              <c:strCache>
                <c:ptCount val="1"/>
                <c:pt idx="0">
                  <c:v>Italy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'[Data_Extract_From_World_Development_Indicators(1).xlsx]Data'!$AE$47:$AM$47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'[Data_Extract_From_World_Development_Indicators(1).xlsx]Data'!$AE$50:$AM$50</c:f>
              <c:numCache>
                <c:formatCode>0%</c:formatCode>
                <c:ptCount val="9"/>
                <c:pt idx="0">
                  <c:v>5.6217791666666697E-2</c:v>
                </c:pt>
                <c:pt idx="1">
                  <c:v>6.3347000000000001E-2</c:v>
                </c:pt>
                <c:pt idx="2">
                  <c:v>6.8373100000000006E-2</c:v>
                </c:pt>
                <c:pt idx="3">
                  <c:v>4.7566666666666702E-2</c:v>
                </c:pt>
                <c:pt idx="4">
                  <c:v>4.0316666666666695E-2</c:v>
                </c:pt>
                <c:pt idx="5">
                  <c:v>4.5991666666666695E-2</c:v>
                </c:pt>
                <c:pt idx="6">
                  <c:v>5.2225000000000001E-2</c:v>
                </c:pt>
                <c:pt idx="7">
                  <c:v>5.1441666666666698E-2</c:v>
                </c:pt>
                <c:pt idx="8">
                  <c:v>4.8666666666666698E-2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'[Data_Extract_From_World_Development_Indicators(1).xlsx]Data'!$AD$51</c:f>
              <c:strCache>
                <c:ptCount val="1"/>
                <c:pt idx="0">
                  <c:v>Russian Federation</c:v>
                </c:pt>
              </c:strCache>
            </c:strRef>
          </c:tx>
          <c:spPr>
            <a:ln w="38100">
              <a:solidFill>
                <a:srgbClr val="FF0000"/>
              </a:solidFill>
            </a:ln>
          </c:spPr>
          <c:marker>
            <c:symbol val="none"/>
          </c:marker>
          <c:cat>
            <c:strRef>
              <c:f>'[Data_Extract_From_World_Development_Indicators(1).xlsx]Data'!$AE$47:$AM$47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'[Data_Extract_From_World_Development_Indicators(1).xlsx]Data'!$AE$51:$AM$51</c:f>
              <c:numCache>
                <c:formatCode>0%</c:formatCode>
                <c:ptCount val="9"/>
                <c:pt idx="0">
                  <c:v>0.10425000000000001</c:v>
                </c:pt>
                <c:pt idx="1">
                  <c:v>0.100333333333333</c:v>
                </c:pt>
                <c:pt idx="2">
                  <c:v>0.12225</c:v>
                </c:pt>
                <c:pt idx="3">
                  <c:v>0.15308333333333299</c:v>
                </c:pt>
                <c:pt idx="4">
                  <c:v>0.10816666666666701</c:v>
                </c:pt>
                <c:pt idx="5">
                  <c:v>8.4583333333333302E-2</c:v>
                </c:pt>
                <c:pt idx="6">
                  <c:v>9.0999999999999998E-2</c:v>
                </c:pt>
                <c:pt idx="7">
                  <c:v>9.4666666666666704E-2</c:v>
                </c:pt>
                <c:pt idx="8">
                  <c:v>0.111425</c:v>
                </c:pt>
              </c:numCache>
            </c:numRef>
          </c:val>
          <c:smooth val="0"/>
        </c:ser>
        <c:ser>
          <c:idx val="4"/>
          <c:order val="4"/>
          <c:tx>
            <c:strRef>
              <c:f>'[Data_Extract_From_World_Development_Indicators(1).xlsx]Data'!$AD$52</c:f>
              <c:strCache>
                <c:ptCount val="1"/>
                <c:pt idx="0">
                  <c:v>United Kingdom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'[Data_Extract_From_World_Development_Indicators(1).xlsx]Data'!$AE$47:$AM$47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'[Data_Extract_From_World_Development_Indicators(1).xlsx]Data'!$AE$52:$AM$52</c:f>
              <c:numCache>
                <c:formatCode>0%</c:formatCode>
                <c:ptCount val="9"/>
                <c:pt idx="0">
                  <c:v>4.6382583333333303E-2</c:v>
                </c:pt>
                <c:pt idx="1">
                  <c:v>5.50870833333333E-2</c:v>
                </c:pt>
                <c:pt idx="2">
                  <c:v>4.6753083333333299E-2</c:v>
                </c:pt>
                <c:pt idx="3">
                  <c:v>6.4486666666666703E-3</c:v>
                </c:pt>
                <c:pt idx="4">
                  <c:v>5.0000000000000001E-3</c:v>
                </c:pt>
                <c:pt idx="5">
                  <c:v>5.0000000000000001E-3</c:v>
                </c:pt>
                <c:pt idx="6">
                  <c:v>5.0000000000000001E-3</c:v>
                </c:pt>
                <c:pt idx="7">
                  <c:v>5.0000000000000001E-3</c:v>
                </c:pt>
                <c:pt idx="8">
                  <c:v>5.0000000000000001E-3</c:v>
                </c:pt>
              </c:numCache>
            </c:numRef>
          </c:val>
          <c:smooth val="0"/>
        </c:ser>
        <c:ser>
          <c:idx val="5"/>
          <c:order val="5"/>
          <c:tx>
            <c:strRef>
              <c:f>'[Data_Extract_From_World_Development_Indicators(1).xlsx]Data'!$AD$53</c:f>
              <c:strCache>
                <c:ptCount val="1"/>
                <c:pt idx="0">
                  <c:v>United States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'[Data_Extract_From_World_Development_Indicators(1).xlsx]Data'!$AE$47:$AM$47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'[Data_Extract_From_World_Development_Indicators(1).xlsx]Data'!$AE$53:$AM$53</c:f>
              <c:numCache>
                <c:formatCode>0%</c:formatCode>
                <c:ptCount val="9"/>
                <c:pt idx="0">
                  <c:v>7.9574999999999993E-2</c:v>
                </c:pt>
                <c:pt idx="1">
                  <c:v>8.0500000000000002E-2</c:v>
                </c:pt>
                <c:pt idx="2">
                  <c:v>5.0875000000000004E-2</c:v>
                </c:pt>
                <c:pt idx="3">
                  <c:v>3.2500000000000001E-2</c:v>
                </c:pt>
                <c:pt idx="4">
                  <c:v>3.2500000000000001E-2</c:v>
                </c:pt>
                <c:pt idx="5">
                  <c:v>3.2500000000000001E-2</c:v>
                </c:pt>
                <c:pt idx="6">
                  <c:v>3.2500000000000001E-2</c:v>
                </c:pt>
                <c:pt idx="7">
                  <c:v>3.2500000000000001E-2</c:v>
                </c:pt>
                <c:pt idx="8">
                  <c:v>3.2500000000000001E-2</c:v>
                </c:pt>
              </c:numCache>
            </c:numRef>
          </c:val>
          <c:smooth val="0"/>
        </c:ser>
        <c:ser>
          <c:idx val="6"/>
          <c:order val="6"/>
          <c:tx>
            <c:strRef>
              <c:f>'[Data_Extract_From_World_Development_Indicators(1).xlsx]Data'!$AD$54</c:f>
              <c:strCache>
                <c:ptCount val="1"/>
                <c:pt idx="0">
                  <c:v>South Africa</c:v>
                </c:pt>
              </c:strCache>
            </c:strRef>
          </c:tx>
          <c:marker>
            <c:symbol val="none"/>
          </c:marker>
          <c:cat>
            <c:strRef>
              <c:f>'[Data_Extract_From_World_Development_Indicators(1).xlsx]Data'!$AE$47:$AM$47</c:f>
              <c:strCache>
                <c:ptCount val="9"/>
                <c:pt idx="0">
                  <c:v>2006 г.</c:v>
                </c:pt>
                <c:pt idx="1">
                  <c:v>2007 г.</c:v>
                </c:pt>
                <c:pt idx="2">
                  <c:v>2008 г.</c:v>
                </c:pt>
                <c:pt idx="3">
                  <c:v>2009 г.</c:v>
                </c:pt>
                <c:pt idx="4">
                  <c:v>2010 г.</c:v>
                </c:pt>
                <c:pt idx="5">
                  <c:v>2011 г.</c:v>
                </c:pt>
                <c:pt idx="6">
                  <c:v>2012 г.</c:v>
                </c:pt>
                <c:pt idx="7">
                  <c:v>2013 г.</c:v>
                </c:pt>
                <c:pt idx="8">
                  <c:v>2014 г.</c:v>
                </c:pt>
              </c:strCache>
            </c:strRef>
          </c:cat>
          <c:val>
            <c:numRef>
              <c:f>'[Data_Extract_From_World_Development_Indicators(1).xlsx]Data'!$AE$54:$AM$54</c:f>
              <c:numCache>
                <c:formatCode>0%</c:formatCode>
                <c:ptCount val="9"/>
                <c:pt idx="0">
                  <c:v>0.111666666666667</c:v>
                </c:pt>
                <c:pt idx="1">
                  <c:v>0.13166666666666699</c:v>
                </c:pt>
                <c:pt idx="2">
                  <c:v>0.15125</c:v>
                </c:pt>
                <c:pt idx="3">
                  <c:v>0.117083333333333</c:v>
                </c:pt>
                <c:pt idx="4">
                  <c:v>9.8333333333333203E-2</c:v>
                </c:pt>
                <c:pt idx="5">
                  <c:v>0.09</c:v>
                </c:pt>
                <c:pt idx="6">
                  <c:v>8.7499999999999994E-2</c:v>
                </c:pt>
                <c:pt idx="7">
                  <c:v>8.5000000000000006E-2</c:v>
                </c:pt>
                <c:pt idx="8">
                  <c:v>9.1249999999999998E-2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19744920"/>
        <c:axId val="319740608"/>
      </c:lineChart>
      <c:catAx>
        <c:axId val="31974492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319740608"/>
        <c:crosses val="autoZero"/>
        <c:auto val="1"/>
        <c:lblAlgn val="ctr"/>
        <c:lblOffset val="100"/>
        <c:noMultiLvlLbl val="0"/>
      </c:catAx>
      <c:valAx>
        <c:axId val="319740608"/>
        <c:scaling>
          <c:orientation val="minMax"/>
        </c:scaling>
        <c:delete val="0"/>
        <c:axPos val="l"/>
        <c:majorGridlines>
          <c:spPr>
            <a:ln>
              <a:solidFill>
                <a:schemeClr val="tx1">
                  <a:alpha val="59000"/>
                </a:schemeClr>
              </a:solidFill>
              <a:prstDash val="dash"/>
            </a:ln>
          </c:spPr>
        </c:majorGridlines>
        <c:numFmt formatCode="0%" sourceLinked="1"/>
        <c:majorTickMark val="out"/>
        <c:minorTickMark val="none"/>
        <c:tickLblPos val="nextTo"/>
        <c:crossAx val="319744920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72690710382513657"/>
          <c:y val="0.18808034412365121"/>
          <c:w val="0.23374863387978143"/>
          <c:h val="0.7349500583260425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 dirty="0" smtClean="0"/>
              <a:t>Отраслевая</a:t>
            </a:r>
            <a:r>
              <a:rPr lang="ru-RU" sz="1600" baseline="0" dirty="0" smtClean="0"/>
              <a:t> структура выданных кредитов</a:t>
            </a:r>
            <a:endParaRPr lang="ru-RU" sz="1600" dirty="0"/>
          </a:p>
        </c:rich>
      </c:tx>
      <c:layout>
        <c:manualLayout>
          <c:xMode val="edge"/>
          <c:yMode val="edge"/>
          <c:x val="0.18830100574712644"/>
          <c:y val="2.3659295308651341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dLbls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'ДОЛЯ по секторам'!$B$1:$B$10</c:f>
              <c:strCache>
                <c:ptCount val="9"/>
                <c:pt idx="0">
                  <c:v>добыча полезных ископаемых</c:v>
                </c:pt>
                <c:pt idx="1">
                  <c:v>обрабатывающие производства</c:v>
                </c:pt>
                <c:pt idx="2">
                  <c:v>производство и распределение электроэнергии, газа и воды</c:v>
                </c:pt>
                <c:pt idx="3">
                  <c:v>сельское хозяйство, охота и лесное хозяйство</c:v>
                </c:pt>
                <c:pt idx="4">
                  <c:v>строительство</c:v>
                </c:pt>
                <c:pt idx="5">
                  <c:v>транспорт и связь</c:v>
                </c:pt>
                <c:pt idx="6">
                  <c:v>оптовая и розничная торговля</c:v>
                </c:pt>
                <c:pt idx="7">
                  <c:v>операции с недвижимым имуществом</c:v>
                </c:pt>
                <c:pt idx="8">
                  <c:v>прочие виды деятельности</c:v>
                </c:pt>
              </c:strCache>
            </c:strRef>
          </c:cat>
          <c:val>
            <c:numRef>
              <c:f>'ДОЛЯ по секторам'!$C$1:$C$10</c:f>
              <c:numCache>
                <c:formatCode>0%</c:formatCode>
                <c:ptCount val="10"/>
                <c:pt idx="0">
                  <c:v>2.1421015364967315E-2</c:v>
                </c:pt>
                <c:pt idx="1">
                  <c:v>0.24971697206285448</c:v>
                </c:pt>
                <c:pt idx="2">
                  <c:v>2.522084791471936E-2</c:v>
                </c:pt>
                <c:pt idx="3">
                  <c:v>2.1306939175293364E-2</c:v>
                </c:pt>
                <c:pt idx="4">
                  <c:v>4.2032052009676836E-2</c:v>
                </c:pt>
                <c:pt idx="5">
                  <c:v>3.5336648467988882E-2</c:v>
                </c:pt>
                <c:pt idx="6">
                  <c:v>0.24342465031587207</c:v>
                </c:pt>
                <c:pt idx="7">
                  <c:v>5.2488230226903965E-2</c:v>
                </c:pt>
                <c:pt idx="8">
                  <c:v>0.30905260668815049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600"/>
            </a:pPr>
            <a:r>
              <a:rPr lang="ru-RU" sz="1600" dirty="0" smtClean="0"/>
              <a:t>Источники </a:t>
            </a:r>
            <a:r>
              <a:rPr lang="ru-RU" sz="1600" dirty="0"/>
              <a:t>инвестиций в основной </a:t>
            </a:r>
            <a:r>
              <a:rPr lang="ru-RU" sz="1600" dirty="0" smtClean="0"/>
              <a:t>капитал предприятий, 2014</a:t>
            </a:r>
            <a:endParaRPr lang="ru-RU" sz="1600" dirty="0"/>
          </a:p>
        </c:rich>
      </c:tx>
      <c:layout/>
      <c:overlay val="0"/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</c:dPt>
          <c:dPt>
            <c:idx val="1"/>
            <c:bubble3D val="0"/>
            <c:explosion val="9"/>
          </c:dPt>
          <c:dLbls>
            <c:dLbl>
              <c:idx val="0"/>
              <c:layout>
                <c:manualLayout>
                  <c:x val="-0.1701675911147168"/>
                  <c:y val="2.5673637888473096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>
                <c:manualLayout>
                  <c:x val="2.2368629906261851E-2"/>
                  <c:y val="-0.1279236250172745"/>
                </c:manualLayout>
              </c:layout>
              <c:spPr/>
              <c:txPr>
                <a:bodyPr/>
                <a:lstStyle/>
                <a:p>
                  <a:pPr>
                    <a:defRPr/>
                  </a:pPr>
                  <a:endParaRPr lang="ru-RU"/>
                </a:p>
              </c:txPr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2.2496053826685833E-2"/>
                  <c:y val="2.5441786955920889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>
                <c:manualLayout>
                  <c:x val="-5.4918549047904414E-2"/>
                  <c:y val="8.2889742734402971E-2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1.8719654628395307E-2"/>
                  <c:y val="-0.10135935008298891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>
                <c:manualLayout>
                  <c:x val="0.1881636846235924"/>
                  <c:y val="0.21269604867751818"/>
                </c:manualLayout>
              </c:layout>
              <c:showLegendKey val="0"/>
              <c:showVal val="0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0"/>
            <c:showCatName val="1"/>
            <c:showSerName val="0"/>
            <c:showPercent val="1"/>
            <c:showBubbleSize val="0"/>
            <c:showLeaderLines val="1"/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ИНВЕСТИЦИИ!$F$8:$F$15</c:f>
              <c:strCache>
                <c:ptCount val="8"/>
                <c:pt idx="0">
                  <c:v> собственные средства</c:v>
                </c:pt>
                <c:pt idx="1">
                  <c:v>    кредиты банков</c:v>
                </c:pt>
                <c:pt idx="2">
                  <c:v>    заемные средства других организаций</c:v>
                </c:pt>
                <c:pt idx="3">
                  <c:v>инвестиции из-за рубежа</c:v>
                </c:pt>
                <c:pt idx="4">
                  <c:v>    бюджетные средства</c:v>
                </c:pt>
                <c:pt idx="5">
                  <c:v>    средства внебюджетных фондов</c:v>
                </c:pt>
                <c:pt idx="6">
                  <c:v>средства организаций и населения на долевое строительство</c:v>
                </c:pt>
                <c:pt idx="7">
                  <c:v>    прочие, средства вышестоящих организаций, размещение акций, облигаций</c:v>
                </c:pt>
              </c:strCache>
            </c:strRef>
          </c:cat>
          <c:val>
            <c:numRef>
              <c:f>ИНВЕСТИЦИИ!$G$8:$G$15</c:f>
              <c:numCache>
                <c:formatCode>General</c:formatCode>
                <c:ptCount val="8"/>
                <c:pt idx="0">
                  <c:v>45.7</c:v>
                </c:pt>
                <c:pt idx="1">
                  <c:v>10.5</c:v>
                </c:pt>
                <c:pt idx="2">
                  <c:v>6.4</c:v>
                </c:pt>
                <c:pt idx="3">
                  <c:v>0.9</c:v>
                </c:pt>
                <c:pt idx="4">
                  <c:v>17</c:v>
                </c:pt>
                <c:pt idx="5">
                  <c:v>0.2</c:v>
                </c:pt>
                <c:pt idx="6">
                  <c:v>3.5</c:v>
                </c:pt>
                <c:pt idx="7">
                  <c:v>15.8</c:v>
                </c:pt>
              </c:numCache>
            </c:numRef>
          </c:val>
        </c:ser>
        <c:dLbls>
          <c:showLegendKey val="0"/>
          <c:showVal val="0"/>
          <c:showCatName val="1"/>
          <c:showSerName val="0"/>
          <c:showPercent val="1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txPr>
    <a:bodyPr/>
    <a:lstStyle/>
    <a:p>
      <a:pPr>
        <a:defRPr>
          <a:latin typeface="Times New Roman" pitchFamily="18" charset="0"/>
          <a:cs typeface="Times New Roman" pitchFamily="18" charset="0"/>
        </a:defRPr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3F0E8D-2038-4C9F-B49D-668C99B560FB}" type="datetimeFigureOut">
              <a:rPr lang="ru-RU" smtClean="0"/>
              <a:t>09.02.2016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EEEC8F-2EF8-4DA5-B590-34C4790AEC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8925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24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46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370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492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614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738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199861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6984" algn="l" defTabSz="91424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17575" y="744538"/>
            <a:ext cx="4962525" cy="3722687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Заметки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ru-RU" altLang="ru-RU" smtClean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DD00CDA-CF1E-46A3-99D3-B2661DCE2709}" type="slidenum">
              <a:rPr lang="en-US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4738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2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2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3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4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1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7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69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FDD16-CE66-4D71-B7A5-1E084537EECF}" type="datetime1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99362B-91A3-4530-A1E5-3082DFC51693}" type="datetime1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2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2" y="609602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58501C-E3F3-4751-89F2-ABFDCF6FD7E3}" type="datetime1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7"/>
          <p:cNvCxnSpPr/>
          <p:nvPr/>
        </p:nvCxnSpPr>
        <p:spPr>
          <a:xfrm>
            <a:off x="686395" y="3398988"/>
            <a:ext cx="7848099" cy="15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1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1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1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B0CDC1-3AEB-4701-A8F2-8131350DB593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7B034A-3DB8-4113-8C01-A74762B01A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47811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88A66-FC4B-46AC-82F7-61CF227027EA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30D69-C946-49F0-ACEF-B186DBCD99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04393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6"/>
          <p:cNvCxnSpPr/>
          <p:nvPr/>
        </p:nvCxnSpPr>
        <p:spPr>
          <a:xfrm>
            <a:off x="732527" y="4599513"/>
            <a:ext cx="7848099" cy="1500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1"/>
            <a:ext cx="7772400" cy="2200275"/>
          </a:xfrm>
        </p:spPr>
        <p:txBody>
          <a:bodyPr anchor="b"/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5"/>
            <a:ext cx="7772400" cy="1500187"/>
          </a:xfrm>
        </p:spPr>
        <p:txBody>
          <a:bodyPr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16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4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0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6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2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4B2587-46CE-42D2-A512-96C66F4E1C21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DABAB5-99CB-4516-80FC-D82003F3FE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699786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FECC3-6EB9-4153-A74E-E0841A8F2658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B6B05A-BEE7-4D1F-90CF-04CCB8CCEDB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528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0"/>
          <p:cNvCxnSpPr/>
          <p:nvPr/>
        </p:nvCxnSpPr>
        <p:spPr>
          <a:xfrm rot="5400000">
            <a:off x="2219618" y="4045821"/>
            <a:ext cx="4707560" cy="139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1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162" indent="0">
              <a:buNone/>
              <a:defRPr sz="2000" b="1"/>
            </a:lvl2pPr>
            <a:lvl3pPr marL="914323" indent="0">
              <a:buNone/>
              <a:defRPr sz="1800" b="1"/>
            </a:lvl3pPr>
            <a:lvl4pPr marL="1371485" indent="0">
              <a:buNone/>
              <a:defRPr sz="1600" b="1"/>
            </a:lvl4pPr>
            <a:lvl5pPr marL="1828646" indent="0">
              <a:buNone/>
              <a:defRPr sz="1600" b="1"/>
            </a:lvl5pPr>
            <a:lvl6pPr marL="2285807" indent="0">
              <a:buNone/>
              <a:defRPr sz="1600" b="1"/>
            </a:lvl6pPr>
            <a:lvl7pPr marL="2742969" indent="0">
              <a:buNone/>
              <a:defRPr sz="1600" b="1"/>
            </a:lvl7pPr>
            <a:lvl8pPr marL="3200131" indent="0">
              <a:buNone/>
              <a:defRPr sz="1600" b="1"/>
            </a:lvl8pPr>
            <a:lvl9pPr marL="3657292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1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19770-ACA2-47A0-82EF-05FAA6C73B01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9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437D6C-1994-4FD5-8DB9-D6E75A7CCB5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393683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839579-FAE8-4C9C-82E4-5B8BAC88508E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6671EA-0507-4C04-A8FF-708F502CE54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762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9B9378-F9E1-491D-B755-823C46F7E155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C6C9B7-3796-468E-9CAD-5D301A2463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4289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8"/>
          <p:cNvCxnSpPr/>
          <p:nvPr/>
        </p:nvCxnSpPr>
        <p:spPr>
          <a:xfrm rot="5400000">
            <a:off x="-13338" y="3580618"/>
            <a:ext cx="5577941" cy="139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1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3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0528CD-4B5F-41E4-AD13-AD84F9CA0E7F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052605-DB4E-4C00-BC55-FA34441CAF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23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D43FC-2DB3-4EE2-AEDD-479691BF4255}" type="datetime1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792480"/>
            <a:ext cx="2142680" cy="126492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62" indent="0">
              <a:buNone/>
              <a:defRPr sz="2800"/>
            </a:lvl2pPr>
            <a:lvl3pPr marL="914323" indent="0">
              <a:buNone/>
              <a:defRPr sz="2400"/>
            </a:lvl3pPr>
            <a:lvl4pPr marL="1371485" indent="0">
              <a:buNone/>
              <a:defRPr sz="2000"/>
            </a:lvl4pPr>
            <a:lvl5pPr marL="1828646" indent="0">
              <a:buNone/>
              <a:defRPr sz="2000"/>
            </a:lvl5pPr>
            <a:lvl6pPr marL="2285807" indent="0">
              <a:buNone/>
              <a:defRPr sz="2000"/>
            </a:lvl6pPr>
            <a:lvl7pPr marL="2742969" indent="0">
              <a:buNone/>
              <a:defRPr sz="2000"/>
            </a:lvl7pPr>
            <a:lvl8pPr marL="3200131" indent="0">
              <a:buNone/>
              <a:defRPr sz="2000"/>
            </a:lvl8pPr>
            <a:lvl9pPr marL="3657292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162" indent="0">
              <a:buNone/>
              <a:defRPr sz="1200"/>
            </a:lvl2pPr>
            <a:lvl3pPr marL="914323" indent="0">
              <a:buNone/>
              <a:defRPr sz="1000"/>
            </a:lvl3pPr>
            <a:lvl4pPr marL="1371485" indent="0">
              <a:buNone/>
              <a:defRPr sz="900"/>
            </a:lvl4pPr>
            <a:lvl5pPr marL="1828646" indent="0">
              <a:buNone/>
              <a:defRPr sz="900"/>
            </a:lvl5pPr>
            <a:lvl6pPr marL="2285807" indent="0">
              <a:buNone/>
              <a:defRPr sz="900"/>
            </a:lvl6pPr>
            <a:lvl7pPr marL="2742969" indent="0">
              <a:buNone/>
              <a:defRPr sz="900"/>
            </a:lvl7pPr>
            <a:lvl8pPr marL="3200131" indent="0">
              <a:buNone/>
              <a:defRPr sz="900"/>
            </a:lvl8pPr>
            <a:lvl9pPr marL="3657292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6872E-BB32-48C4-933F-49B04D40B516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8465C-1F1C-4EEE-BED6-0A64D3745C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758388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765DC-8965-4A58-8E8D-2D7CFB273A1F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692D3-E148-4A7F-AFF5-B8FA443858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477651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1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1" y="609601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48B502-2521-4536-9223-4B3975E61B82}" type="datetime1">
              <a:rPr lang="en-US"/>
              <a:pPr>
                <a:defRPr/>
              </a:pPr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F1CCB8-E4B0-4D31-A128-70F6927913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9868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19251" y="274639"/>
            <a:ext cx="7067550" cy="92233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3938589"/>
            <a:ext cx="4038600" cy="21875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B9FEF7-9E0C-4C05-97BB-075AC2EE3A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1896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2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6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1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2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37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4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61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73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986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698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2DAE42-C62E-4FC6-ADD5-1F7C93186DAC}" type="datetime1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0F0A55-FB49-454C-8F69-5EA40ACFC4D0}" type="datetime1">
              <a:rPr lang="ru-RU" smtClean="0"/>
              <a:t>09.02.2016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124" indent="0">
              <a:buNone/>
              <a:defRPr sz="2000" b="1"/>
            </a:lvl2pPr>
            <a:lvl3pPr marL="914246" indent="0">
              <a:buNone/>
              <a:defRPr sz="1800" b="1"/>
            </a:lvl3pPr>
            <a:lvl4pPr marL="1371370" indent="0">
              <a:buNone/>
              <a:defRPr sz="1600" b="1"/>
            </a:lvl4pPr>
            <a:lvl5pPr marL="1828492" indent="0">
              <a:buNone/>
              <a:defRPr sz="1600" b="1"/>
            </a:lvl5pPr>
            <a:lvl6pPr marL="2285614" indent="0">
              <a:buNone/>
              <a:defRPr sz="1600" b="1"/>
            </a:lvl6pPr>
            <a:lvl7pPr marL="2742738" indent="0">
              <a:buNone/>
              <a:defRPr sz="1600" b="1"/>
            </a:lvl7pPr>
            <a:lvl8pPr marL="3199861" indent="0">
              <a:buNone/>
              <a:defRPr sz="1600" b="1"/>
            </a:lvl8pPr>
            <a:lvl9pPr marL="365698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2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124" indent="0">
              <a:buNone/>
              <a:defRPr sz="2000" b="1"/>
            </a:lvl2pPr>
            <a:lvl3pPr marL="914246" indent="0">
              <a:buNone/>
              <a:defRPr sz="1800" b="1"/>
            </a:lvl3pPr>
            <a:lvl4pPr marL="1371370" indent="0">
              <a:buNone/>
              <a:defRPr sz="1600" b="1"/>
            </a:lvl4pPr>
            <a:lvl5pPr marL="1828492" indent="0">
              <a:buNone/>
              <a:defRPr sz="1600" b="1"/>
            </a:lvl5pPr>
            <a:lvl6pPr marL="2285614" indent="0">
              <a:buNone/>
              <a:defRPr sz="1600" b="1"/>
            </a:lvl6pPr>
            <a:lvl7pPr marL="2742738" indent="0">
              <a:buNone/>
              <a:defRPr sz="1600" b="1"/>
            </a:lvl7pPr>
            <a:lvl8pPr marL="3199861" indent="0">
              <a:buNone/>
              <a:defRPr sz="1600" b="1"/>
            </a:lvl8pPr>
            <a:lvl9pPr marL="365698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2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2407F-B279-40DA-8D70-14EA2158EEE5}" type="datetime1">
              <a:rPr lang="ru-RU" smtClean="0"/>
              <a:t>09.02.2016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84778-7216-41C5-AD24-C010C5AD3CD5}" type="datetime1">
              <a:rPr lang="ru-RU" smtClean="0"/>
              <a:t>09.02.2016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A81788-E5B3-495A-BD9D-F7492585CD26}" type="datetime1">
              <a:rPr lang="ru-RU" smtClean="0"/>
              <a:t>09.02.2016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1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4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124" indent="0">
              <a:buNone/>
              <a:defRPr sz="1200"/>
            </a:lvl2pPr>
            <a:lvl3pPr marL="914246" indent="0">
              <a:buNone/>
              <a:defRPr sz="1000"/>
            </a:lvl3pPr>
            <a:lvl4pPr marL="1371370" indent="0">
              <a:buNone/>
              <a:defRPr sz="900"/>
            </a:lvl4pPr>
            <a:lvl5pPr marL="1828492" indent="0">
              <a:buNone/>
              <a:defRPr sz="900"/>
            </a:lvl5pPr>
            <a:lvl6pPr marL="2285614" indent="0">
              <a:buNone/>
              <a:defRPr sz="900"/>
            </a:lvl6pPr>
            <a:lvl7pPr marL="2742738" indent="0">
              <a:buNone/>
              <a:defRPr sz="900"/>
            </a:lvl7pPr>
            <a:lvl8pPr marL="3199861" indent="0">
              <a:buNone/>
              <a:defRPr sz="900"/>
            </a:lvl8pPr>
            <a:lvl9pPr marL="365698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68AF2A-A4B0-42EC-92FC-DFF4AD860199}" type="datetime1">
              <a:rPr lang="ru-RU" smtClean="0"/>
              <a:t>09.02.2016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124" indent="0">
              <a:buNone/>
              <a:defRPr sz="2800"/>
            </a:lvl2pPr>
            <a:lvl3pPr marL="914246" indent="0">
              <a:buNone/>
              <a:defRPr sz="2400"/>
            </a:lvl3pPr>
            <a:lvl4pPr marL="1371370" indent="0">
              <a:buNone/>
              <a:defRPr sz="2000"/>
            </a:lvl4pPr>
            <a:lvl5pPr marL="1828492" indent="0">
              <a:buNone/>
              <a:defRPr sz="2000"/>
            </a:lvl5pPr>
            <a:lvl6pPr marL="2285614" indent="0">
              <a:buNone/>
              <a:defRPr sz="2000"/>
            </a:lvl6pPr>
            <a:lvl7pPr marL="2742738" indent="0">
              <a:buNone/>
              <a:defRPr sz="2000"/>
            </a:lvl7pPr>
            <a:lvl8pPr marL="3199861" indent="0">
              <a:buNone/>
              <a:defRPr sz="2000"/>
            </a:lvl8pPr>
            <a:lvl9pPr marL="3656984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124" indent="0">
              <a:buNone/>
              <a:defRPr sz="1200"/>
            </a:lvl2pPr>
            <a:lvl3pPr marL="914246" indent="0">
              <a:buNone/>
              <a:defRPr sz="1000"/>
            </a:lvl3pPr>
            <a:lvl4pPr marL="1371370" indent="0">
              <a:buNone/>
              <a:defRPr sz="900"/>
            </a:lvl4pPr>
            <a:lvl5pPr marL="1828492" indent="0">
              <a:buNone/>
              <a:defRPr sz="900"/>
            </a:lvl5pPr>
            <a:lvl6pPr marL="2285614" indent="0">
              <a:buNone/>
              <a:defRPr sz="900"/>
            </a:lvl6pPr>
            <a:lvl7pPr marL="2742738" indent="0">
              <a:buNone/>
              <a:defRPr sz="900"/>
            </a:lvl7pPr>
            <a:lvl8pPr marL="3199861" indent="0">
              <a:buNone/>
              <a:defRPr sz="900"/>
            </a:lvl8pPr>
            <a:lvl9pPr marL="3656984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3EE9AA-ED1F-442B-89C6-3C5255BB9A16}" type="datetime1">
              <a:rPr lang="ru-RU" smtClean="0"/>
              <a:t>09.02.2016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24" tIns="45713" rIns="91424" bIns="45713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24" tIns="45713" rIns="91424" bIns="45713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2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24" tIns="45713" rIns="91424" bIns="45713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216B0C8F-E305-4F0A-A7BC-02B532B2A3A3}" type="datetime1">
              <a:rPr lang="ru-RU" smtClean="0"/>
              <a:t>09.02.2016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24" tIns="45713" rIns="91424" bIns="45713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24" tIns="45713" rIns="91424" bIns="45713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628A94D-F1BE-4DF7-9EDB-6BA0116B00B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246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49" indent="-182849" algn="l" defTabSz="914246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4" indent="-182849" algn="l" defTabSz="914246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396" indent="-182849" algn="l" defTabSz="914246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670" indent="-182849" algn="l" defTabSz="91424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520" indent="-137138" algn="l" defTabSz="914246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370" indent="-182849" algn="l" defTabSz="91424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218" indent="-182849" algn="l" defTabSz="91424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068" indent="-182849" algn="l" defTabSz="91424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19917" indent="-182849" algn="l" defTabSz="914246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24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46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370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492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14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738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861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6984" algn="l" defTabSz="914246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597"/>
            <a:ext cx="9144000" cy="2281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31" y="532734"/>
            <a:ext cx="8229739" cy="991933"/>
          </a:xfrm>
          <a:prstGeom prst="rect">
            <a:avLst/>
          </a:prstGeom>
        </p:spPr>
        <p:txBody>
          <a:bodyPr vert="horz" lIns="91432" tIns="45717" rIns="91432" bIns="45717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131" y="1599700"/>
            <a:ext cx="8229739" cy="48771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2" tIns="45717" rIns="91432" bIns="457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46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2" tIns="45717" rIns="91432" bIns="45717" anchor="ctr"/>
          <a:lstStyle/>
          <a:p>
            <a:pPr algn="ctr" defTabSz="914400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130" y="19509"/>
            <a:ext cx="2895157" cy="328643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6923EF07-603F-4AFA-8EE4-DA95B5705026}" type="datetime1">
              <a:rPr lang="en-US"/>
              <a:pPr defTabSz="914400">
                <a:defRPr/>
              </a:pPr>
              <a:t>2/9/2016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175" y="19509"/>
            <a:ext cx="4114170" cy="328643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233" y="19509"/>
            <a:ext cx="1066636" cy="328643"/>
          </a:xfrm>
          <a:prstGeom prst="rect">
            <a:avLst/>
          </a:prstGeom>
        </p:spPr>
        <p:txBody>
          <a:bodyPr vert="horz" lIns="91432" tIns="45717" rIns="91432" bIns="45717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400" b="1">
                <a:solidFill>
                  <a:srgbClr val="FFFFFF"/>
                </a:solidFill>
                <a:latin typeface="+mn-lt"/>
                <a:cs typeface="+mn-cs"/>
              </a:defRPr>
            </a:lvl1pPr>
          </a:lstStyle>
          <a:p>
            <a:pPr defTabSz="914400">
              <a:defRPr/>
            </a:pPr>
            <a:fld id="{EC69C34A-5403-4286-BB16-F026B155A284}" type="slidenum">
              <a:rPr lang="en-US"/>
              <a:pPr defTabSz="914400"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43166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0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162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323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485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646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181463" indent="-1814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6538" indent="-1814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0172" indent="-1814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003806" indent="-1814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186708" indent="-135377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100000"/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485" indent="-182864" algn="l" defTabSz="914323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349" indent="-182864" algn="l" defTabSz="914323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214" indent="-182864" algn="l" defTabSz="914323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079" indent="-182864" algn="l" defTabSz="914323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23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85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46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07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69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31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92" algn="l" defTabSz="9143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1412776"/>
            <a:ext cx="9144000" cy="216024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solidFill>
              <a:schemeClr val="tx2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rtlCol="0" anchor="ctr"/>
          <a:lstStyle/>
          <a:p>
            <a:pPr algn="ctr"/>
            <a:r>
              <a:rPr lang="ru-RU" sz="1600" cap="all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Публичное </a:t>
            </a:r>
            <a:r>
              <a:rPr lang="ru-RU" sz="1600" cap="all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экспертное </a:t>
            </a:r>
            <a:r>
              <a:rPr lang="ru-RU" sz="1600" cap="all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обсуждение</a:t>
            </a:r>
            <a:endParaRPr lang="ru-RU" sz="1600" cap="all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1600" cap="all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анализа условий ведения предпринимательской деятельности </a:t>
            </a:r>
          </a:p>
          <a:p>
            <a:pPr algn="ctr"/>
            <a:endParaRPr lang="ru-RU" sz="2000" b="1" cap="all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all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по направлению «банковское кредитование»</a:t>
            </a:r>
          </a:p>
          <a:p>
            <a:pPr algn="ctr"/>
            <a:endParaRPr lang="ru-RU" sz="2000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2000" b="1" dirty="0">
              <a:solidFill>
                <a:schemeClr val="accent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0" y="3789040"/>
            <a:ext cx="9144000" cy="0"/>
          </a:xfrm>
          <a:prstGeom prst="line">
            <a:avLst/>
          </a:prstGeom>
          <a:ln w="76200" cmpd="tri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32226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Задачи</a:t>
            </a:r>
          </a:p>
        </p:txBody>
      </p:sp>
      <p:sp>
        <p:nvSpPr>
          <p:cNvPr id="10243" name="Объект 2"/>
          <p:cNvSpPr>
            <a:spLocks noGrp="1"/>
          </p:cNvSpPr>
          <p:nvPr>
            <p:ph idx="1"/>
          </p:nvPr>
        </p:nvSpPr>
        <p:spPr>
          <a:xfrm>
            <a:off x="457131" y="1773778"/>
            <a:ext cx="8229739" cy="4703057"/>
          </a:xfrm>
        </p:spPr>
        <p:txBody>
          <a:bodyPr/>
          <a:lstStyle/>
          <a:p>
            <a:pPr algn="just" eaLnBrk="1" hangingPunct="1"/>
            <a:r>
              <a:rPr lang="ru-RU" altLang="ru-RU" sz="1600"/>
              <a:t>Разработка для каждой модели тиражируемого стандарта осуществления сделок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Включение в стандарт элементов государственной поддержки с целью снижения процентных ставок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Выявление законодательных барьеров и «тонкая» настройка законодательной и нормативной базы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Распространение и внедрение передового опыта, реализация пилотных проектов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Создание механизмов рефинансирования со стороны институциональных инвесторов и Банка России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BA4DA4CA-DE97-4526-9614-2A3420E318E4}" type="slidenum">
              <a:rPr lang="en-US"/>
              <a:pPr algn="r">
                <a:defRPr/>
              </a:pPr>
              <a:t>10</a:t>
            </a:fld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13618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10900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352284" y="3095855"/>
            <a:ext cx="2305222" cy="532733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defTabSz="829544" eaLnBrk="1" hangingPunct="1">
              <a:spcBef>
                <a:spcPct val="50000"/>
              </a:spcBef>
              <a:defRPr/>
            </a:pPr>
            <a:r>
              <a:rPr lang="ru-RU" sz="1400" b="1" dirty="0">
                <a:solidFill>
                  <a:prstClr val="white"/>
                </a:solidFill>
                <a:latin typeface="Arial"/>
                <a:cs typeface="Arial" charset="0"/>
              </a:rPr>
              <a:t>Инициатор проекта – среднее предприятие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644" y="189084"/>
            <a:ext cx="8579227" cy="99043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cap="all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Модель: </a:t>
            </a:r>
            <a:r>
              <a:rPr lang="ru-RU" sz="2000" b="1" dirty="0">
                <a:solidFill>
                  <a:schemeClr val="tx2">
                    <a:lumMod val="75000"/>
                  </a:schemeClr>
                </a:solidFill>
                <a:latin typeface="+mn-lt"/>
                <a:ea typeface="+mn-ea"/>
                <a:cs typeface="+mn-cs"/>
              </a:rPr>
              <a:t>проектное финансирование для среднего бизнеса с участием СОПФ и без участия СОПФ с выпуском проектных облигаций</a:t>
            </a: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4787984" y="4803603"/>
            <a:ext cx="1439890" cy="532733"/>
          </a:xfrm>
          <a:prstGeom prst="rect">
            <a:avLst/>
          </a:prstGeom>
          <a:solidFill>
            <a:schemeClr val="hlink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white"/>
                </a:solidFill>
                <a:latin typeface="Arial"/>
                <a:cs typeface="Arial" charset="0"/>
              </a:rPr>
              <a:t>Банки - кредиторы</a:t>
            </a: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148657" y="2912775"/>
            <a:ext cx="2159834" cy="66329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prstClr val="black"/>
                </a:solidFill>
                <a:latin typeface="Arial"/>
                <a:cs typeface="Arial" charset="0"/>
              </a:rPr>
              <a:t>Специализированное общество проектного финансирования  (СОПФ)</a:t>
            </a:r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2790312" y="3356969"/>
            <a:ext cx="2232529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2844831" y="2806229"/>
            <a:ext cx="2376517" cy="92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29544" fontAlgn="base">
              <a:spcBef>
                <a:spcPct val="5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Создание проектной компании</a:t>
            </a: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7020512" y="3777154"/>
            <a:ext cx="0" cy="60626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136073" y="2019884"/>
            <a:ext cx="215983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7.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Гарантия цены</a:t>
            </a:r>
          </a:p>
        </p:txBody>
      </p:sp>
      <p:sp>
        <p:nvSpPr>
          <p:cNvPr id="40" name="Text Box 17"/>
          <p:cNvSpPr txBox="1">
            <a:spLocks noChangeArrowheads="1"/>
          </p:cNvSpPr>
          <p:nvPr/>
        </p:nvSpPr>
        <p:spPr bwMode="auto">
          <a:xfrm>
            <a:off x="6520046" y="5367849"/>
            <a:ext cx="2159835" cy="369326"/>
          </a:xfrm>
          <a:prstGeom prst="rect">
            <a:avLst/>
          </a:prstGeom>
          <a:solidFill>
            <a:srgbClr val="FF99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prstClr val="white"/>
                </a:solidFill>
                <a:latin typeface="Arial"/>
                <a:cs typeface="Arial" charset="0"/>
              </a:rPr>
              <a:t>Инвесторы</a:t>
            </a: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>
            <a:off x="4859280" y="2121928"/>
            <a:ext cx="1080617" cy="64228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4077825" y="1698743"/>
            <a:ext cx="1420319" cy="270118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Поставщик</a:t>
            </a: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1430104" y="4668542"/>
            <a:ext cx="1532155" cy="532733"/>
          </a:xfrm>
          <a:prstGeom prst="rect">
            <a:avLst/>
          </a:prstGeom>
          <a:solidFill>
            <a:srgbClr val="00B05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  <a:latin typeface="Arial"/>
                <a:cs typeface="Arial" charset="0"/>
              </a:rPr>
              <a:t>Институт развития</a:t>
            </a:r>
          </a:p>
        </p:txBody>
      </p:sp>
      <p:sp>
        <p:nvSpPr>
          <p:cNvPr id="50" name="Line 20"/>
          <p:cNvSpPr>
            <a:spLocks noChangeShapeType="1"/>
          </p:cNvSpPr>
          <p:nvPr/>
        </p:nvSpPr>
        <p:spPr bwMode="auto">
          <a:xfrm flipV="1">
            <a:off x="6598332" y="2198462"/>
            <a:ext cx="852750" cy="5507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7020513" y="1610205"/>
            <a:ext cx="1418921" cy="444194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Покупатель продукции</a:t>
            </a:r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 flipV="1">
            <a:off x="3111840" y="3906211"/>
            <a:ext cx="2109509" cy="93340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6" name="Text Box 18"/>
          <p:cNvSpPr txBox="1">
            <a:spLocks noChangeArrowheads="1"/>
          </p:cNvSpPr>
          <p:nvPr/>
        </p:nvSpPr>
        <p:spPr bwMode="auto">
          <a:xfrm>
            <a:off x="7725080" y="3613581"/>
            <a:ext cx="1418921" cy="444194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Технический консультант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H="1">
            <a:off x="7378389" y="3095856"/>
            <a:ext cx="289376" cy="23260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6623495" y="4839618"/>
            <a:ext cx="1904010" cy="445694"/>
          </a:xfrm>
          <a:prstGeom prst="rect">
            <a:avLst/>
          </a:prstGeom>
          <a:solidFill>
            <a:srgbClr val="FFC0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Представитель владельцев облигаций</a:t>
            </a:r>
          </a:p>
        </p:txBody>
      </p:sp>
      <p:pic>
        <p:nvPicPr>
          <p:cNvPr id="11284" name="Рисунок 4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381" y="5430876"/>
            <a:ext cx="1207830" cy="870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6" name="Соединительная линия уступом 45"/>
          <p:cNvCxnSpPr/>
          <p:nvPr/>
        </p:nvCxnSpPr>
        <p:spPr>
          <a:xfrm flipV="1">
            <a:off x="4444088" y="5631965"/>
            <a:ext cx="2015846" cy="121553"/>
          </a:xfrm>
          <a:prstGeom prst="bentConnector3">
            <a:avLst>
              <a:gd name="adj1" fmla="val 50000"/>
            </a:avLst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86" name="TextBox 51"/>
          <p:cNvSpPr txBox="1">
            <a:spLocks noChangeArrowheads="1"/>
          </p:cNvSpPr>
          <p:nvPr/>
        </p:nvSpPr>
        <p:spPr bwMode="auto">
          <a:xfrm>
            <a:off x="4597864" y="6118178"/>
            <a:ext cx="2349956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6. Рефинансирование</a:t>
            </a:r>
          </a:p>
        </p:txBody>
      </p:sp>
      <p:sp>
        <p:nvSpPr>
          <p:cNvPr id="53" name="Line 15"/>
          <p:cNvSpPr>
            <a:spLocks noChangeShapeType="1"/>
          </p:cNvSpPr>
          <p:nvPr/>
        </p:nvSpPr>
        <p:spPr bwMode="auto">
          <a:xfrm flipV="1">
            <a:off x="5724611" y="3787657"/>
            <a:ext cx="0" cy="54173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2" name="Text Box 16"/>
          <p:cNvSpPr txBox="1">
            <a:spLocks noChangeArrowheads="1"/>
          </p:cNvSpPr>
          <p:nvPr/>
        </p:nvSpPr>
        <p:spPr bwMode="auto">
          <a:xfrm>
            <a:off x="4444088" y="4435942"/>
            <a:ext cx="2159834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2.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Кредит</a:t>
            </a:r>
          </a:p>
        </p:txBody>
      </p:sp>
      <p:cxnSp>
        <p:nvCxnSpPr>
          <p:cNvPr id="63" name="Соединительная линия уступом 62"/>
          <p:cNvCxnSpPr/>
          <p:nvPr/>
        </p:nvCxnSpPr>
        <p:spPr>
          <a:xfrm rot="5400000" flipH="1" flipV="1">
            <a:off x="4015772" y="4707595"/>
            <a:ext cx="465204" cy="981362"/>
          </a:xfrm>
          <a:prstGeom prst="bentConnector2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Text Box 16"/>
          <p:cNvSpPr txBox="1">
            <a:spLocks noChangeArrowheads="1"/>
          </p:cNvSpPr>
          <p:nvPr/>
        </p:nvSpPr>
        <p:spPr bwMode="auto">
          <a:xfrm>
            <a:off x="6459934" y="4227351"/>
            <a:ext cx="2159834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3.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Выпуск облигаций</a:t>
            </a:r>
          </a:p>
        </p:txBody>
      </p:sp>
      <p:sp>
        <p:nvSpPr>
          <p:cNvPr id="65" name="Text Box 16"/>
          <p:cNvSpPr txBox="1">
            <a:spLocks noChangeArrowheads="1"/>
          </p:cNvSpPr>
          <p:nvPr/>
        </p:nvSpPr>
        <p:spPr bwMode="auto">
          <a:xfrm>
            <a:off x="1616033" y="4195837"/>
            <a:ext cx="2161233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5. Гарантия</a:t>
            </a:r>
          </a:p>
        </p:txBody>
      </p:sp>
      <p:sp>
        <p:nvSpPr>
          <p:cNvPr id="28" name="Text Box 18"/>
          <p:cNvSpPr txBox="1">
            <a:spLocks noChangeArrowheads="1"/>
          </p:cNvSpPr>
          <p:nvPr/>
        </p:nvSpPr>
        <p:spPr bwMode="auto">
          <a:xfrm>
            <a:off x="7748845" y="2806227"/>
            <a:ext cx="1418920" cy="619772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Оператор проекта (при необходимости)</a:t>
            </a:r>
          </a:p>
        </p:txBody>
      </p:sp>
      <p:sp>
        <p:nvSpPr>
          <p:cNvPr id="29" name="Line 20"/>
          <p:cNvSpPr>
            <a:spLocks noChangeShapeType="1"/>
          </p:cNvSpPr>
          <p:nvPr/>
        </p:nvSpPr>
        <p:spPr bwMode="auto">
          <a:xfrm flipH="1" flipV="1">
            <a:off x="7434307" y="3637591"/>
            <a:ext cx="233458" cy="16807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A472D4F5-DE0C-478A-BE18-74CB7D1559D8}" type="slidenum">
              <a:rPr lang="en-US"/>
              <a:pPr algn="r">
                <a:defRPr/>
              </a:pPr>
              <a:t>11</a:t>
            </a:fld>
            <a:endParaRPr lang="en-US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>
            <a:off x="25163" y="1484150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рямоугольник 2"/>
          <p:cNvSpPr/>
          <p:nvPr/>
        </p:nvSpPr>
        <p:spPr>
          <a:xfrm>
            <a:off x="352285" y="1114989"/>
            <a:ext cx="2513028" cy="369318"/>
          </a:xfrm>
          <a:prstGeom prst="rect">
            <a:avLst/>
          </a:prstGeom>
        </p:spPr>
        <p:txBody>
          <a:bodyPr wrap="none" lIns="91424" tIns="45713" rIns="91424" bIns="45713">
            <a:spAutoFit/>
          </a:bodyPr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srgbClr val="676A55">
                    <a:lumMod val="75000"/>
                  </a:srgbClr>
                </a:solidFill>
                <a:cs typeface="Arial" charset="0"/>
              </a:rPr>
              <a:t>А. с участием СОПФ</a:t>
            </a:r>
            <a:endParaRPr lang="ru-RU" dirty="0">
              <a:solidFill>
                <a:prstClr val="black"/>
              </a:solidFill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98994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7" grpId="0" animBg="1"/>
      <p:bldP spid="32" grpId="0" animBg="1"/>
      <p:bldP spid="33" grpId="0" animBg="1"/>
      <p:bldP spid="35" grpId="0"/>
      <p:bldP spid="38" grpId="0" animBg="1"/>
      <p:bldP spid="39" grpId="0"/>
      <p:bldP spid="43" grpId="0" animBg="1"/>
      <p:bldP spid="47" grpId="0" animBg="1"/>
      <p:bldP spid="48" grpId="0" animBg="1"/>
      <p:bldP spid="50" grpId="0" animBg="1"/>
      <p:bldP spid="51" grpId="0" animBg="1"/>
      <p:bldP spid="54" grpId="0" animBg="1"/>
      <p:bldP spid="56" grpId="0" animBg="1"/>
      <p:bldP spid="57" grpId="0" animBg="1"/>
      <p:bldP spid="42" grpId="0" animBg="1"/>
      <p:bldP spid="53" grpId="0" animBg="1"/>
      <p:bldP spid="62" grpId="0"/>
      <p:bldP spid="64" grpId="0"/>
      <p:bldP spid="65" grpId="0"/>
      <p:bldP spid="28" grpId="0" animBg="1"/>
      <p:bldP spid="2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911000" y="1434629"/>
            <a:ext cx="2015846" cy="244907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anchor="ctr"/>
          <a:lstStyle/>
          <a:p>
            <a:pPr algn="ctr" defTabSz="829544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443674"/>
            <a:ext cx="5064778" cy="646325"/>
          </a:xfr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800" b="1" dirty="0">
                <a:solidFill>
                  <a:schemeClr val="tx2">
                    <a:lumMod val="75000"/>
                  </a:schemeClr>
                </a:solidFill>
                <a:ea typeface="+mn-ea"/>
                <a:cs typeface="Arial" charset="0"/>
              </a:rPr>
              <a:t>Б. без участия СОПФ,  путем выпуска проектных облигаций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>
          <a:xfrm>
            <a:off x="349489" y="5084224"/>
            <a:ext cx="8470187" cy="1658226"/>
          </a:xfrm>
        </p:spPr>
        <p:txBody>
          <a:bodyPr rtlCol="0">
            <a:normAutofit fontScale="70000" lnSpcReduction="20000"/>
          </a:bodyPr>
          <a:lstStyle/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/>
              <a:t>Упрощение процедуры выпуска облигаций средних компаний и развитие соответствующего рынка 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/>
              <a:t>Расширение инвестиционных деклараций институциональных инвесторов (НПФ, страховые компании)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20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2000" dirty="0"/>
              <a:t>Определение требований к облигациям средних компаний для включения в ломбардный список Банка России</a:t>
            </a:r>
          </a:p>
          <a:p>
            <a:pPr marL="182849" indent="-182849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800" dirty="0"/>
          </a:p>
        </p:txBody>
      </p:sp>
      <p:sp>
        <p:nvSpPr>
          <p:cNvPr id="16389" name="Номер слайда 32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defRPr/>
            </a:pPr>
            <a:fld id="{B6FEB4E4-84D5-4C11-A7C2-7A4F16DF6E49}" type="slidenum">
              <a:rPr lang="ru-RU"/>
              <a:pPr algn="r">
                <a:defRPr/>
              </a:pPr>
              <a:t>12</a:t>
            </a:fld>
            <a:endParaRPr lang="ru-RU"/>
          </a:p>
        </p:txBody>
      </p:sp>
      <p:sp>
        <p:nvSpPr>
          <p:cNvPr id="12294" name="Line 2"/>
          <p:cNvSpPr>
            <a:spLocks noChangeShapeType="1"/>
          </p:cNvSpPr>
          <p:nvPr/>
        </p:nvSpPr>
        <p:spPr bwMode="auto">
          <a:xfrm flipH="1">
            <a:off x="6300569" y="2441569"/>
            <a:ext cx="122740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295" name="Text Box 9"/>
          <p:cNvSpPr txBox="1">
            <a:spLocks noChangeArrowheads="1"/>
          </p:cNvSpPr>
          <p:nvPr/>
        </p:nvSpPr>
        <p:spPr bwMode="auto">
          <a:xfrm>
            <a:off x="4617435" y="2268993"/>
            <a:ext cx="1600654" cy="646317"/>
          </a:xfrm>
          <a:prstGeom prst="rect">
            <a:avLst/>
          </a:prstGeom>
          <a:solidFill>
            <a:srgbClr val="247B8C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mtClean="0">
                <a:solidFill>
                  <a:prstClr val="black"/>
                </a:solidFill>
              </a:rPr>
              <a:t>Платежный агент</a:t>
            </a:r>
          </a:p>
        </p:txBody>
      </p:sp>
      <p:sp>
        <p:nvSpPr>
          <p:cNvPr id="12296" name="Text Box 10"/>
          <p:cNvSpPr txBox="1">
            <a:spLocks noChangeArrowheads="1"/>
          </p:cNvSpPr>
          <p:nvPr/>
        </p:nvSpPr>
        <p:spPr bwMode="auto">
          <a:xfrm>
            <a:off x="4256762" y="3708124"/>
            <a:ext cx="1828520" cy="923316"/>
          </a:xfrm>
          <a:prstGeom prst="rect">
            <a:avLst/>
          </a:prstGeom>
          <a:solidFill>
            <a:srgbClr val="FFC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mtClean="0">
                <a:solidFill>
                  <a:prstClr val="black"/>
                </a:solidFill>
              </a:rPr>
              <a:t>Представитель владельцев облигаций</a:t>
            </a:r>
          </a:p>
        </p:txBody>
      </p:sp>
      <p:sp>
        <p:nvSpPr>
          <p:cNvPr id="16393" name="TextBox 14"/>
          <p:cNvSpPr txBox="1">
            <a:spLocks noChangeArrowheads="1"/>
          </p:cNvSpPr>
          <p:nvPr/>
        </p:nvSpPr>
        <p:spPr bwMode="auto">
          <a:xfrm>
            <a:off x="6218089" y="1923842"/>
            <a:ext cx="1523767" cy="532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Выплаты по займу</a:t>
            </a:r>
          </a:p>
        </p:txBody>
      </p:sp>
      <p:sp>
        <p:nvSpPr>
          <p:cNvPr id="12298" name="Text Box 9"/>
          <p:cNvSpPr txBox="1">
            <a:spLocks noChangeArrowheads="1"/>
          </p:cNvSpPr>
          <p:nvPr/>
        </p:nvSpPr>
        <p:spPr bwMode="auto">
          <a:xfrm>
            <a:off x="7456672" y="646784"/>
            <a:ext cx="1600655" cy="646317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mtClean="0">
                <a:solidFill>
                  <a:prstClr val="black"/>
                </a:solidFill>
              </a:rPr>
              <a:t>Организатор выпуска</a:t>
            </a:r>
          </a:p>
        </p:txBody>
      </p:sp>
      <p:sp>
        <p:nvSpPr>
          <p:cNvPr id="12299" name="Text Box 9"/>
          <p:cNvSpPr txBox="1">
            <a:spLocks noChangeArrowheads="1"/>
          </p:cNvSpPr>
          <p:nvPr/>
        </p:nvSpPr>
        <p:spPr bwMode="auto">
          <a:xfrm>
            <a:off x="2119295" y="1733259"/>
            <a:ext cx="1600655" cy="36932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mtClean="0">
                <a:solidFill>
                  <a:prstClr val="black"/>
                </a:solidFill>
              </a:rPr>
              <a:t>Банк</a:t>
            </a:r>
            <a:r>
              <a:rPr lang="ru-RU" altLang="ru-RU" sz="1400">
                <a:solidFill>
                  <a:prstClr val="black"/>
                </a:solidFill>
              </a:rPr>
              <a:t> </a:t>
            </a:r>
          </a:p>
        </p:txBody>
      </p:sp>
      <p:sp>
        <p:nvSpPr>
          <p:cNvPr id="12300" name="Text Box 9"/>
          <p:cNvSpPr txBox="1">
            <a:spLocks noChangeArrowheads="1"/>
          </p:cNvSpPr>
          <p:nvPr/>
        </p:nvSpPr>
        <p:spPr bwMode="auto">
          <a:xfrm>
            <a:off x="2091335" y="2268993"/>
            <a:ext cx="1599256" cy="36932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mtClean="0">
                <a:solidFill>
                  <a:prstClr val="black"/>
                </a:solidFill>
              </a:rPr>
              <a:t>Банк</a:t>
            </a:r>
          </a:p>
        </p:txBody>
      </p:sp>
      <p:sp>
        <p:nvSpPr>
          <p:cNvPr id="12301" name="Text Box 9"/>
          <p:cNvSpPr txBox="1">
            <a:spLocks noChangeArrowheads="1"/>
          </p:cNvSpPr>
          <p:nvPr/>
        </p:nvSpPr>
        <p:spPr bwMode="auto">
          <a:xfrm>
            <a:off x="2092734" y="3310450"/>
            <a:ext cx="1599256" cy="369326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mtClean="0">
                <a:solidFill>
                  <a:prstClr val="black"/>
                </a:solidFill>
              </a:rPr>
              <a:t>НПФ</a:t>
            </a:r>
          </a:p>
        </p:txBody>
      </p:sp>
      <p:sp>
        <p:nvSpPr>
          <p:cNvPr id="12302" name="Line 2"/>
          <p:cNvSpPr>
            <a:spLocks noChangeShapeType="1"/>
          </p:cNvSpPr>
          <p:nvPr/>
        </p:nvSpPr>
        <p:spPr bwMode="auto">
          <a:xfrm flipH="1" flipV="1">
            <a:off x="3796837" y="1938850"/>
            <a:ext cx="672415" cy="31663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303" name="Line 2"/>
          <p:cNvSpPr>
            <a:spLocks noChangeShapeType="1"/>
          </p:cNvSpPr>
          <p:nvPr/>
        </p:nvSpPr>
        <p:spPr bwMode="auto">
          <a:xfrm flipH="1">
            <a:off x="3796836" y="2651660"/>
            <a:ext cx="682200" cy="658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6400" name="TextBox 29"/>
          <p:cNvSpPr txBox="1">
            <a:spLocks noChangeArrowheads="1"/>
          </p:cNvSpPr>
          <p:nvPr/>
        </p:nvSpPr>
        <p:spPr bwMode="auto">
          <a:xfrm>
            <a:off x="4047071" y="1676234"/>
            <a:ext cx="1142126" cy="31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Платежи</a:t>
            </a:r>
          </a:p>
        </p:txBody>
      </p:sp>
      <p:sp>
        <p:nvSpPr>
          <p:cNvPr id="16401" name="TextBox 30"/>
          <p:cNvSpPr txBox="1">
            <a:spLocks noChangeArrowheads="1"/>
          </p:cNvSpPr>
          <p:nvPr/>
        </p:nvSpPr>
        <p:spPr bwMode="auto">
          <a:xfrm>
            <a:off x="3996745" y="3005817"/>
            <a:ext cx="1143524" cy="31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Платежи</a:t>
            </a:r>
          </a:p>
        </p:txBody>
      </p:sp>
      <p:sp>
        <p:nvSpPr>
          <p:cNvPr id="29" name="Двойная стрелка влево/вправо 28"/>
          <p:cNvSpPr/>
          <p:nvPr/>
        </p:nvSpPr>
        <p:spPr>
          <a:xfrm rot="20676864" flipV="1">
            <a:off x="4414731" y="2923280"/>
            <a:ext cx="3167758" cy="169575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anchor="ctr"/>
          <a:lstStyle/>
          <a:p>
            <a:pPr algn="ctr" defTabSz="829544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6403" name="TextBox 31"/>
          <p:cNvSpPr txBox="1">
            <a:spLocks noChangeArrowheads="1"/>
          </p:cNvSpPr>
          <p:nvPr/>
        </p:nvSpPr>
        <p:spPr bwMode="auto">
          <a:xfrm rot="20752020">
            <a:off x="5105318" y="3047835"/>
            <a:ext cx="2136070" cy="31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Отношения по займу</a:t>
            </a:r>
          </a:p>
        </p:txBody>
      </p:sp>
      <p:sp>
        <p:nvSpPr>
          <p:cNvPr id="12308" name="TextBox 8"/>
          <p:cNvSpPr txBox="1">
            <a:spLocks noChangeArrowheads="1"/>
          </p:cNvSpPr>
          <p:nvPr/>
        </p:nvSpPr>
        <p:spPr bwMode="auto">
          <a:xfrm>
            <a:off x="1856480" y="3996250"/>
            <a:ext cx="2126284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Инвесторы - облигационеры</a:t>
            </a:r>
          </a:p>
        </p:txBody>
      </p:sp>
      <p:pic>
        <p:nvPicPr>
          <p:cNvPr id="12309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62" y="1250047"/>
            <a:ext cx="1207830" cy="8688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Соединительная линия уступом 12"/>
          <p:cNvCxnSpPr/>
          <p:nvPr/>
        </p:nvCxnSpPr>
        <p:spPr>
          <a:xfrm rot="16200000" flipH="1">
            <a:off x="1132280" y="1690623"/>
            <a:ext cx="328643" cy="1086208"/>
          </a:xfrm>
          <a:prstGeom prst="bentConnector2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11" name="TextBox 33"/>
          <p:cNvSpPr txBox="1">
            <a:spLocks noChangeArrowheads="1"/>
          </p:cNvSpPr>
          <p:nvPr/>
        </p:nvSpPr>
        <p:spPr bwMode="auto">
          <a:xfrm>
            <a:off x="103450" y="2552618"/>
            <a:ext cx="1888633" cy="31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i="1">
                <a:solidFill>
                  <a:prstClr val="black"/>
                </a:solidFill>
              </a:rPr>
              <a:t>Рефинансирование</a:t>
            </a:r>
          </a:p>
        </p:txBody>
      </p:sp>
      <p:cxnSp>
        <p:nvCxnSpPr>
          <p:cNvPr id="19" name="Соединительная линия уступом 18"/>
          <p:cNvCxnSpPr/>
          <p:nvPr/>
        </p:nvCxnSpPr>
        <p:spPr>
          <a:xfrm rot="10800000" flipV="1">
            <a:off x="6118833" y="2875259"/>
            <a:ext cx="2018642" cy="1269555"/>
          </a:xfrm>
          <a:prstGeom prst="bentConnector3">
            <a:avLst>
              <a:gd name="adj1" fmla="val 397"/>
            </a:avLst>
          </a:prstGeom>
          <a:ln w="2222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13" name="TextBox 34"/>
          <p:cNvSpPr txBox="1">
            <a:spLocks noChangeArrowheads="1"/>
          </p:cNvSpPr>
          <p:nvPr/>
        </p:nvSpPr>
        <p:spPr bwMode="auto">
          <a:xfrm>
            <a:off x="6130017" y="3323955"/>
            <a:ext cx="2126284" cy="120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Передача </a:t>
            </a:r>
          </a:p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обеспечения в пользу облигационеров</a:t>
            </a: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625825" y="2075409"/>
            <a:ext cx="1439890" cy="1200314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4" tIns="45713" rIns="91424" bIns="45713">
            <a:spAutoFit/>
          </a:bodyPr>
          <a:lstStyle/>
          <a:p>
            <a:pPr algn="ctr" defTabSz="829544">
              <a:spcBef>
                <a:spcPct val="50000"/>
              </a:spcBef>
              <a:defRPr/>
            </a:pPr>
            <a:r>
              <a:rPr lang="ru-RU" dirty="0">
                <a:solidFill>
                  <a:prstClr val="black"/>
                </a:solidFill>
                <a:cs typeface="Arial" charset="0"/>
              </a:rPr>
              <a:t>Эмитент - среднее предприятие</a:t>
            </a:r>
          </a:p>
        </p:txBody>
      </p:sp>
      <p:sp>
        <p:nvSpPr>
          <p:cNvPr id="12315" name="Line 2"/>
          <p:cNvSpPr>
            <a:spLocks noChangeShapeType="1"/>
          </p:cNvSpPr>
          <p:nvPr/>
        </p:nvSpPr>
        <p:spPr bwMode="auto">
          <a:xfrm flipH="1">
            <a:off x="8253505" y="1205028"/>
            <a:ext cx="0" cy="77884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8" name="Text Box 18"/>
          <p:cNvSpPr txBox="1">
            <a:spLocks noChangeArrowheads="1"/>
          </p:cNvSpPr>
          <p:nvPr/>
        </p:nvSpPr>
        <p:spPr bwMode="auto">
          <a:xfrm>
            <a:off x="5064778" y="711311"/>
            <a:ext cx="1530756" cy="532734"/>
          </a:xfrm>
          <a:prstGeom prst="rect">
            <a:avLst/>
          </a:prstGeom>
          <a:solidFill>
            <a:srgbClr val="00B05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  <a:latin typeface="Arial"/>
                <a:cs typeface="Arial" charset="0"/>
              </a:rPr>
              <a:t>Институт развития</a:t>
            </a:r>
          </a:p>
        </p:txBody>
      </p:sp>
      <p:sp>
        <p:nvSpPr>
          <p:cNvPr id="39" name="Line 20"/>
          <p:cNvSpPr>
            <a:spLocks noChangeShapeType="1"/>
          </p:cNvSpPr>
          <p:nvPr/>
        </p:nvSpPr>
        <p:spPr bwMode="auto">
          <a:xfrm flipH="1">
            <a:off x="4006529" y="1298068"/>
            <a:ext cx="1834112" cy="35265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2318" name="TextBox 39"/>
          <p:cNvSpPr txBox="1">
            <a:spLocks noChangeArrowheads="1"/>
          </p:cNvSpPr>
          <p:nvPr/>
        </p:nvSpPr>
        <p:spPr bwMode="auto">
          <a:xfrm>
            <a:off x="4922188" y="1413620"/>
            <a:ext cx="2178008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Гарантия</a:t>
            </a:r>
          </a:p>
        </p:txBody>
      </p:sp>
      <p:cxnSp>
        <p:nvCxnSpPr>
          <p:cNvPr id="32" name="Прямая соединительная линия 31"/>
          <p:cNvCxnSpPr/>
          <p:nvPr/>
        </p:nvCxnSpPr>
        <p:spPr>
          <a:xfrm>
            <a:off x="-78285" y="1256050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17348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3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Предложения по изменению законодательства</a:t>
            </a:r>
          </a:p>
        </p:txBody>
      </p:sp>
      <p:sp>
        <p:nvSpPr>
          <p:cNvPr id="13315" name="Объект 2"/>
          <p:cNvSpPr>
            <a:spLocks noGrp="1"/>
          </p:cNvSpPr>
          <p:nvPr>
            <p:ph idx="1"/>
          </p:nvPr>
        </p:nvSpPr>
        <p:spPr>
          <a:xfrm>
            <a:off x="457131" y="1989872"/>
            <a:ext cx="8229739" cy="4486963"/>
          </a:xfrm>
        </p:spPr>
        <p:txBody>
          <a:bodyPr/>
          <a:lstStyle/>
          <a:p>
            <a:pPr algn="just" eaLnBrk="1" hangingPunct="1"/>
            <a:r>
              <a:rPr lang="ru-RU" altLang="ru-RU" sz="1600"/>
              <a:t>Разработка стандарта проектного финансирования в соответствии с Законом № 379-ФЗ для финансирования производственных проектов средних предприятий,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Внесение изменений в Закон № 379-ФЗ, обеспечивающих возможность привлечения кредитов на этапе строительства и  отложенный выпуск проектных облигаций после того, как новое производство начнет генерировать денежный поток,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Внесение в Закон № 379-ФЗ, обеспечивающие изменение юридического статуса специального общества проектного финансирования (СОПФ) после исполнения всех обязательств по проектным облигациям. В этот момент СОПФ должно «превращаться» в обычное хозяйственное общество (АО, ООО),</a:t>
            </a:r>
          </a:p>
          <a:p>
            <a:pPr eaLnBrk="1" hangingPunct="1"/>
            <a:endParaRPr lang="ru-RU" altLang="ru-RU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96B30A1B-3B3F-43D3-8750-81E6CB074813}" type="slidenum">
              <a:rPr lang="en-US"/>
              <a:pPr algn="r">
                <a:defRPr/>
              </a:pPr>
              <a:t>13</a:t>
            </a:fld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13618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50292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Предложения по развитию рынка и совершенствованию нормативной базы</a:t>
            </a:r>
          </a:p>
        </p:txBody>
      </p:sp>
      <p:sp>
        <p:nvSpPr>
          <p:cNvPr id="14339" name="Объект 2"/>
          <p:cNvSpPr>
            <a:spLocks noGrp="1"/>
          </p:cNvSpPr>
          <p:nvPr>
            <p:ph idx="1"/>
          </p:nvPr>
        </p:nvSpPr>
        <p:spPr>
          <a:xfrm>
            <a:off x="457131" y="2060403"/>
            <a:ext cx="8229739" cy="4416431"/>
          </a:xfrm>
        </p:spPr>
        <p:txBody>
          <a:bodyPr/>
          <a:lstStyle/>
          <a:p>
            <a:pPr algn="just" eaLnBrk="1" hangingPunct="1"/>
            <a:r>
              <a:rPr lang="ru-RU" altLang="ru-RU" sz="1600"/>
              <a:t>Определение «точек» поддержки проектного финансирования со стороны института развития, обеспечивающих максимальную эффективность (поручительство, рефинансирование),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Учет особенностей кредитов, предоставленных для финансирования СОПФ на этапе строительства, при расчете достаточности капитала и расчета резервов на возможные потери по ссудам (СОПФ является недавно созданной компанией, не имеющей истории, что влечет повышенные требования к резервам). Потребуется внесение изменений в Инструкцию № 139-И и  Положение № 254-П,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Внесение изменение в Положение № 312-П для возможности рефинансирования кредитов СОПФ на этапе строительства,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Изменение инвестиционных деклараций НПФ для включения в него облигаций СОПФ, выпущенных в соответствии со стандартами качества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7E98E9A3-DC87-4B7A-82DB-82834497037C}" type="slidenum">
              <a:rPr lang="en-US"/>
              <a:pPr algn="r">
                <a:defRPr/>
              </a:pPr>
              <a:t>14</a:t>
            </a:fld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84150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8163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кругленный прямоугольник 2"/>
          <p:cNvSpPr/>
          <p:nvPr/>
        </p:nvSpPr>
        <p:spPr>
          <a:xfrm>
            <a:off x="1911000" y="1434629"/>
            <a:ext cx="2015846" cy="2449071"/>
          </a:xfrm>
          <a:prstGeom prst="round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anchor="ctr"/>
          <a:lstStyle/>
          <a:p>
            <a:pPr algn="ctr" defTabSz="829544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949" y="270118"/>
            <a:ext cx="8229739" cy="1142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ea typeface="+mn-ea"/>
                <a:cs typeface="+mn-cs"/>
              </a:rPr>
              <a:t>Модель: </a:t>
            </a:r>
            <a:r>
              <a:rPr lang="ru-RU" sz="2000" b="1" dirty="0">
                <a:latin typeface="+mn-lt"/>
                <a:ea typeface="+mn-ea"/>
                <a:cs typeface="+mn-cs"/>
              </a:rPr>
              <a:t>синдицированный кредит</a:t>
            </a:r>
            <a:br>
              <a:rPr lang="ru-RU" sz="2000" b="1" dirty="0">
                <a:latin typeface="+mn-lt"/>
                <a:ea typeface="+mn-ea"/>
                <a:cs typeface="+mn-cs"/>
              </a:rPr>
            </a:br>
            <a:r>
              <a:rPr lang="ru-RU" sz="2000" b="1" dirty="0">
                <a:latin typeface="+mn-lt"/>
                <a:ea typeface="+mn-ea"/>
                <a:cs typeface="+mn-cs"/>
              </a:rPr>
              <a:t>с участием нескольких банков-кредиторов</a:t>
            </a:r>
          </a:p>
        </p:txBody>
      </p:sp>
      <p:sp>
        <p:nvSpPr>
          <p:cNvPr id="15364" name="Содержимое 4"/>
          <p:cNvSpPr>
            <a:spLocks noGrp="1"/>
          </p:cNvSpPr>
          <p:nvPr>
            <p:ph idx="1"/>
          </p:nvPr>
        </p:nvSpPr>
        <p:spPr>
          <a:xfrm>
            <a:off x="349489" y="5084224"/>
            <a:ext cx="8034027" cy="1296567"/>
          </a:xfrm>
        </p:spPr>
        <p:txBody>
          <a:bodyPr/>
          <a:lstStyle/>
          <a:p>
            <a:pPr algn="just" eaLnBrk="1" hangingPunct="1"/>
            <a:r>
              <a:rPr lang="ru-RU" altLang="ru-RU" sz="1600"/>
              <a:t>Кредит, предоставленный группой банков на одинаковых условиях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Каждый из банков находится в самостоятельном отношении по кредиту с заемщиком</a:t>
            </a:r>
          </a:p>
        </p:txBody>
      </p:sp>
      <p:sp>
        <p:nvSpPr>
          <p:cNvPr id="13317" name="Номер слайда 32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defRPr/>
            </a:pPr>
            <a:fld id="{1FAC3AA3-EE60-466E-86A7-7578F8B0B6A3}" type="slidenum">
              <a:rPr lang="ru-RU"/>
              <a:pPr algn="r">
                <a:defRPr/>
              </a:pPr>
              <a:t>15</a:t>
            </a:fld>
            <a:endParaRPr lang="ru-RU"/>
          </a:p>
        </p:txBody>
      </p:sp>
      <p:sp>
        <p:nvSpPr>
          <p:cNvPr id="15366" name="Line 2"/>
          <p:cNvSpPr>
            <a:spLocks noChangeShapeType="1"/>
          </p:cNvSpPr>
          <p:nvPr/>
        </p:nvSpPr>
        <p:spPr bwMode="auto">
          <a:xfrm flipH="1">
            <a:off x="6300569" y="2441569"/>
            <a:ext cx="1227401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367" name="Text Box 9"/>
          <p:cNvSpPr txBox="1">
            <a:spLocks noChangeArrowheads="1"/>
          </p:cNvSpPr>
          <p:nvPr/>
        </p:nvSpPr>
        <p:spPr bwMode="auto">
          <a:xfrm>
            <a:off x="4617435" y="2268992"/>
            <a:ext cx="1600654" cy="313638"/>
          </a:xfrm>
          <a:prstGeom prst="rect">
            <a:avLst/>
          </a:prstGeom>
          <a:solidFill>
            <a:srgbClr val="1F95A1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1400">
                <a:solidFill>
                  <a:prstClr val="black"/>
                </a:solidFill>
              </a:rPr>
              <a:t>Кредитный агент</a:t>
            </a:r>
          </a:p>
        </p:txBody>
      </p:sp>
      <p:sp>
        <p:nvSpPr>
          <p:cNvPr id="13320" name="Text Box 10"/>
          <p:cNvSpPr txBox="1">
            <a:spLocks noChangeArrowheads="1"/>
          </p:cNvSpPr>
          <p:nvPr/>
        </p:nvSpPr>
        <p:spPr bwMode="auto">
          <a:xfrm>
            <a:off x="5664499" y="3667605"/>
            <a:ext cx="1828520" cy="532734"/>
          </a:xfrm>
          <a:prstGeom prst="rect">
            <a:avLst/>
          </a:prstGeom>
          <a:solidFill>
            <a:schemeClr val="bg2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dirty="0">
                <a:solidFill>
                  <a:prstClr val="black"/>
                </a:solidFill>
                <a:latin typeface="Arial"/>
                <a:cs typeface="Arial" charset="0"/>
              </a:rPr>
              <a:t>Управляющий залогом</a:t>
            </a:r>
          </a:p>
        </p:txBody>
      </p:sp>
      <p:sp>
        <p:nvSpPr>
          <p:cNvPr id="13321" name="TextBox 14"/>
          <p:cNvSpPr txBox="1">
            <a:spLocks noChangeArrowheads="1"/>
          </p:cNvSpPr>
          <p:nvPr/>
        </p:nvSpPr>
        <p:spPr bwMode="auto">
          <a:xfrm>
            <a:off x="6170559" y="1680735"/>
            <a:ext cx="1523767" cy="751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Платежи и передача информации</a:t>
            </a:r>
          </a:p>
        </p:txBody>
      </p:sp>
      <p:sp>
        <p:nvSpPr>
          <p:cNvPr id="15370" name="Text Box 9"/>
          <p:cNvSpPr txBox="1">
            <a:spLocks noChangeArrowheads="1"/>
          </p:cNvSpPr>
          <p:nvPr/>
        </p:nvSpPr>
        <p:spPr bwMode="auto">
          <a:xfrm>
            <a:off x="2092734" y="1709248"/>
            <a:ext cx="1599256" cy="300131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1300">
                <a:solidFill>
                  <a:prstClr val="black"/>
                </a:solidFill>
              </a:rPr>
              <a:t>Банк организатор</a:t>
            </a:r>
          </a:p>
        </p:txBody>
      </p:sp>
      <p:sp>
        <p:nvSpPr>
          <p:cNvPr id="15371" name="Text Box 9"/>
          <p:cNvSpPr txBox="1">
            <a:spLocks noChangeArrowheads="1"/>
          </p:cNvSpPr>
          <p:nvPr/>
        </p:nvSpPr>
        <p:spPr bwMode="auto">
          <a:xfrm>
            <a:off x="2092734" y="2166948"/>
            <a:ext cx="1599256" cy="3151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1400">
                <a:solidFill>
                  <a:prstClr val="black"/>
                </a:solidFill>
              </a:rPr>
              <a:t>Банк 2</a:t>
            </a:r>
          </a:p>
        </p:txBody>
      </p:sp>
      <p:sp>
        <p:nvSpPr>
          <p:cNvPr id="15372" name="Text Box 9"/>
          <p:cNvSpPr txBox="1">
            <a:spLocks noChangeArrowheads="1"/>
          </p:cNvSpPr>
          <p:nvPr/>
        </p:nvSpPr>
        <p:spPr bwMode="auto">
          <a:xfrm>
            <a:off x="2092734" y="2699683"/>
            <a:ext cx="1599256" cy="3151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1400">
                <a:solidFill>
                  <a:prstClr val="black"/>
                </a:solidFill>
              </a:rPr>
              <a:t>Банк 3</a:t>
            </a:r>
          </a:p>
        </p:txBody>
      </p:sp>
      <p:sp>
        <p:nvSpPr>
          <p:cNvPr id="15373" name="Text Box 9"/>
          <p:cNvSpPr txBox="1">
            <a:spLocks noChangeArrowheads="1"/>
          </p:cNvSpPr>
          <p:nvPr/>
        </p:nvSpPr>
        <p:spPr bwMode="auto">
          <a:xfrm>
            <a:off x="2092734" y="3310448"/>
            <a:ext cx="1599256" cy="313638"/>
          </a:xfrm>
          <a:prstGeom prst="rect">
            <a:avLst/>
          </a:prstGeom>
          <a:solidFill>
            <a:srgbClr val="FFFF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sz="1400">
                <a:solidFill>
                  <a:prstClr val="black"/>
                </a:solidFill>
              </a:rPr>
              <a:t>Банк 4</a:t>
            </a:r>
          </a:p>
        </p:txBody>
      </p:sp>
      <p:sp>
        <p:nvSpPr>
          <p:cNvPr id="15374" name="Line 2"/>
          <p:cNvSpPr>
            <a:spLocks noChangeShapeType="1"/>
          </p:cNvSpPr>
          <p:nvPr/>
        </p:nvSpPr>
        <p:spPr bwMode="auto">
          <a:xfrm>
            <a:off x="3768877" y="1862316"/>
            <a:ext cx="761884" cy="3811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375" name="Line 2"/>
          <p:cNvSpPr>
            <a:spLocks noChangeShapeType="1"/>
          </p:cNvSpPr>
          <p:nvPr/>
        </p:nvSpPr>
        <p:spPr bwMode="auto">
          <a:xfrm>
            <a:off x="3768877" y="2243482"/>
            <a:ext cx="761884" cy="1515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376" name="Line 2"/>
          <p:cNvSpPr>
            <a:spLocks noChangeShapeType="1"/>
          </p:cNvSpPr>
          <p:nvPr/>
        </p:nvSpPr>
        <p:spPr bwMode="auto">
          <a:xfrm flipV="1">
            <a:off x="3768877" y="2471583"/>
            <a:ext cx="761884" cy="38116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377" name="Line 2"/>
          <p:cNvSpPr>
            <a:spLocks noChangeShapeType="1"/>
          </p:cNvSpPr>
          <p:nvPr/>
        </p:nvSpPr>
        <p:spPr bwMode="auto">
          <a:xfrm flipV="1">
            <a:off x="3768877" y="2624649"/>
            <a:ext cx="761884" cy="83736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3330" name="TextBox 29"/>
          <p:cNvSpPr txBox="1">
            <a:spLocks noChangeArrowheads="1"/>
          </p:cNvSpPr>
          <p:nvPr/>
        </p:nvSpPr>
        <p:spPr bwMode="auto">
          <a:xfrm>
            <a:off x="3768877" y="1557681"/>
            <a:ext cx="1143524" cy="31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Платежи</a:t>
            </a:r>
          </a:p>
        </p:txBody>
      </p:sp>
      <p:sp>
        <p:nvSpPr>
          <p:cNvPr id="13331" name="TextBox 30"/>
          <p:cNvSpPr txBox="1">
            <a:spLocks noChangeArrowheads="1"/>
          </p:cNvSpPr>
          <p:nvPr/>
        </p:nvSpPr>
        <p:spPr bwMode="auto">
          <a:xfrm>
            <a:off x="3978569" y="2978805"/>
            <a:ext cx="1142127" cy="3136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Платежи</a:t>
            </a:r>
          </a:p>
        </p:txBody>
      </p:sp>
      <p:sp>
        <p:nvSpPr>
          <p:cNvPr id="29" name="Двойная стрелка влево/вправо 28"/>
          <p:cNvSpPr/>
          <p:nvPr/>
        </p:nvSpPr>
        <p:spPr>
          <a:xfrm rot="20676864" flipV="1">
            <a:off x="4321068" y="2935285"/>
            <a:ext cx="3253032" cy="93041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anchor="ctr"/>
          <a:lstStyle/>
          <a:p>
            <a:pPr algn="ctr" defTabSz="829544">
              <a:defRPr/>
            </a:pPr>
            <a:endParaRPr lang="ru-RU">
              <a:solidFill>
                <a:prstClr val="white"/>
              </a:solidFill>
            </a:endParaRPr>
          </a:p>
        </p:txBody>
      </p:sp>
      <p:sp>
        <p:nvSpPr>
          <p:cNvPr id="13333" name="TextBox 31"/>
          <p:cNvSpPr txBox="1">
            <a:spLocks noChangeArrowheads="1"/>
          </p:cNvSpPr>
          <p:nvPr/>
        </p:nvSpPr>
        <p:spPr bwMode="auto">
          <a:xfrm rot="-847980">
            <a:off x="5015849" y="2711686"/>
            <a:ext cx="1829919" cy="5327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Times New Roman" pitchFamily="18" charset="0"/>
              </a:rPr>
              <a:t>Отношения по кредиту</a:t>
            </a:r>
          </a:p>
        </p:txBody>
      </p:sp>
      <p:sp>
        <p:nvSpPr>
          <p:cNvPr id="15382" name="TextBox 8"/>
          <p:cNvSpPr txBox="1">
            <a:spLocks noChangeArrowheads="1"/>
          </p:cNvSpPr>
          <p:nvPr/>
        </p:nvSpPr>
        <p:spPr bwMode="auto">
          <a:xfrm>
            <a:off x="1856480" y="3996250"/>
            <a:ext cx="2126284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Межкредиторское соглашение </a:t>
            </a:r>
          </a:p>
        </p:txBody>
      </p:sp>
      <p:pic>
        <p:nvPicPr>
          <p:cNvPr id="15383" name="Рисунок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052" y="1791785"/>
            <a:ext cx="1209227" cy="870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Соединительная линия уступом 12"/>
          <p:cNvCxnSpPr/>
          <p:nvPr/>
        </p:nvCxnSpPr>
        <p:spPr>
          <a:xfrm rot="16200000" flipH="1">
            <a:off x="1209865" y="2233162"/>
            <a:ext cx="328643" cy="1087606"/>
          </a:xfrm>
          <a:prstGeom prst="bentConnector2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5" name="TextBox 33"/>
          <p:cNvSpPr txBox="1">
            <a:spLocks noChangeArrowheads="1"/>
          </p:cNvSpPr>
          <p:nvPr/>
        </p:nvSpPr>
        <p:spPr bwMode="auto">
          <a:xfrm>
            <a:off x="-107643" y="3091352"/>
            <a:ext cx="2025632" cy="313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sz="1400" i="1">
                <a:solidFill>
                  <a:prstClr val="black"/>
                </a:solidFill>
              </a:rPr>
              <a:t>Рефинансирование</a:t>
            </a:r>
          </a:p>
        </p:txBody>
      </p:sp>
      <p:cxnSp>
        <p:nvCxnSpPr>
          <p:cNvPr id="19" name="Соединительная линия уступом 18"/>
          <p:cNvCxnSpPr>
            <a:endCxn id="13320" idx="3"/>
          </p:cNvCxnSpPr>
          <p:nvPr/>
        </p:nvCxnSpPr>
        <p:spPr>
          <a:xfrm rot="5400000">
            <a:off x="7284576" y="2830090"/>
            <a:ext cx="1311574" cy="894689"/>
          </a:xfrm>
          <a:prstGeom prst="bentConnector2">
            <a:avLst/>
          </a:prstGeom>
          <a:ln w="22225">
            <a:solidFill>
              <a:schemeClr val="accent2">
                <a:lumMod val="60000"/>
                <a:lumOff val="4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387" name="TextBox 34"/>
          <p:cNvSpPr txBox="1">
            <a:spLocks noChangeArrowheads="1"/>
          </p:cNvSpPr>
          <p:nvPr/>
        </p:nvSpPr>
        <p:spPr bwMode="auto">
          <a:xfrm>
            <a:off x="7130950" y="3988746"/>
            <a:ext cx="2126284" cy="120031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Передача </a:t>
            </a:r>
          </a:p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обеспечения в пользу кредиторов</a:t>
            </a:r>
          </a:p>
        </p:txBody>
      </p:sp>
      <p:sp>
        <p:nvSpPr>
          <p:cNvPr id="36" name="Text Box 29"/>
          <p:cNvSpPr txBox="1">
            <a:spLocks noChangeArrowheads="1"/>
          </p:cNvSpPr>
          <p:nvPr/>
        </p:nvSpPr>
        <p:spPr bwMode="auto">
          <a:xfrm>
            <a:off x="7625825" y="2075408"/>
            <a:ext cx="1439890" cy="750328"/>
          </a:xfrm>
          <a:prstGeom prst="rect">
            <a:avLst/>
          </a:prstGeom>
          <a:solidFill>
            <a:schemeClr val="bg1">
              <a:lumMod val="65000"/>
            </a:schemeClr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1424" tIns="45713" rIns="91424" bIns="45713">
            <a:spAutoFit/>
          </a:bodyPr>
          <a:lstStyle/>
          <a:p>
            <a:pPr algn="ctr" defTabSz="829544">
              <a:spcBef>
                <a:spcPct val="50000"/>
              </a:spcBef>
              <a:defRPr/>
            </a:pPr>
            <a:r>
              <a:rPr lang="ru-RU" sz="1400" dirty="0">
                <a:solidFill>
                  <a:prstClr val="black"/>
                </a:solidFill>
                <a:cs typeface="Arial" charset="0"/>
              </a:rPr>
              <a:t>Заемщик - среднее предприятие</a:t>
            </a:r>
          </a:p>
        </p:txBody>
      </p:sp>
      <p:sp>
        <p:nvSpPr>
          <p:cNvPr id="37" name="Text Box 18"/>
          <p:cNvSpPr txBox="1">
            <a:spLocks noChangeArrowheads="1"/>
          </p:cNvSpPr>
          <p:nvPr/>
        </p:nvSpPr>
        <p:spPr bwMode="auto">
          <a:xfrm>
            <a:off x="5453410" y="606265"/>
            <a:ext cx="1529359" cy="532734"/>
          </a:xfrm>
          <a:prstGeom prst="rect">
            <a:avLst/>
          </a:prstGeom>
          <a:solidFill>
            <a:srgbClr val="00B05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  <a:latin typeface="Arial"/>
                <a:cs typeface="Arial" charset="0"/>
              </a:rPr>
              <a:t>Институт развития</a:t>
            </a:r>
          </a:p>
        </p:txBody>
      </p:sp>
      <p:sp>
        <p:nvSpPr>
          <p:cNvPr id="38" name="Line 20"/>
          <p:cNvSpPr>
            <a:spLocks noChangeShapeType="1"/>
          </p:cNvSpPr>
          <p:nvPr/>
        </p:nvSpPr>
        <p:spPr bwMode="auto">
          <a:xfrm flipH="1">
            <a:off x="5275870" y="1229038"/>
            <a:ext cx="740914" cy="93791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15391" name="TextBox 38"/>
          <p:cNvSpPr txBox="1">
            <a:spLocks noChangeArrowheads="1"/>
          </p:cNvSpPr>
          <p:nvPr/>
        </p:nvSpPr>
        <p:spPr bwMode="auto">
          <a:xfrm>
            <a:off x="5376521" y="1271058"/>
            <a:ext cx="2178008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Гарантия</a:t>
            </a:r>
          </a:p>
        </p:txBody>
      </p:sp>
      <p:cxnSp>
        <p:nvCxnSpPr>
          <p:cNvPr id="33" name="Прямая соединительная линия 32"/>
          <p:cNvCxnSpPr/>
          <p:nvPr/>
        </p:nvCxnSpPr>
        <p:spPr>
          <a:xfrm>
            <a:off x="-22367" y="1271056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9104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3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7997" y="363159"/>
            <a:ext cx="8003272" cy="92290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>
                <a:latin typeface="+mn-lt"/>
                <a:ea typeface="+mn-ea"/>
                <a:cs typeface="+mn-cs"/>
              </a:rPr>
              <a:t>Юридическая проблематика</a:t>
            </a:r>
          </a:p>
        </p:txBody>
      </p:sp>
      <p:sp>
        <p:nvSpPr>
          <p:cNvPr id="16387" name="Содержимое 2"/>
          <p:cNvSpPr>
            <a:spLocks noGrp="1"/>
          </p:cNvSpPr>
          <p:nvPr>
            <p:ph sz="half" idx="1"/>
          </p:nvPr>
        </p:nvSpPr>
        <p:spPr>
          <a:xfrm>
            <a:off x="457132" y="1484149"/>
            <a:ext cx="8280065" cy="5184768"/>
          </a:xfrm>
        </p:spPr>
        <p:txBody>
          <a:bodyPr/>
          <a:lstStyle/>
          <a:p>
            <a:pPr algn="just" eaLnBrk="1" hangingPunct="1"/>
            <a:r>
              <a:rPr lang="ru-RU" altLang="ru-RU" sz="1400"/>
              <a:t>Предмет договора синдицированного кредита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Проценты и вознаграждения кредиторам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Правовой статус агента в сделках синдицированного кредитования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Правовой статус организатора, платежного банка и иных участников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Заверения и гарантии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Обязательства сторон, включая информационные обязательства и финансовые ковенанты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Собрание кредиторов, принятие совместных решений, межкредиторское соглашение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Досрочный возврат кредита по инициативе заемщика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Случаи неисполнения (</a:t>
            </a:r>
            <a:r>
              <a:rPr lang="en-US" altLang="ru-RU" sz="1400"/>
              <a:t>events of default)</a:t>
            </a:r>
            <a:endParaRPr lang="ru-RU" altLang="ru-RU" sz="1400"/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Уступка и перевод долга	</a:t>
            </a:r>
          </a:p>
        </p:txBody>
      </p:sp>
      <p:sp>
        <p:nvSpPr>
          <p:cNvPr id="14340" name="Номер слайда 3"/>
          <p:cNvSpPr>
            <a:spLocks noGrp="1"/>
          </p:cNvSpPr>
          <p:nvPr>
            <p:ph type="sldNum" sz="quarter" idx="10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defRPr/>
            </a:pPr>
            <a:fld id="{7C507BBF-1F30-4FEF-8FB0-E084B3C7B079}" type="slidenum">
              <a:rPr lang="ru-RU"/>
              <a:pPr algn="r">
                <a:defRPr/>
              </a:pPr>
              <a:t>16</a:t>
            </a:fld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-22367" y="1271056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2746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131" y="421687"/>
            <a:ext cx="8229739" cy="991933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>
                <a:latin typeface="+mn-lt"/>
                <a:ea typeface="+mn-ea"/>
                <a:cs typeface="+mn-cs"/>
              </a:rPr>
              <a:t>Предложения по совершенствованию регулирования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/>
          </a:bodyPr>
          <a:lstStyle/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500" dirty="0"/>
              <a:t>Включение в Положение № 312-П прямого указания на возможность рефинансирования под залог участия в синдицированном кредите с учетом участия в сделке кредитного агента и управляющего залогом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5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500" dirty="0"/>
              <a:t>Включение определения синдицированного кредита в главу 42 Гражданского кодекса РФ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5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500" dirty="0"/>
              <a:t>Изменение банковского законодательства, направленные на закрепление права банков на взимание комиссий при корпоративном кредитовании</a:t>
            </a:r>
          </a:p>
          <a:p>
            <a:pPr marL="0" indent="0" algn="just" eaLnBrk="1" fontAlgn="auto" hangingPunct="1">
              <a:spcAft>
                <a:spcPts val="0"/>
              </a:spcAft>
              <a:buNone/>
              <a:defRPr/>
            </a:pPr>
            <a:r>
              <a:rPr lang="ru-RU" sz="1500" dirty="0"/>
              <a:t> 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500" dirty="0"/>
              <a:t>Определение в банковском законодательстве новых видов банковских сделок:</a:t>
            </a:r>
          </a:p>
          <a:p>
            <a:pPr marL="457124" lvl="1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500" dirty="0"/>
              <a:t>Организация синдицированного кредита</a:t>
            </a:r>
          </a:p>
          <a:p>
            <a:pPr marL="457124" lvl="1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500" dirty="0"/>
              <a:t>Управление залогом</a:t>
            </a:r>
          </a:p>
          <a:p>
            <a:pPr marL="457124" lvl="1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5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500" dirty="0"/>
              <a:t>Определение порядка взаимодействия управляющего залогом с ЕГРП, реестром залогов движимого имущества (Федеральная нотариальная палата), учетной системой на рынке ценных бумаг и пр.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5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500" dirty="0"/>
              <a:t>Внесение изменений в Налоговый кодекс РФ  в части исключения взимания НДС с платы за организацию синдицированного кредита, вознаграждений кредитного агента и управляющего залогом</a:t>
            </a:r>
          </a:p>
          <a:p>
            <a:pPr marL="457124" lvl="1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600" dirty="0"/>
          </a:p>
          <a:p>
            <a:pPr marL="457124" lvl="1" indent="-182849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400" dirty="0"/>
          </a:p>
          <a:p>
            <a:pPr marL="182849" indent="-182849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800" dirty="0"/>
          </a:p>
          <a:p>
            <a:pPr marL="182849" indent="-182849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800" dirty="0"/>
          </a:p>
        </p:txBody>
      </p:sp>
      <p:sp>
        <p:nvSpPr>
          <p:cNvPr id="15365" name="Номер слайда 4"/>
          <p:cNvSpPr>
            <a:spLocks noGrp="1"/>
          </p:cNvSpPr>
          <p:nvPr>
            <p:ph type="sldNum" sz="quarter" idx="12"/>
          </p:nvPr>
        </p:nvSpPr>
        <p:spPr bwMode="auto"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r">
              <a:defRPr/>
            </a:pPr>
            <a:fld id="{1149E8A6-E74A-40D9-BAB3-3356241ABA30}" type="slidenum">
              <a:rPr lang="ru-RU"/>
              <a:pPr algn="r">
                <a:defRPr/>
              </a:pPr>
              <a:t>17</a:t>
            </a:fld>
            <a:endParaRPr lang="ru-RU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13618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0254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424977" y="2314012"/>
            <a:ext cx="2303824" cy="532734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defTabSz="829544" eaLnBrk="1" hangingPunct="1">
              <a:spcBef>
                <a:spcPct val="50000"/>
              </a:spcBef>
              <a:defRPr/>
            </a:pPr>
            <a:r>
              <a:rPr lang="ru-RU" sz="1400" b="1" dirty="0">
                <a:solidFill>
                  <a:prstClr val="white"/>
                </a:solidFill>
                <a:latin typeface="Arial"/>
                <a:cs typeface="Arial" charset="0"/>
              </a:rPr>
              <a:t>Среднее предприятие - лизингополучатель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Bef>
                <a:spcPts val="600"/>
              </a:spcBef>
              <a:spcAft>
                <a:spcPts val="600"/>
              </a:spcAft>
              <a:defRPr/>
            </a:pPr>
            <a:r>
              <a:rPr lang="ru-RU" sz="2000" b="1" cap="all" dirty="0">
                <a:latin typeface="+mn-lt"/>
                <a:ea typeface="+mn-ea"/>
                <a:cs typeface="+mn-cs"/>
              </a:rPr>
              <a:t>Модель: </a:t>
            </a:r>
            <a:r>
              <a:rPr lang="ru-RU" sz="2000" b="1" dirty="0"/>
              <a:t>лизинг, включая новые механизмы финансирования </a:t>
            </a:r>
            <a:r>
              <a:rPr lang="en-US" sz="2000" b="1" dirty="0"/>
              <a:t/>
            </a:r>
            <a:br>
              <a:rPr lang="en-US" sz="2000" b="1" dirty="0"/>
            </a:br>
            <a:r>
              <a:rPr lang="en-US" sz="2000" b="1" dirty="0"/>
              <a:t>     </a:t>
            </a:r>
            <a:r>
              <a:rPr lang="ru-RU" sz="2000" b="1" dirty="0"/>
              <a:t>лизинговых </a:t>
            </a:r>
            <a:r>
              <a:rPr lang="en-US" sz="2000" b="1" dirty="0"/>
              <a:t>   </a:t>
            </a:r>
            <a:r>
              <a:rPr lang="ru-RU" sz="2000" b="1" dirty="0"/>
              <a:t>компаний </a:t>
            </a:r>
            <a:endParaRPr lang="ru-RU" sz="2000" b="1" dirty="0">
              <a:latin typeface="+mn-lt"/>
              <a:ea typeface="+mn-ea"/>
              <a:cs typeface="+mn-cs"/>
            </a:endParaRP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4944555" y="4054774"/>
            <a:ext cx="1439890" cy="523206"/>
          </a:xfrm>
          <a:prstGeom prst="rect">
            <a:avLst/>
          </a:prstGeom>
          <a:solidFill>
            <a:schemeClr val="hlink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white"/>
                </a:solidFill>
                <a:latin typeface="Arial"/>
                <a:cs typeface="Arial" charset="0"/>
              </a:rPr>
              <a:t>Банк кредитор</a:t>
            </a: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327594" y="2165449"/>
            <a:ext cx="2161233" cy="474207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prstClr val="black"/>
                </a:solidFill>
                <a:latin typeface="Arial"/>
                <a:cs typeface="Arial" charset="0"/>
              </a:rPr>
              <a:t>Лизинговая компания- лизингодатель</a:t>
            </a:r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2861607" y="2576628"/>
            <a:ext cx="223252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2920322" y="2082913"/>
            <a:ext cx="2376517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29544" fontAlgn="base">
              <a:spcBef>
                <a:spcPct val="5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Договор лизинга</a:t>
            </a: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7235796" y="2837743"/>
            <a:ext cx="0" cy="60776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2784720" y="4314389"/>
            <a:ext cx="1532155" cy="532733"/>
          </a:xfrm>
          <a:prstGeom prst="rect">
            <a:avLst/>
          </a:prstGeom>
          <a:solidFill>
            <a:srgbClr val="00B05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  <a:latin typeface="Arial"/>
                <a:cs typeface="Arial" charset="0"/>
              </a:rPr>
              <a:t>Институт развития</a:t>
            </a:r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 flipV="1">
            <a:off x="3482297" y="3044832"/>
            <a:ext cx="1952938" cy="96492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18443" name="Рисунок 4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465" y="5806042"/>
            <a:ext cx="1207830" cy="885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8444" name="TextBox 51"/>
          <p:cNvSpPr txBox="1">
            <a:spLocks noChangeArrowheads="1"/>
          </p:cNvSpPr>
          <p:nvPr/>
        </p:nvSpPr>
        <p:spPr bwMode="auto">
          <a:xfrm>
            <a:off x="5916130" y="5427876"/>
            <a:ext cx="2327589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7. Рефинансирование</a:t>
            </a:r>
          </a:p>
        </p:txBody>
      </p:sp>
      <p:sp>
        <p:nvSpPr>
          <p:cNvPr id="53" name="Line 15"/>
          <p:cNvSpPr>
            <a:spLocks noChangeShapeType="1"/>
          </p:cNvSpPr>
          <p:nvPr/>
        </p:nvSpPr>
        <p:spPr bwMode="auto">
          <a:xfrm flipV="1">
            <a:off x="5661703" y="2776214"/>
            <a:ext cx="6990" cy="84036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2" name="Text Box 16"/>
          <p:cNvSpPr txBox="1">
            <a:spLocks noChangeArrowheads="1"/>
          </p:cNvSpPr>
          <p:nvPr/>
        </p:nvSpPr>
        <p:spPr bwMode="auto">
          <a:xfrm>
            <a:off x="4400752" y="3616583"/>
            <a:ext cx="2159835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4.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Кредит</a:t>
            </a:r>
          </a:p>
        </p:txBody>
      </p:sp>
      <p:cxnSp>
        <p:nvCxnSpPr>
          <p:cNvPr id="63" name="Соединительная линия уступом 62"/>
          <p:cNvCxnSpPr>
            <a:endCxn id="27" idx="2"/>
          </p:cNvCxnSpPr>
          <p:nvPr/>
        </p:nvCxnSpPr>
        <p:spPr>
          <a:xfrm rot="16200000" flipV="1">
            <a:off x="5580992" y="4661489"/>
            <a:ext cx="1228063" cy="1061046"/>
          </a:xfrm>
          <a:prstGeom prst="bentConnector3">
            <a:avLst>
              <a:gd name="adj1" fmla="val 50000"/>
            </a:avLst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48" name="TextBox 29"/>
          <p:cNvSpPr txBox="1">
            <a:spLocks noChangeArrowheads="1"/>
          </p:cNvSpPr>
          <p:nvPr/>
        </p:nvSpPr>
        <p:spPr bwMode="auto">
          <a:xfrm>
            <a:off x="2506529" y="3934723"/>
            <a:ext cx="2178008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6. Гарантия</a:t>
            </a:r>
          </a:p>
        </p:txBody>
      </p:sp>
      <p:sp>
        <p:nvSpPr>
          <p:cNvPr id="18" name="Text Box 18"/>
          <p:cNvSpPr txBox="1">
            <a:spLocks noChangeArrowheads="1"/>
          </p:cNvSpPr>
          <p:nvPr/>
        </p:nvSpPr>
        <p:spPr bwMode="auto">
          <a:xfrm>
            <a:off x="609508" y="4956669"/>
            <a:ext cx="1418921" cy="444194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Производитель оборудования</a:t>
            </a:r>
          </a:p>
        </p:txBody>
      </p:sp>
      <p:sp>
        <p:nvSpPr>
          <p:cNvPr id="21" name="Line 20"/>
          <p:cNvSpPr>
            <a:spLocks noChangeShapeType="1"/>
          </p:cNvSpPr>
          <p:nvPr/>
        </p:nvSpPr>
        <p:spPr bwMode="auto">
          <a:xfrm flipH="1" flipV="1">
            <a:off x="1403543" y="2996811"/>
            <a:ext cx="0" cy="18007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2" name="Text Box 11"/>
          <p:cNvSpPr txBox="1">
            <a:spLocks noChangeArrowheads="1"/>
          </p:cNvSpPr>
          <p:nvPr/>
        </p:nvSpPr>
        <p:spPr bwMode="auto">
          <a:xfrm>
            <a:off x="-15378" y="4146315"/>
            <a:ext cx="2670088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2.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Поставка оборудования</a:t>
            </a:r>
          </a:p>
        </p:txBody>
      </p:sp>
      <p:sp>
        <p:nvSpPr>
          <p:cNvPr id="23" name="Text Box 11"/>
          <p:cNvSpPr txBox="1">
            <a:spLocks noChangeArrowheads="1"/>
          </p:cNvSpPr>
          <p:nvPr/>
        </p:nvSpPr>
        <p:spPr bwMode="auto">
          <a:xfrm>
            <a:off x="2861607" y="2611144"/>
            <a:ext cx="2573628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3.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Лизинговые платежи</a:t>
            </a:r>
          </a:p>
        </p:txBody>
      </p:sp>
      <p:sp>
        <p:nvSpPr>
          <p:cNvPr id="25" name="Text Box 11"/>
          <p:cNvSpPr txBox="1">
            <a:spLocks noChangeArrowheads="1"/>
          </p:cNvSpPr>
          <p:nvPr/>
        </p:nvSpPr>
        <p:spPr bwMode="auto">
          <a:xfrm>
            <a:off x="2823862" y="2912775"/>
            <a:ext cx="2573629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5.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Залог платежей</a:t>
            </a:r>
          </a:p>
        </p:txBody>
      </p:sp>
      <p:sp>
        <p:nvSpPr>
          <p:cNvPr id="26" name="Text Box 17"/>
          <p:cNvSpPr txBox="1">
            <a:spLocks noChangeArrowheads="1"/>
          </p:cNvSpPr>
          <p:nvPr/>
        </p:nvSpPr>
        <p:spPr bwMode="auto">
          <a:xfrm>
            <a:off x="6725546" y="4501971"/>
            <a:ext cx="2161233" cy="369326"/>
          </a:xfrm>
          <a:prstGeom prst="rect">
            <a:avLst/>
          </a:prstGeom>
          <a:solidFill>
            <a:srgbClr val="FF99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prstClr val="white"/>
                </a:solidFill>
                <a:latin typeface="Arial"/>
                <a:cs typeface="Arial" charset="0"/>
              </a:rPr>
              <a:t>Инвесторы</a:t>
            </a:r>
          </a:p>
        </p:txBody>
      </p:sp>
      <p:sp>
        <p:nvSpPr>
          <p:cNvPr id="29" name="Text Box 18"/>
          <p:cNvSpPr txBox="1">
            <a:spLocks noChangeArrowheads="1"/>
          </p:cNvSpPr>
          <p:nvPr/>
        </p:nvSpPr>
        <p:spPr bwMode="auto">
          <a:xfrm>
            <a:off x="6828994" y="3975240"/>
            <a:ext cx="1905407" cy="445694"/>
          </a:xfrm>
          <a:prstGeom prst="rect">
            <a:avLst/>
          </a:prstGeom>
          <a:solidFill>
            <a:srgbClr val="FFC0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Представитель владельцев облигаций</a:t>
            </a:r>
          </a:p>
        </p:txBody>
      </p:sp>
      <p:sp>
        <p:nvSpPr>
          <p:cNvPr id="31" name="Text Box 16"/>
          <p:cNvSpPr txBox="1">
            <a:spLocks noChangeArrowheads="1"/>
          </p:cNvSpPr>
          <p:nvPr/>
        </p:nvSpPr>
        <p:spPr bwMode="auto">
          <a:xfrm>
            <a:off x="6507465" y="3570063"/>
            <a:ext cx="2549863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4</a:t>
            </a:r>
            <a:r>
              <a:rPr lang="en-US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’</a:t>
            </a: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Выпуск облигаций</a:t>
            </a:r>
          </a:p>
        </p:txBody>
      </p:sp>
      <p:cxnSp>
        <p:nvCxnSpPr>
          <p:cNvPr id="34" name="Соединительная линия уступом 33"/>
          <p:cNvCxnSpPr/>
          <p:nvPr/>
        </p:nvCxnSpPr>
        <p:spPr>
          <a:xfrm rot="5400000" flipH="1" flipV="1">
            <a:off x="7070144" y="5035650"/>
            <a:ext cx="837366" cy="679404"/>
          </a:xfrm>
          <a:prstGeom prst="bentConnector3">
            <a:avLst>
              <a:gd name="adj1" fmla="val 50000"/>
            </a:avLst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31309DD9-CDCE-4A0A-87C1-8C7319A3159A}" type="slidenum">
              <a:rPr lang="en-US"/>
              <a:pPr algn="r">
                <a:defRPr/>
              </a:pPr>
              <a:t>18</a:t>
            </a:fld>
            <a:endParaRPr lang="en-US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0" y="1341587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93657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6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7" grpId="0" animBg="1"/>
      <p:bldP spid="32" grpId="0" animBg="1"/>
      <p:bldP spid="33" grpId="0" animBg="1"/>
      <p:bldP spid="35" grpId="0"/>
      <p:bldP spid="38" grpId="0" animBg="1"/>
      <p:bldP spid="48" grpId="0" animBg="1"/>
      <p:bldP spid="54" grpId="0" animBg="1"/>
      <p:bldP spid="53" grpId="0" animBg="1"/>
      <p:bldP spid="62" grpId="0"/>
      <p:bldP spid="18" grpId="0" animBg="1"/>
      <p:bldP spid="21" grpId="0" animBg="1"/>
      <p:bldP spid="22" grpId="0"/>
      <p:bldP spid="23" grpId="0"/>
      <p:bldP spid="25" grpId="0"/>
      <p:bldP spid="29" grpId="0" animBg="1"/>
      <p:bldP spid="31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Предложения</a:t>
            </a:r>
          </a:p>
        </p:txBody>
      </p:sp>
      <p:sp>
        <p:nvSpPr>
          <p:cNvPr id="19459" name="Объект 2"/>
          <p:cNvSpPr>
            <a:spLocks noGrp="1"/>
          </p:cNvSpPr>
          <p:nvPr>
            <p:ph idx="1"/>
          </p:nvPr>
        </p:nvSpPr>
        <p:spPr>
          <a:xfrm>
            <a:off x="457131" y="1599701"/>
            <a:ext cx="8229739" cy="4998687"/>
          </a:xfrm>
        </p:spPr>
        <p:txBody>
          <a:bodyPr/>
          <a:lstStyle/>
          <a:p>
            <a:pPr algn="just" eaLnBrk="1" hangingPunct="1"/>
            <a:r>
              <a:rPr lang="ru-RU" altLang="ru-RU" sz="1400"/>
              <a:t>Возможность рефинансирования ЦБ кредитов лизинговым компаниям в соответствии с Положением № 312-П,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Совершенствование бухгалтерского учета лизинговых компаний в целях более точной оценки стоимости их активов (требований по получению лизинговых платежей),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Включение лизинговый компаний в число некредитных финансовых организаций с целью повышения их финансовой устойчивости, расширения источников финансирования благодаря распространению на них контроля, надзора и регулирования со стороны Банка России,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Внедрение модели выпуска надежными лизинговыми компаниями облигаций (без использования СФО), обеспеченных залогом требований по лизинговым договорам. Возможность получения поручительств института развития по таким облигациям. Включение их ломбардный список ЦБ и инвестиционные декларации НПФ,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Изучение возможности использования более сложных моделей финансирования лизинговых компаний, в том числе с использованием секьюритизации лизинговых платежей,</a:t>
            </a:r>
          </a:p>
          <a:p>
            <a:pPr algn="just" eaLnBrk="1" hangingPunct="1"/>
            <a:endParaRPr lang="ru-RU" altLang="ru-RU" sz="1400"/>
          </a:p>
          <a:p>
            <a:pPr algn="just" eaLnBrk="1" hangingPunct="1"/>
            <a:r>
              <a:rPr lang="ru-RU" altLang="ru-RU" sz="1400"/>
              <a:t>Внесение изменений в НК РФ (в части НДС), обеспечивающих налоговую нейтральность сделки секьюритизации лизинговых платежей</a:t>
            </a: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1CC17D0E-3252-4A8B-9150-CD121E5F70E2}" type="slidenum">
              <a:rPr lang="en-US"/>
              <a:pPr algn="r">
                <a:defRPr/>
              </a:pPr>
              <a:t>19</a:t>
            </a:fld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13618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6566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628A94D-F1BE-4DF7-9EDB-6BA0116B00B0}" type="slidenum">
              <a:rPr lang="ru-RU" smtClean="0"/>
              <a:pPr algn="r"/>
              <a:t>2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3" y="627909"/>
            <a:ext cx="4293900" cy="4000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Кредитный портфель сокращается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66436723"/>
              </p:ext>
            </p:extLst>
          </p:nvPr>
        </p:nvGraphicFramePr>
        <p:xfrm>
          <a:off x="601205" y="1166876"/>
          <a:ext cx="7920000" cy="46291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127372" y="6002124"/>
            <a:ext cx="8867663" cy="532613"/>
          </a:xfrm>
          <a:prstGeom prst="rect">
            <a:avLst/>
          </a:prstGeom>
          <a:noFill/>
        </p:spPr>
        <p:txBody>
          <a:bodyPr wrap="square" lIns="91424" tIns="45713" rIns="91424" bIns="45713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Рост ставки банковского кредитования отразился на объеме новых выданных кредитов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для субъектов малого и среднего предпринимательства</a:t>
            </a: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211960" y="1772816"/>
            <a:ext cx="1152128" cy="2736304"/>
          </a:xfrm>
          <a:prstGeom prst="roundRect">
            <a:avLst/>
          </a:prstGeom>
          <a:noFill/>
          <a:ln w="19050">
            <a:solidFill>
              <a:srgbClr val="FF6D6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rtlCol="0" anchor="ctr"/>
          <a:lstStyle/>
          <a:p>
            <a:pPr algn="ctr"/>
            <a:endParaRPr lang="ru-RU"/>
          </a:p>
        </p:txBody>
      </p:sp>
      <p:cxnSp>
        <p:nvCxnSpPr>
          <p:cNvPr id="10" name="Прямая со стрелкой 9"/>
          <p:cNvCxnSpPr/>
          <p:nvPr/>
        </p:nvCxnSpPr>
        <p:spPr>
          <a:xfrm flipV="1">
            <a:off x="4355976" y="1916832"/>
            <a:ext cx="432048" cy="864096"/>
          </a:xfrm>
          <a:prstGeom prst="straightConnector1">
            <a:avLst/>
          </a:prstGeom>
          <a:ln w="38100">
            <a:solidFill>
              <a:srgbClr val="FF6D6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318352" y="3573016"/>
            <a:ext cx="757704" cy="792088"/>
          </a:xfrm>
          <a:prstGeom prst="straightConnector1">
            <a:avLst/>
          </a:prstGeom>
          <a:ln w="38100">
            <a:solidFill>
              <a:srgbClr val="FF6D6D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660234" y="5013178"/>
            <a:ext cx="1341361" cy="276985"/>
          </a:xfrm>
          <a:prstGeom prst="rect">
            <a:avLst/>
          </a:prstGeom>
          <a:noFill/>
        </p:spPr>
        <p:txBody>
          <a:bodyPr wrap="none" lIns="91424" tIns="45713" rIns="91424" bIns="45713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Источник: ЦБ РФ</a:t>
            </a:r>
          </a:p>
        </p:txBody>
      </p:sp>
    </p:spTree>
    <p:extLst>
      <p:ext uri="{BB962C8B-B14F-4D97-AF65-F5344CB8AC3E}">
        <p14:creationId xmlns:p14="http://schemas.microsoft.com/office/powerpoint/2010/main" val="45774222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424977" y="2314014"/>
            <a:ext cx="2303824" cy="315138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defTabSz="829544" eaLnBrk="1" hangingPunct="1">
              <a:spcBef>
                <a:spcPct val="50000"/>
              </a:spcBef>
              <a:defRPr/>
            </a:pPr>
            <a:r>
              <a:rPr lang="ru-RU" sz="1400" b="1" dirty="0">
                <a:solidFill>
                  <a:prstClr val="white"/>
                </a:solidFill>
                <a:latin typeface="Arial"/>
                <a:cs typeface="Arial" charset="0"/>
              </a:rPr>
              <a:t>Среднее предприятие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ea typeface="+mn-ea"/>
                <a:cs typeface="+mn-cs"/>
              </a:rPr>
              <a:t>Модель: </a:t>
            </a:r>
            <a:r>
              <a:rPr lang="ru-RU" sz="2000" b="1" dirty="0">
                <a:latin typeface="+mn-lt"/>
                <a:ea typeface="+mn-ea"/>
                <a:cs typeface="+mn-cs"/>
              </a:rPr>
              <a:t>торговое финансирование для среднего бизнеса</a:t>
            </a: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5755368" y="4065280"/>
            <a:ext cx="1438491" cy="646317"/>
          </a:xfrm>
          <a:prstGeom prst="rect">
            <a:avLst/>
          </a:prstGeom>
          <a:solidFill>
            <a:schemeClr val="hlink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prstClr val="white"/>
                </a:solidFill>
                <a:latin typeface="Arial"/>
                <a:cs typeface="Arial" charset="0"/>
              </a:rPr>
              <a:t>Банк кредитор</a:t>
            </a: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327594" y="2165448"/>
            <a:ext cx="2161233" cy="66329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prstClr val="black"/>
                </a:solidFill>
                <a:latin typeface="Arial"/>
                <a:cs typeface="Arial" charset="0"/>
              </a:rPr>
              <a:t>Банк – держатель основного расчетного счета предприятия</a:t>
            </a:r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2861607" y="2576628"/>
            <a:ext cx="2232528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2732995" y="1956856"/>
            <a:ext cx="2376517" cy="92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defTabSz="829544" fontAlgn="base">
              <a:spcBef>
                <a:spcPct val="50000"/>
              </a:spcBef>
              <a:spcAft>
                <a:spcPct val="0"/>
              </a:spcAft>
              <a:buFontTx/>
              <a:buAutoNum type="arabicPeriod"/>
              <a:defRPr/>
            </a:pP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Договор расчетного счета</a:t>
            </a: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6732534" y="2969801"/>
            <a:ext cx="0" cy="60626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810812" y="4186832"/>
            <a:ext cx="1532155" cy="532734"/>
          </a:xfrm>
          <a:prstGeom prst="rect">
            <a:avLst/>
          </a:prstGeom>
          <a:solidFill>
            <a:srgbClr val="00B05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  <a:latin typeface="Arial"/>
                <a:cs typeface="Arial" charset="0"/>
              </a:rPr>
              <a:t>Институт развития</a:t>
            </a:r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 flipV="1">
            <a:off x="1592267" y="2885763"/>
            <a:ext cx="0" cy="112849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pic>
        <p:nvPicPr>
          <p:cNvPr id="20491" name="Рисунок 4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356" y="5027200"/>
            <a:ext cx="1207830" cy="870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92" name="TextBox 51"/>
          <p:cNvSpPr txBox="1">
            <a:spLocks noChangeArrowheads="1"/>
          </p:cNvSpPr>
          <p:nvPr/>
        </p:nvSpPr>
        <p:spPr bwMode="auto">
          <a:xfrm>
            <a:off x="3482297" y="5950105"/>
            <a:ext cx="2745576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5. Рефинансирование</a:t>
            </a:r>
          </a:p>
        </p:txBody>
      </p:sp>
      <p:sp>
        <p:nvSpPr>
          <p:cNvPr id="53" name="Line 15"/>
          <p:cNvSpPr>
            <a:spLocks noChangeShapeType="1"/>
          </p:cNvSpPr>
          <p:nvPr/>
        </p:nvSpPr>
        <p:spPr bwMode="auto">
          <a:xfrm flipH="1" flipV="1">
            <a:off x="2626751" y="2885763"/>
            <a:ext cx="3458532" cy="77734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2" name="Text Box 16"/>
          <p:cNvSpPr txBox="1">
            <a:spLocks noChangeArrowheads="1"/>
          </p:cNvSpPr>
          <p:nvPr/>
        </p:nvSpPr>
        <p:spPr bwMode="auto">
          <a:xfrm>
            <a:off x="3275402" y="3442506"/>
            <a:ext cx="2161233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2. Кредит</a:t>
            </a:r>
          </a:p>
        </p:txBody>
      </p:sp>
      <p:cxnSp>
        <p:nvCxnSpPr>
          <p:cNvPr id="63" name="Соединительная линия уступом 62"/>
          <p:cNvCxnSpPr/>
          <p:nvPr/>
        </p:nvCxnSpPr>
        <p:spPr>
          <a:xfrm rot="5400000" flipH="1" flipV="1">
            <a:off x="4703891" y="4079173"/>
            <a:ext cx="700806" cy="1195249"/>
          </a:xfrm>
          <a:prstGeom prst="bentConnector2">
            <a:avLst/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 Box 16"/>
          <p:cNvSpPr txBox="1">
            <a:spLocks noChangeArrowheads="1"/>
          </p:cNvSpPr>
          <p:nvPr/>
        </p:nvSpPr>
        <p:spPr bwMode="auto">
          <a:xfrm>
            <a:off x="6220883" y="3429001"/>
            <a:ext cx="2795903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3.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Залог прав по банковскому счету</a:t>
            </a:r>
          </a:p>
        </p:txBody>
      </p:sp>
      <p:sp>
        <p:nvSpPr>
          <p:cNvPr id="20497" name="TextBox 29"/>
          <p:cNvSpPr txBox="1">
            <a:spLocks noChangeArrowheads="1"/>
          </p:cNvSpPr>
          <p:nvPr/>
        </p:nvSpPr>
        <p:spPr bwMode="auto">
          <a:xfrm>
            <a:off x="1224605" y="3364472"/>
            <a:ext cx="2175212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4. Гарантия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8B477DC0-2550-418C-A114-C4ECB18BB03F}" type="slidenum">
              <a:rPr lang="en-US"/>
              <a:pPr algn="r">
                <a:defRPr/>
              </a:pPr>
              <a:t>20</a:t>
            </a:fld>
            <a:endParaRPr lang="en-US"/>
          </a:p>
        </p:txBody>
      </p:sp>
      <p:cxnSp>
        <p:nvCxnSpPr>
          <p:cNvPr id="20" name="Прямая соединительная линия 19"/>
          <p:cNvCxnSpPr/>
          <p:nvPr/>
        </p:nvCxnSpPr>
        <p:spPr>
          <a:xfrm>
            <a:off x="0" y="1341587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4227690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7" grpId="0" animBg="1"/>
      <p:bldP spid="32" grpId="0" animBg="1"/>
      <p:bldP spid="33" grpId="0" animBg="1"/>
      <p:bldP spid="35" grpId="0"/>
      <p:bldP spid="38" grpId="0" animBg="1"/>
      <p:bldP spid="48" grpId="0" animBg="1"/>
      <p:bldP spid="54" grpId="0" animBg="1"/>
      <p:bldP spid="53" grpId="0" animBg="1"/>
      <p:bldP spid="62" grpId="0"/>
      <p:bldP spid="2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Предложения по развитию рынка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lnSpcReduction="10000"/>
          </a:bodyPr>
          <a:lstStyle/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/>
              <a:t>Разработка стандарта торгового финансирования для средних предприятий и определение «точек» поддержки торгового финансирования со стороны института развития, обеспечивающих максимальную эффективность (поручительство, рефинансирование),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6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/>
              <a:t>Внесение изменений в Главу 46 ГК РФ в части регулирования аккредитивов, обеспечивающих приведения регулирования в соответствии с международными стандартами,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6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/>
              <a:t>Внесение изменение в Главу 23 ГК РФ и Инструкцию 153-И, обеспечивающих использование основного торгового счета компании в качестве залогового счета (для передачи в залог выручки). В настоящее время для залога денежных средств должны открываться отдельные залоговые счета, что не соответствует международной практике,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6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600" dirty="0"/>
              <a:t>Внести изменения в Инструкцию 139-И, предусматривающие использование пониженных коэффициентов риска при получении поручительств (гарантий) институтов развития в сделках торгового финансирования (по аналогии с поддержкой экспорта со стороны ЭКСАР)</a:t>
            </a:r>
            <a:r>
              <a:rPr lang="ru-RU" sz="1600" b="1" dirty="0"/>
              <a:t> </a:t>
            </a:r>
            <a:endParaRPr lang="ru-RU" sz="1600" dirty="0"/>
          </a:p>
          <a:p>
            <a:pPr marL="182849" indent="-182849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6E9432D0-540B-4F09-8085-B2B5FEB0F46A}" type="slidenum">
              <a:rPr lang="en-US"/>
              <a:pPr algn="r">
                <a:defRPr/>
              </a:pPr>
              <a:t>21</a:t>
            </a:fld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13618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8444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Text Box 3"/>
          <p:cNvSpPr txBox="1">
            <a:spLocks noChangeArrowheads="1"/>
          </p:cNvSpPr>
          <p:nvPr/>
        </p:nvSpPr>
        <p:spPr bwMode="auto">
          <a:xfrm>
            <a:off x="1" y="2641157"/>
            <a:ext cx="2161233" cy="445695"/>
          </a:xfrm>
          <a:prstGeom prst="rect">
            <a:avLst/>
          </a:prstGeom>
          <a:solidFill>
            <a:schemeClr val="bg1">
              <a:lumMod val="50000"/>
            </a:schemeClr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defTabSz="829544" eaLnBrk="1" hangingPunct="1">
              <a:spcBef>
                <a:spcPct val="50000"/>
              </a:spcBef>
              <a:defRPr/>
            </a:pPr>
            <a:r>
              <a:rPr lang="ru-RU" sz="1100" b="1" dirty="0">
                <a:solidFill>
                  <a:prstClr val="white"/>
                </a:solidFill>
                <a:latin typeface="Arial"/>
                <a:cs typeface="Arial" charset="0"/>
              </a:rPr>
              <a:t>Резервная обслуживающая компания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cap="all" dirty="0">
                <a:latin typeface="+mn-lt"/>
                <a:ea typeface="+mn-ea"/>
                <a:cs typeface="+mn-cs"/>
              </a:rPr>
              <a:t>Модель: </a:t>
            </a:r>
            <a:r>
              <a:rPr lang="ru-RU" sz="2000" b="1" dirty="0" err="1">
                <a:latin typeface="+mn-lt"/>
                <a:ea typeface="+mn-ea"/>
                <a:cs typeface="+mn-cs"/>
              </a:rPr>
              <a:t>секьюритизация</a:t>
            </a:r>
            <a:r>
              <a:rPr lang="ru-RU" sz="2000" b="1" dirty="0">
                <a:latin typeface="+mn-lt"/>
                <a:ea typeface="+mn-ea"/>
                <a:cs typeface="+mn-cs"/>
              </a:rPr>
              <a:t> кредитов МСП</a:t>
            </a:r>
          </a:p>
        </p:txBody>
      </p:sp>
      <p:sp>
        <p:nvSpPr>
          <p:cNvPr id="27" name="Text Box 3"/>
          <p:cNvSpPr txBox="1">
            <a:spLocks noChangeArrowheads="1"/>
          </p:cNvSpPr>
          <p:nvPr/>
        </p:nvSpPr>
        <p:spPr bwMode="auto">
          <a:xfrm>
            <a:off x="191521" y="3070345"/>
            <a:ext cx="2161233" cy="369326"/>
          </a:xfrm>
          <a:prstGeom prst="rect">
            <a:avLst/>
          </a:prstGeom>
          <a:solidFill>
            <a:schemeClr val="hlink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prstClr val="white"/>
                </a:solidFill>
                <a:latin typeface="Arial"/>
                <a:cs typeface="Arial" charset="0"/>
              </a:rPr>
              <a:t>Банк</a:t>
            </a:r>
          </a:p>
        </p:txBody>
      </p:sp>
      <p:sp>
        <p:nvSpPr>
          <p:cNvPr id="28" name="Line 4"/>
          <p:cNvSpPr>
            <a:spLocks noChangeShapeType="1"/>
          </p:cNvSpPr>
          <p:nvPr/>
        </p:nvSpPr>
        <p:spPr bwMode="auto">
          <a:xfrm flipV="1">
            <a:off x="568967" y="3819173"/>
            <a:ext cx="0" cy="10819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29" name="Line 5"/>
          <p:cNvSpPr>
            <a:spLocks noChangeShapeType="1"/>
          </p:cNvSpPr>
          <p:nvPr/>
        </p:nvSpPr>
        <p:spPr bwMode="auto">
          <a:xfrm flipV="1">
            <a:off x="1216218" y="3819173"/>
            <a:ext cx="0" cy="10819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0" name="Line 6"/>
          <p:cNvSpPr>
            <a:spLocks noChangeShapeType="1"/>
          </p:cNvSpPr>
          <p:nvPr/>
        </p:nvSpPr>
        <p:spPr bwMode="auto">
          <a:xfrm flipV="1">
            <a:off x="1792174" y="3819173"/>
            <a:ext cx="0" cy="10819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1" name="Text Box 7"/>
          <p:cNvSpPr txBox="1">
            <a:spLocks noChangeArrowheads="1"/>
          </p:cNvSpPr>
          <p:nvPr/>
        </p:nvSpPr>
        <p:spPr bwMode="auto">
          <a:xfrm>
            <a:off x="1" y="5195273"/>
            <a:ext cx="2520507" cy="369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  <a:latin typeface="Tahoma" pitchFamily="34" charset="0"/>
              </a:rPr>
              <a:t>Погашение кредитов</a:t>
            </a:r>
          </a:p>
        </p:txBody>
      </p:sp>
      <p:sp>
        <p:nvSpPr>
          <p:cNvPr id="32" name="Text Box 8"/>
          <p:cNvSpPr txBox="1">
            <a:spLocks noChangeArrowheads="1"/>
          </p:cNvSpPr>
          <p:nvPr/>
        </p:nvSpPr>
        <p:spPr bwMode="auto">
          <a:xfrm>
            <a:off x="5148657" y="2912775"/>
            <a:ext cx="2159834" cy="663290"/>
          </a:xfrm>
          <a:prstGeom prst="rect">
            <a:avLst/>
          </a:prstGeom>
          <a:solidFill>
            <a:schemeClr val="accent2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200" b="1" dirty="0">
                <a:solidFill>
                  <a:prstClr val="black"/>
                </a:solidFill>
                <a:latin typeface="Arial"/>
                <a:cs typeface="Arial" charset="0"/>
              </a:rPr>
              <a:t>Специализированное финансовое общество </a:t>
            </a:r>
            <a:r>
              <a:rPr lang="en-US" sz="1200" b="1" dirty="0">
                <a:solidFill>
                  <a:prstClr val="black"/>
                </a:solidFill>
                <a:latin typeface="Arial"/>
                <a:cs typeface="Arial" charset="0"/>
              </a:rPr>
              <a:t>(SPV)</a:t>
            </a:r>
            <a:endParaRPr lang="ru-RU" sz="1200" b="1" dirty="0">
              <a:solidFill>
                <a:prstClr val="black"/>
              </a:solidFill>
              <a:latin typeface="Arial"/>
              <a:cs typeface="Arial" charset="0"/>
            </a:endParaRPr>
          </a:p>
        </p:txBody>
      </p:sp>
      <p:sp>
        <p:nvSpPr>
          <p:cNvPr id="33" name="Line 9"/>
          <p:cNvSpPr>
            <a:spLocks noChangeShapeType="1"/>
          </p:cNvSpPr>
          <p:nvPr/>
        </p:nvSpPr>
        <p:spPr bwMode="auto">
          <a:xfrm>
            <a:off x="2700842" y="3202401"/>
            <a:ext cx="2231130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4" name="Line 10"/>
          <p:cNvSpPr>
            <a:spLocks noChangeShapeType="1"/>
          </p:cNvSpPr>
          <p:nvPr/>
        </p:nvSpPr>
        <p:spPr bwMode="auto">
          <a:xfrm flipH="1">
            <a:off x="2772139" y="3489027"/>
            <a:ext cx="2159834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 type="stealth" w="lg" len="lg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5" name="Text Box 11"/>
          <p:cNvSpPr txBox="1">
            <a:spLocks noChangeArrowheads="1"/>
          </p:cNvSpPr>
          <p:nvPr/>
        </p:nvSpPr>
        <p:spPr bwMode="auto">
          <a:xfrm>
            <a:off x="2829454" y="2527105"/>
            <a:ext cx="2376517" cy="969482"/>
          </a:xfrm>
          <a:prstGeom prst="rect">
            <a:avLst/>
          </a:prstGeom>
          <a:noFill/>
          <a:ln>
            <a:noFill/>
          </a:ln>
          <a:extLst/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marL="342842" indent="-342842" defTabSz="829544" eaLnBrk="1" hangingPunct="1">
              <a:spcBef>
                <a:spcPct val="50000"/>
              </a:spcBef>
              <a:buFontTx/>
              <a:buAutoNum type="arabicPeriod"/>
              <a:defRPr/>
            </a:pP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Продажа кредитов</a:t>
            </a:r>
          </a:p>
          <a:p>
            <a:pPr defTabSz="829544" eaLnBrk="1" hangingPunct="1">
              <a:spcBef>
                <a:spcPct val="50000"/>
              </a:spcBef>
              <a:defRPr/>
            </a:pPr>
            <a:r>
              <a:rPr lang="ru-RU" sz="1400" i="1" dirty="0">
                <a:solidFill>
                  <a:prstClr val="black"/>
                </a:solidFill>
                <a:latin typeface="Arial"/>
                <a:cs typeface="Arial" charset="0"/>
              </a:rPr>
              <a:t>(залог по облигациям)</a:t>
            </a:r>
          </a:p>
        </p:txBody>
      </p:sp>
      <p:sp>
        <p:nvSpPr>
          <p:cNvPr id="36" name="Line 13"/>
          <p:cNvSpPr>
            <a:spLocks noChangeShapeType="1"/>
          </p:cNvSpPr>
          <p:nvPr/>
        </p:nvSpPr>
        <p:spPr bwMode="auto">
          <a:xfrm>
            <a:off x="5507928" y="3777154"/>
            <a:ext cx="0" cy="100844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7" name="Line 14"/>
          <p:cNvSpPr>
            <a:spLocks noChangeShapeType="1"/>
          </p:cNvSpPr>
          <p:nvPr/>
        </p:nvSpPr>
        <p:spPr bwMode="auto">
          <a:xfrm>
            <a:off x="6300567" y="3777154"/>
            <a:ext cx="0" cy="100844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8" name="Line 15"/>
          <p:cNvSpPr>
            <a:spLocks noChangeShapeType="1"/>
          </p:cNvSpPr>
          <p:nvPr/>
        </p:nvSpPr>
        <p:spPr bwMode="auto">
          <a:xfrm>
            <a:off x="7020512" y="3777154"/>
            <a:ext cx="0" cy="1008441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stealth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39" name="Text Box 16"/>
          <p:cNvSpPr txBox="1">
            <a:spLocks noChangeArrowheads="1"/>
          </p:cNvSpPr>
          <p:nvPr/>
        </p:nvSpPr>
        <p:spPr bwMode="auto">
          <a:xfrm>
            <a:off x="5221349" y="4703059"/>
            <a:ext cx="2159834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2.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Выпуск облигаций</a:t>
            </a:r>
          </a:p>
        </p:txBody>
      </p:sp>
      <p:sp>
        <p:nvSpPr>
          <p:cNvPr id="40" name="Text Box 17"/>
          <p:cNvSpPr txBox="1">
            <a:spLocks noChangeArrowheads="1"/>
          </p:cNvSpPr>
          <p:nvPr/>
        </p:nvSpPr>
        <p:spPr bwMode="auto">
          <a:xfrm>
            <a:off x="5326196" y="5562935"/>
            <a:ext cx="2159835" cy="369326"/>
          </a:xfrm>
          <a:prstGeom prst="rect">
            <a:avLst/>
          </a:prstGeom>
          <a:solidFill>
            <a:srgbClr val="FF99CC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b="1" dirty="0">
                <a:solidFill>
                  <a:prstClr val="white"/>
                </a:solidFill>
                <a:latin typeface="Arial"/>
                <a:cs typeface="Arial" charset="0"/>
              </a:rPr>
              <a:t>Инвесторы</a:t>
            </a:r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7614642" y="4739073"/>
            <a:ext cx="1420319" cy="532734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Рейтинговое </a:t>
            </a:r>
          </a:p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агентство</a:t>
            </a:r>
          </a:p>
        </p:txBody>
      </p:sp>
      <p:sp>
        <p:nvSpPr>
          <p:cNvPr id="43" name="Line 20"/>
          <p:cNvSpPr>
            <a:spLocks noChangeShapeType="1"/>
          </p:cNvSpPr>
          <p:nvPr/>
        </p:nvSpPr>
        <p:spPr bwMode="auto">
          <a:xfrm>
            <a:off x="6286588" y="2069406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44" name="Text Box 21"/>
          <p:cNvSpPr txBox="1">
            <a:spLocks noChangeArrowheads="1"/>
          </p:cNvSpPr>
          <p:nvPr/>
        </p:nvSpPr>
        <p:spPr bwMode="auto">
          <a:xfrm>
            <a:off x="2705037" y="3637591"/>
            <a:ext cx="2439425" cy="9233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i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3. </a:t>
            </a:r>
            <a:r>
              <a:rPr lang="ru-RU" i="1" dirty="0">
                <a:solidFill>
                  <a:prstClr val="black"/>
                </a:solidFill>
                <a:latin typeface="Arial"/>
                <a:cs typeface="Arial" charset="0"/>
              </a:rPr>
              <a:t>Выплата стоимости кредитов</a:t>
            </a:r>
          </a:p>
        </p:txBody>
      </p:sp>
      <p:sp>
        <p:nvSpPr>
          <p:cNvPr id="47" name="Text Box 18"/>
          <p:cNvSpPr txBox="1">
            <a:spLocks noChangeArrowheads="1"/>
          </p:cNvSpPr>
          <p:nvPr/>
        </p:nvSpPr>
        <p:spPr bwMode="auto">
          <a:xfrm>
            <a:off x="5600194" y="1427125"/>
            <a:ext cx="1420319" cy="445694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Управляющая компания</a:t>
            </a:r>
          </a:p>
        </p:txBody>
      </p:sp>
      <p:sp>
        <p:nvSpPr>
          <p:cNvPr id="48" name="Text Box 18"/>
          <p:cNvSpPr txBox="1">
            <a:spLocks noChangeArrowheads="1"/>
          </p:cNvSpPr>
          <p:nvPr/>
        </p:nvSpPr>
        <p:spPr bwMode="auto">
          <a:xfrm>
            <a:off x="3117431" y="4709060"/>
            <a:ext cx="1532155" cy="532734"/>
          </a:xfrm>
          <a:prstGeom prst="rect">
            <a:avLst/>
          </a:prstGeom>
          <a:solidFill>
            <a:srgbClr val="92D05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400" b="1" dirty="0">
                <a:solidFill>
                  <a:prstClr val="black"/>
                </a:solidFill>
                <a:latin typeface="Arial"/>
                <a:cs typeface="Arial" charset="0"/>
              </a:rPr>
              <a:t>Институт развития</a:t>
            </a:r>
          </a:p>
        </p:txBody>
      </p:sp>
      <p:sp>
        <p:nvSpPr>
          <p:cNvPr id="49" name="Line 20"/>
          <p:cNvSpPr>
            <a:spLocks noChangeShapeType="1"/>
          </p:cNvSpPr>
          <p:nvPr/>
        </p:nvSpPr>
        <p:spPr bwMode="auto">
          <a:xfrm flipH="1" flipV="1">
            <a:off x="7381183" y="3928719"/>
            <a:ext cx="1040076" cy="660289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0" name="Line 20"/>
          <p:cNvSpPr>
            <a:spLocks noChangeShapeType="1"/>
          </p:cNvSpPr>
          <p:nvPr/>
        </p:nvSpPr>
        <p:spPr bwMode="auto">
          <a:xfrm>
            <a:off x="4853688" y="2069406"/>
            <a:ext cx="1150514" cy="66329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1" name="Text Box 18"/>
          <p:cNvSpPr txBox="1">
            <a:spLocks noChangeArrowheads="1"/>
          </p:cNvSpPr>
          <p:nvPr/>
        </p:nvSpPr>
        <p:spPr bwMode="auto">
          <a:xfrm>
            <a:off x="3907274" y="1511162"/>
            <a:ext cx="1418920" cy="271618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Бухгалтер</a:t>
            </a:r>
          </a:p>
        </p:txBody>
      </p:sp>
      <p:sp>
        <p:nvSpPr>
          <p:cNvPr id="54" name="Line 20"/>
          <p:cNvSpPr>
            <a:spLocks noChangeShapeType="1"/>
          </p:cNvSpPr>
          <p:nvPr/>
        </p:nvSpPr>
        <p:spPr bwMode="auto">
          <a:xfrm flipV="1">
            <a:off x="3925449" y="3906209"/>
            <a:ext cx="1295901" cy="68279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6" name="Text Box 18"/>
          <p:cNvSpPr txBox="1">
            <a:spLocks noChangeArrowheads="1"/>
          </p:cNvSpPr>
          <p:nvPr/>
        </p:nvSpPr>
        <p:spPr bwMode="auto">
          <a:xfrm>
            <a:off x="7339246" y="1511162"/>
            <a:ext cx="1418921" cy="271618"/>
          </a:xfrm>
          <a:prstGeom prst="rect">
            <a:avLst/>
          </a:prstGeom>
          <a:solidFill>
            <a:srgbClr val="FFFF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Своп-провайдер</a:t>
            </a:r>
          </a:p>
        </p:txBody>
      </p:sp>
      <p:sp>
        <p:nvSpPr>
          <p:cNvPr id="57" name="Line 20"/>
          <p:cNvSpPr>
            <a:spLocks noChangeShapeType="1"/>
          </p:cNvSpPr>
          <p:nvPr/>
        </p:nvSpPr>
        <p:spPr bwMode="auto">
          <a:xfrm flipH="1">
            <a:off x="6669626" y="2004877"/>
            <a:ext cx="1021902" cy="69180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58" name="Text Box 18"/>
          <p:cNvSpPr txBox="1">
            <a:spLocks noChangeArrowheads="1"/>
          </p:cNvSpPr>
          <p:nvPr/>
        </p:nvSpPr>
        <p:spPr bwMode="auto">
          <a:xfrm>
            <a:off x="7811753" y="2875258"/>
            <a:ext cx="1231596" cy="793848"/>
          </a:xfrm>
          <a:prstGeom prst="rect">
            <a:avLst/>
          </a:prstGeom>
          <a:solidFill>
            <a:srgbClr val="FFC0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Банк – держатель залогового счета СФО</a:t>
            </a:r>
          </a:p>
        </p:txBody>
      </p:sp>
      <p:sp>
        <p:nvSpPr>
          <p:cNvPr id="59" name="Line 20"/>
          <p:cNvSpPr>
            <a:spLocks noChangeShapeType="1"/>
          </p:cNvSpPr>
          <p:nvPr/>
        </p:nvSpPr>
        <p:spPr bwMode="auto">
          <a:xfrm flipH="1">
            <a:off x="7354624" y="3256425"/>
            <a:ext cx="38164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1424" tIns="45713" rIns="91424" bIns="45713"/>
          <a:lstStyle/>
          <a:p>
            <a:pPr defTabSz="829544" fontAlgn="base">
              <a:spcBef>
                <a:spcPct val="0"/>
              </a:spcBef>
              <a:spcAft>
                <a:spcPct val="0"/>
              </a:spcAft>
            </a:pPr>
            <a:endParaRPr lang="ru-RU" smtClean="0">
              <a:solidFill>
                <a:prstClr val="black"/>
              </a:solidFill>
              <a:cs typeface="Arial" charset="0"/>
            </a:endParaRPr>
          </a:p>
        </p:txBody>
      </p:sp>
      <p:sp>
        <p:nvSpPr>
          <p:cNvPr id="60" name="Text Box 17"/>
          <p:cNvSpPr txBox="1">
            <a:spLocks noChangeArrowheads="1"/>
          </p:cNvSpPr>
          <p:nvPr/>
        </p:nvSpPr>
        <p:spPr bwMode="auto">
          <a:xfrm>
            <a:off x="178939" y="5072219"/>
            <a:ext cx="2162631" cy="4742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defTabSz="829544" eaLnBrk="1" hangingPunct="1">
              <a:spcBef>
                <a:spcPct val="50000"/>
              </a:spcBef>
              <a:defRPr/>
            </a:pPr>
            <a:r>
              <a:rPr lang="ru-RU" sz="1200" b="1" dirty="0">
                <a:solidFill>
                  <a:prstClr val="black"/>
                </a:solidFill>
                <a:latin typeface="Tahoma" pitchFamily="34" charset="0"/>
                <a:cs typeface="Arial" charset="0"/>
              </a:rPr>
              <a:t>Заемщики – должники по МСП-кредитам</a:t>
            </a: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5429643" y="5036203"/>
            <a:ext cx="1904010" cy="444194"/>
          </a:xfrm>
          <a:prstGeom prst="rect">
            <a:avLst/>
          </a:prstGeom>
          <a:solidFill>
            <a:srgbClr val="FFC000"/>
          </a:solidFill>
          <a:ln w="57150">
            <a:solidFill>
              <a:srgbClr val="000000"/>
            </a:solidFill>
            <a:miter lim="800000"/>
            <a:headEnd/>
            <a:tailEnd/>
          </a:ln>
        </p:spPr>
        <p:txBody>
          <a:bodyPr lIns="91424" tIns="45713" rIns="91424" bIns="45713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defTabSz="829544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ru-RU" sz="1100" b="1" dirty="0">
                <a:solidFill>
                  <a:prstClr val="black"/>
                </a:solidFill>
                <a:latin typeface="Arial"/>
                <a:cs typeface="Arial" charset="0"/>
              </a:rPr>
              <a:t>Представитель владельцев облигаций</a:t>
            </a:r>
          </a:p>
        </p:txBody>
      </p:sp>
      <p:pic>
        <p:nvPicPr>
          <p:cNvPr id="22561" name="Рисунок 4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2381" y="5430876"/>
            <a:ext cx="1207830" cy="8703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46" name="Соединительная линия уступом 45"/>
          <p:cNvCxnSpPr>
            <a:endCxn id="40" idx="1"/>
          </p:cNvCxnSpPr>
          <p:nvPr/>
        </p:nvCxnSpPr>
        <p:spPr>
          <a:xfrm flipV="1">
            <a:off x="4402151" y="5747599"/>
            <a:ext cx="924045" cy="103462"/>
          </a:xfrm>
          <a:prstGeom prst="bentConnector3">
            <a:avLst>
              <a:gd name="adj1" fmla="val 50000"/>
            </a:avLst>
          </a:prstGeom>
          <a:ln w="3492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563" name="TextBox 51"/>
          <p:cNvSpPr txBox="1">
            <a:spLocks noChangeArrowheads="1"/>
          </p:cNvSpPr>
          <p:nvPr/>
        </p:nvSpPr>
        <p:spPr bwMode="auto">
          <a:xfrm>
            <a:off x="3993947" y="6227726"/>
            <a:ext cx="2449211" cy="6463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24" tIns="45713" rIns="91424" bIns="45713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defTabSz="829544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ru-RU" altLang="ru-RU" i="1" smtClean="0">
                <a:solidFill>
                  <a:prstClr val="black"/>
                </a:solidFill>
              </a:rPr>
              <a:t>4. Рефинансирование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FA3AE873-A6D9-4C43-B26A-C37D41DAE5C6}" type="slidenum">
              <a:rPr lang="en-US"/>
              <a:pPr algn="r">
                <a:defRPr/>
              </a:pPr>
              <a:t>22</a:t>
            </a:fld>
            <a:endParaRPr lang="en-US"/>
          </a:p>
        </p:txBody>
      </p:sp>
      <p:cxnSp>
        <p:nvCxnSpPr>
          <p:cNvPr id="45" name="Прямая соединительная линия 44"/>
          <p:cNvCxnSpPr/>
          <p:nvPr/>
        </p:nvCxnSpPr>
        <p:spPr>
          <a:xfrm>
            <a:off x="0" y="1341587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735595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6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0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4" presetID="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6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5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6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0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22" presetID="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5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" grpId="0" animBg="1"/>
      <p:bldP spid="27" grpId="0" animBg="1"/>
      <p:bldP spid="28" grpId="0" animBg="1"/>
      <p:bldP spid="29" grpId="0" animBg="1"/>
      <p:bldP spid="30" grpId="0" animBg="1"/>
      <p:bldP spid="31" grpId="0"/>
      <p:bldP spid="32" grpId="0" animBg="1"/>
      <p:bldP spid="33" grpId="0" animBg="1"/>
      <p:bldP spid="34" grpId="0" animBg="1"/>
      <p:bldP spid="35" grpId="0"/>
      <p:bldP spid="36" grpId="0" animBg="1"/>
      <p:bldP spid="37" grpId="0" animBg="1"/>
      <p:bldP spid="38" grpId="0" animBg="1"/>
      <p:bldP spid="39" grpId="0"/>
      <p:bldP spid="41" grpId="0" animBg="1"/>
      <p:bldP spid="43" grpId="0" animBg="1"/>
      <p:bldP spid="44" grpId="0"/>
      <p:bldP spid="47" grpId="0" animBg="1"/>
      <p:bldP spid="48" grpId="0" animBg="1"/>
      <p:bldP spid="49" grpId="0" animBg="1"/>
      <p:bldP spid="50" grpId="0" animBg="1"/>
      <p:bldP spid="51" grpId="0" animBg="1"/>
      <p:bldP spid="54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4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Дополнительные способы снижения процентных ставок</a:t>
            </a:r>
          </a:p>
        </p:txBody>
      </p:sp>
      <p:sp>
        <p:nvSpPr>
          <p:cNvPr id="23555" name="Объект 2"/>
          <p:cNvSpPr>
            <a:spLocks noGrp="1"/>
          </p:cNvSpPr>
          <p:nvPr>
            <p:ph idx="1"/>
          </p:nvPr>
        </p:nvSpPr>
        <p:spPr>
          <a:xfrm>
            <a:off x="457131" y="1628214"/>
            <a:ext cx="8229739" cy="4345901"/>
          </a:xfrm>
        </p:spPr>
        <p:txBody>
          <a:bodyPr/>
          <a:lstStyle/>
          <a:p>
            <a:pPr eaLnBrk="1" hangingPunct="1"/>
            <a:endParaRPr lang="ru-RU" altLang="ru-RU" smtClean="0"/>
          </a:p>
          <a:p>
            <a:pPr algn="just" eaLnBrk="1" hangingPunct="1"/>
            <a:r>
              <a:rPr lang="ru-RU" altLang="ru-RU" sz="1600"/>
              <a:t>Субсидирование процентных ставок в рамках отраслевых (целевых) бюджетных программ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Специализированные инструменты рефинансирования Банка России</a:t>
            </a:r>
          </a:p>
          <a:p>
            <a:pPr algn="just" eaLnBrk="1" hangingPunct="1"/>
            <a:endParaRPr lang="ru-RU" altLang="ru-RU" sz="1600"/>
          </a:p>
          <a:p>
            <a:pPr algn="just" eaLnBrk="1" hangingPunct="1"/>
            <a:r>
              <a:rPr lang="ru-RU" altLang="ru-RU" sz="1600"/>
              <a:t>Использование резервов НПФ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46162D28-7E2F-4243-8A43-3EBE410FC764}" type="slidenum">
              <a:rPr lang="en-US"/>
              <a:pPr algn="r">
                <a:defRPr/>
              </a:pPr>
              <a:t>23</a:t>
            </a:fld>
            <a:endParaRPr lang="en-US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13618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1886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628A94D-F1BE-4DF7-9EDB-6BA0116B00B0}" type="slidenum">
              <a:rPr lang="ru-RU" smtClean="0"/>
              <a:pPr algn="r"/>
              <a:t>3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2" y="627910"/>
            <a:ext cx="5954162" cy="4000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Уровень задолженности юридических лиц растет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76256" y="5157194"/>
            <a:ext cx="1341361" cy="276985"/>
          </a:xfrm>
          <a:prstGeom prst="rect">
            <a:avLst/>
          </a:prstGeom>
          <a:noFill/>
        </p:spPr>
        <p:txBody>
          <a:bodyPr wrap="none" lIns="91424" tIns="45713" rIns="91424" bIns="45713" rtlCol="0">
            <a:spAutoFit/>
          </a:bodyPr>
          <a:lstStyle/>
          <a:p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Источник: ЦБ РФ</a:t>
            </a:r>
          </a:p>
        </p:txBody>
      </p:sp>
      <p:graphicFrame>
        <p:nvGraphicFramePr>
          <p:cNvPr id="13" name="Диаграмма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80133725"/>
              </p:ext>
            </p:extLst>
          </p:nvPr>
        </p:nvGraphicFramePr>
        <p:xfrm>
          <a:off x="612002" y="1196752"/>
          <a:ext cx="7920000" cy="47333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4" name="Скругленный прямоугольник 13"/>
          <p:cNvSpPr/>
          <p:nvPr/>
        </p:nvSpPr>
        <p:spPr>
          <a:xfrm>
            <a:off x="4788025" y="3212975"/>
            <a:ext cx="2952328" cy="1224136"/>
          </a:xfrm>
          <a:prstGeom prst="roundRect">
            <a:avLst/>
          </a:prstGeom>
          <a:noFill/>
          <a:ln w="19050">
            <a:solidFill>
              <a:srgbClr val="FF6D6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rtlCol="0" anchor="ctr"/>
          <a:lstStyle/>
          <a:p>
            <a:pPr algn="ctr"/>
            <a:endParaRPr lang="ru-RU"/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4788025" y="1772815"/>
            <a:ext cx="2952328" cy="864096"/>
          </a:xfrm>
          <a:prstGeom prst="roundRect">
            <a:avLst/>
          </a:prstGeom>
          <a:noFill/>
          <a:ln w="19050">
            <a:solidFill>
              <a:srgbClr val="FF6D6D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24" tIns="45713" rIns="91424" bIns="45713"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/>
        </p:nvSpPr>
        <p:spPr>
          <a:xfrm>
            <a:off x="127373" y="5930116"/>
            <a:ext cx="8909123" cy="532613"/>
          </a:xfrm>
          <a:prstGeom prst="rect">
            <a:avLst/>
          </a:prstGeom>
          <a:noFill/>
        </p:spPr>
        <p:txBody>
          <a:bodyPr wrap="square" lIns="91424" tIns="45713" rIns="91424" bIns="45713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Сокращение объемов кредитования идет наравне с увеличением общей суммы задолженности </a:t>
            </a:r>
            <a:endParaRPr lang="en-US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юридических лиц перед кредитными организациями. </a:t>
            </a:r>
          </a:p>
        </p:txBody>
      </p:sp>
    </p:spTree>
    <p:extLst>
      <p:ext uri="{BB962C8B-B14F-4D97-AF65-F5344CB8AC3E}">
        <p14:creationId xmlns:p14="http://schemas.microsoft.com/office/powerpoint/2010/main" val="21287129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628A94D-F1BE-4DF7-9EDB-6BA0116B00B0}" type="slidenum">
              <a:rPr lang="ru-RU" smtClean="0"/>
              <a:pPr algn="r"/>
              <a:t>4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4" y="627910"/>
            <a:ext cx="7984076" cy="4000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Сравнение по странам: объемы кредитования, процентная ставка 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0" name="Диаграмма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47426170"/>
              </p:ext>
            </p:extLst>
          </p:nvPr>
        </p:nvGraphicFramePr>
        <p:xfrm>
          <a:off x="76202" y="1196752"/>
          <a:ext cx="5791943" cy="27757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Диаграмма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4070920"/>
              </p:ext>
            </p:extLst>
          </p:nvPr>
        </p:nvGraphicFramePr>
        <p:xfrm>
          <a:off x="171450" y="4005064"/>
          <a:ext cx="5768702" cy="28083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6012161" y="1340768"/>
            <a:ext cx="2952328" cy="5478409"/>
          </a:xfrm>
          <a:prstGeom prst="rect">
            <a:avLst/>
          </a:prstGeom>
          <a:noFill/>
        </p:spPr>
        <p:txBody>
          <a:bodyPr wrap="square" lIns="91424" tIns="45713" rIns="91424" bIns="45713" rtlCol="0">
            <a:spAutoFit/>
          </a:bodyPr>
          <a:lstStyle/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Наибольшее значение объема выданных кредитов к ВВП наблюдается в США,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 2014 год было выдано кредитов, 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объем которых в два раза превышал ВВП.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Средний показатель: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 по всему миру 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составляет 125% от ВВП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для Европейского Союза – 100%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 России за период с 2006 по 2014 год </a:t>
            </a: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доля  выданных кредитов к ВВП возросла с 30% до 60%, что меньше среднемирового показателя в два раза.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После 2008 года страны начали процесс снижения ставки заимствования, что стало одной из причин выхода из кризиса. </a:t>
            </a:r>
          </a:p>
          <a:p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Россия имеет наиболее высокую ставку наравне с Индией и ЮАР  </a:t>
            </a:r>
          </a:p>
        </p:txBody>
      </p:sp>
    </p:spTree>
    <p:extLst>
      <p:ext uri="{BB962C8B-B14F-4D97-AF65-F5344CB8AC3E}">
        <p14:creationId xmlns:p14="http://schemas.microsoft.com/office/powerpoint/2010/main" val="2780276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628A94D-F1BE-4DF7-9EDB-6BA0116B00B0}" type="slidenum">
              <a:rPr lang="ru-RU" smtClean="0"/>
              <a:pPr algn="r"/>
              <a:t>5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2" y="627910"/>
            <a:ext cx="7430656" cy="40009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Основные </a:t>
            </a:r>
            <a:r>
              <a:rPr lang="ru-RU" sz="2000" b="1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направления </a:t>
            </a: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кредитования юридических лиц в РФ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Прямоугольник 9"/>
          <p:cNvSpPr/>
          <p:nvPr/>
        </p:nvSpPr>
        <p:spPr>
          <a:xfrm>
            <a:off x="179512" y="1268762"/>
            <a:ext cx="8064896" cy="5551324"/>
          </a:xfrm>
          <a:prstGeom prst="rect">
            <a:avLst/>
          </a:prstGeom>
        </p:spPr>
        <p:txBody>
          <a:bodyPr wrap="square" lIns="91424" tIns="45713" rIns="91424" bIns="45713">
            <a:spAutoFit/>
          </a:bodyPr>
          <a:lstStyle/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Цели кредитования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приобретение основных средств для модернизации существующего производства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приобретение оборудования, транспорта или спецтехники у партнеров банка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приобретение коммерческой недвижимости любого назначения: офис, склад, торговое или производственное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помещение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приобретение грузового автотранспорта, легкого коммерческого автотранспорта, спецтехники различного назначения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финансирование инвестиционных проектов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финансирование исполнения государственного контракта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покрытие кассовых разрывов, пополнение оборотных средств, рефинансирование кредитов</a:t>
            </a:r>
          </a:p>
          <a:p>
            <a:pPr marL="285702" indent="-285702">
              <a:buFont typeface="Arial" pitchFamily="34" charset="0"/>
              <a:buChar char="•"/>
            </a:pP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400" b="1" dirty="0">
                <a:latin typeface="Times New Roman" pitchFamily="18" charset="0"/>
                <a:cs typeface="Times New Roman" pitchFamily="18" charset="0"/>
              </a:rPr>
              <a:t>Обеспечение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гарантии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залог 3-их лиц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поручительство фондов содействия кредитованию малого бизнеса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гарантии Корпорации МСП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недвижимость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движимое имущество, оборудование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личное имущество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смешанное обеспечение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основные средства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товары в обороте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ценные бумаги,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векселя,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паи,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ПИФы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валютные ценности, в </a:t>
            </a:r>
            <a:r>
              <a:rPr lang="ru-RU" sz="1400" dirty="0" err="1">
                <a:latin typeface="Times New Roman" pitchFamily="18" charset="0"/>
                <a:cs typeface="Times New Roman" pitchFamily="18" charset="0"/>
              </a:rPr>
              <a:t>т.ч</a:t>
            </a: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. драгметаллы, иностранная валюта</a:t>
            </a:r>
          </a:p>
          <a:p>
            <a:pPr marL="285702" indent="-285702">
              <a:buFont typeface="Arial" pitchFamily="34" charset="0"/>
              <a:buChar char="•"/>
            </a:pPr>
            <a:r>
              <a:rPr lang="ru-RU" sz="1400" dirty="0">
                <a:latin typeface="Times New Roman" pitchFamily="18" charset="0"/>
                <a:cs typeface="Times New Roman" pitchFamily="18" charset="0"/>
              </a:rPr>
              <a:t>корпоративное имущество</a:t>
            </a:r>
          </a:p>
        </p:txBody>
      </p:sp>
    </p:spTree>
    <p:extLst>
      <p:ext uri="{BB962C8B-B14F-4D97-AF65-F5344CB8AC3E}">
        <p14:creationId xmlns:p14="http://schemas.microsoft.com/office/powerpoint/2010/main" val="183505099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/>
            <a:fld id="{9628A94D-F1BE-4DF7-9EDB-6BA0116B00B0}" type="slidenum">
              <a:rPr lang="ru-RU" smtClean="0"/>
              <a:pPr algn="r"/>
              <a:t>6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79512" y="474020"/>
            <a:ext cx="6072336" cy="70787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Отраслевая структура банковского кредитования. </a:t>
            </a:r>
            <a:b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</a:br>
            <a:r>
              <a:rPr lang="ru-RU" sz="2000" b="1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Источники инвестиций в основной капитал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196752"/>
            <a:ext cx="914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7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07077165"/>
              </p:ext>
            </p:extLst>
          </p:nvPr>
        </p:nvGraphicFramePr>
        <p:xfrm>
          <a:off x="4788025" y="1196752"/>
          <a:ext cx="4176000" cy="550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Диаграмма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88510369"/>
              </p:ext>
            </p:extLst>
          </p:nvPr>
        </p:nvGraphicFramePr>
        <p:xfrm>
          <a:off x="107042" y="1268760"/>
          <a:ext cx="4536040" cy="5508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732781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64216" y="1069970"/>
            <a:ext cx="7379785" cy="990433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/>
              <a:t>Модели финансирования производственных проектов в сфере среднего предпринимательства</a:t>
            </a:r>
            <a:r>
              <a:rPr lang="ru-RU" sz="2400" dirty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ru-RU" sz="2400" dirty="0">
                <a:solidFill>
                  <a:schemeClr val="accent1">
                    <a:lumMod val="50000"/>
                  </a:schemeClr>
                </a:solidFill>
              </a:rPr>
            </a:br>
            <a:endParaRPr lang="ru-RU" sz="24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171" name="Содержимое 2"/>
          <p:cNvSpPr>
            <a:spLocks noGrp="1"/>
          </p:cNvSpPr>
          <p:nvPr>
            <p:ph idx="1"/>
          </p:nvPr>
        </p:nvSpPr>
        <p:spPr>
          <a:xfrm>
            <a:off x="468314" y="3861190"/>
            <a:ext cx="8229739" cy="487713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endParaRPr lang="ru-RU" altLang="ru-RU" smtClean="0"/>
          </a:p>
          <a:p>
            <a:pPr eaLnBrk="1" hangingPunct="1"/>
            <a:endParaRPr lang="ru-RU" altLang="ru-RU" smtClean="0"/>
          </a:p>
        </p:txBody>
      </p:sp>
      <p:pic>
        <p:nvPicPr>
          <p:cNvPr id="7172" name="Picture 2" descr="Y:\2 Проекты\Титов омбудсмен\Результаты\logo_ombudsmanbiz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38" y="583756"/>
            <a:ext cx="1231596" cy="1190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539609" y="2582630"/>
            <a:ext cx="8064782" cy="2738698"/>
          </a:xfrm>
          <a:prstGeom prst="rect">
            <a:avLst/>
          </a:prstGeom>
        </p:spPr>
        <p:txBody>
          <a:bodyPr lIns="91424" tIns="45713" rIns="91424" bIns="45713">
            <a:spAutoFit/>
          </a:bodyPr>
          <a:lstStyle/>
          <a:p>
            <a:pPr marL="457124" indent="-457124" algn="just" defTabSz="829544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defRPr/>
            </a:pPr>
            <a:r>
              <a:rPr lang="ru-RU" sz="1400" b="1" dirty="0">
                <a:solidFill>
                  <a:srgbClr val="676A55"/>
                </a:solidFill>
                <a:cs typeface="Arial" charset="0"/>
              </a:rPr>
              <a:t>Проектное финансирование с участием СОПФ и без участия СОПФ с выпуском проектных облигаций  (5)</a:t>
            </a:r>
          </a:p>
          <a:p>
            <a:pPr marL="457124" indent="-457124" algn="just" defTabSz="829544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defRPr/>
            </a:pPr>
            <a:r>
              <a:rPr lang="ru-RU" sz="1400" b="1" dirty="0">
                <a:solidFill>
                  <a:srgbClr val="676A55"/>
                </a:solidFill>
                <a:cs typeface="Arial" charset="0"/>
              </a:rPr>
              <a:t>Синдицированный кредит с участием нескольких банков-кредиторов (9)</a:t>
            </a:r>
            <a:r>
              <a:rPr lang="ru-RU" sz="1400" b="1" i="1" dirty="0">
                <a:solidFill>
                  <a:srgbClr val="676A55"/>
                </a:solidFill>
                <a:cs typeface="Arial" charset="0"/>
              </a:rPr>
              <a:t> </a:t>
            </a:r>
          </a:p>
          <a:p>
            <a:pPr marL="457124" indent="-457124" algn="just" defTabSz="829544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defRPr/>
            </a:pPr>
            <a:r>
              <a:rPr lang="ru-RU" sz="1400" b="1" dirty="0">
                <a:solidFill>
                  <a:srgbClr val="676A55"/>
                </a:solidFill>
                <a:cs typeface="Arial" charset="0"/>
              </a:rPr>
              <a:t>Лизинг, включая новые механизмы финансирования лизинговых </a:t>
            </a:r>
            <a:r>
              <a:rPr lang="en-US" sz="1400" b="1" dirty="0">
                <a:solidFill>
                  <a:srgbClr val="676A55"/>
                </a:solidFill>
                <a:cs typeface="Arial" charset="0"/>
              </a:rPr>
              <a:t>   </a:t>
            </a:r>
            <a:r>
              <a:rPr lang="ru-RU" sz="1400" b="1" dirty="0">
                <a:solidFill>
                  <a:srgbClr val="676A55"/>
                </a:solidFill>
                <a:cs typeface="Arial" charset="0"/>
              </a:rPr>
              <a:t>компаний (12)</a:t>
            </a:r>
          </a:p>
          <a:p>
            <a:pPr marL="457124" indent="-457124" algn="just" defTabSz="829544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defRPr/>
            </a:pPr>
            <a:r>
              <a:rPr lang="ru-RU" sz="1400" b="1" dirty="0">
                <a:solidFill>
                  <a:srgbClr val="676A55"/>
                </a:solidFill>
                <a:cs typeface="Arial" charset="0"/>
              </a:rPr>
              <a:t>Торговое финансирование для среднего бизнеса (14)</a:t>
            </a:r>
          </a:p>
          <a:p>
            <a:pPr marL="457124" indent="-457124" algn="just" defTabSz="829544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AutoNum type="romanUcPeriod"/>
              <a:defRPr/>
            </a:pPr>
            <a:r>
              <a:rPr lang="ru-RU" sz="1400" b="1" dirty="0" err="1">
                <a:solidFill>
                  <a:srgbClr val="676A55"/>
                </a:solidFill>
                <a:cs typeface="Arial" charset="0"/>
              </a:rPr>
              <a:t>Секьюритизация</a:t>
            </a:r>
            <a:r>
              <a:rPr lang="ru-RU" sz="1400" b="1" dirty="0">
                <a:solidFill>
                  <a:srgbClr val="676A55"/>
                </a:solidFill>
                <a:cs typeface="Arial" charset="0"/>
              </a:rPr>
              <a:t> кредитов малому и среднему бизнесу (16)</a:t>
            </a:r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1844307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24320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Цель</a:t>
            </a:r>
          </a:p>
        </p:txBody>
      </p:sp>
      <p:sp>
        <p:nvSpPr>
          <p:cNvPr id="8195" name="Объект 2"/>
          <p:cNvSpPr>
            <a:spLocks noGrp="1"/>
          </p:cNvSpPr>
          <p:nvPr>
            <p:ph idx="1"/>
          </p:nvPr>
        </p:nvSpPr>
        <p:spPr>
          <a:xfrm>
            <a:off x="457131" y="1628212"/>
            <a:ext cx="8229739" cy="4848621"/>
          </a:xfrm>
        </p:spPr>
        <p:txBody>
          <a:bodyPr/>
          <a:lstStyle/>
          <a:p>
            <a:pPr eaLnBrk="1" hangingPunct="1"/>
            <a:r>
              <a:rPr lang="ru-RU" altLang="ru-RU" sz="1600"/>
              <a:t>Обеспечение среднего бизнеса финансовыми ресурсами для реализации производственных проектов</a:t>
            </a:r>
          </a:p>
          <a:p>
            <a:pPr eaLnBrk="1" hangingPunct="1"/>
            <a:endParaRPr lang="ru-RU" altLang="ru-RU" sz="1600"/>
          </a:p>
          <a:p>
            <a:pPr eaLnBrk="1" hangingPunct="1"/>
            <a:r>
              <a:rPr lang="ru-RU" altLang="ru-RU" sz="1600"/>
              <a:t>Примерный объем финансирования – от 250 млн до 5 млрд рублей</a:t>
            </a:r>
          </a:p>
          <a:p>
            <a:pPr eaLnBrk="1" hangingPunct="1"/>
            <a:endParaRPr lang="ru-RU" altLang="ru-RU" sz="1600"/>
          </a:p>
          <a:p>
            <a:pPr eaLnBrk="1" hangingPunct="1"/>
            <a:r>
              <a:rPr lang="ru-RU" altLang="ru-RU" sz="1600"/>
              <a:t>Срочность финансирования – до 5-7 лет</a:t>
            </a:r>
          </a:p>
          <a:p>
            <a:pPr eaLnBrk="1" hangingPunct="1"/>
            <a:endParaRPr lang="ru-RU" altLang="ru-RU" sz="1600"/>
          </a:p>
          <a:p>
            <a:pPr eaLnBrk="1" hangingPunct="1"/>
            <a:r>
              <a:rPr lang="ru-RU" altLang="ru-RU" sz="1600"/>
              <a:t>Процентная ставка – ключевая ставка плюс 3-4 процентных пункта (не более 8-10% годовых с учетом перспектив снижения ключевой ставки в течение 2015-2017 гг.)</a:t>
            </a:r>
          </a:p>
          <a:p>
            <a:pPr eaLnBrk="1" hangingPunct="1"/>
            <a:endParaRPr lang="ru-RU" altLang="ru-RU" sz="1600"/>
          </a:p>
          <a:p>
            <a:pPr eaLnBrk="1" hangingPunct="1"/>
            <a:r>
              <a:rPr lang="ru-RU" altLang="ru-RU" sz="1600"/>
              <a:t>Использование в качестве обеспечения текущих или будущих денежных потоков и приобретаемого оборудования</a:t>
            </a:r>
          </a:p>
          <a:p>
            <a:pPr eaLnBrk="1" hangingPunct="1"/>
            <a:endParaRPr lang="ru-RU" altLang="ru-RU" smtClean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6F3D9473-DED1-4E82-B1BD-83106CDF57EF}" type="slidenum">
              <a:rPr lang="en-US" smtClean="0"/>
              <a:pPr algn="r">
                <a:defRPr/>
              </a:pPr>
              <a:t>8</a:t>
            </a:fld>
            <a:endParaRPr lang="en-US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13618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150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000" b="1" dirty="0"/>
              <a:t>Принципы финансирования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92500" lnSpcReduction="20000"/>
          </a:bodyPr>
          <a:lstStyle/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00" dirty="0"/>
              <a:t>Разделение рисков между несколькими кредиторами;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7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00" dirty="0"/>
              <a:t>Выделение нескольких этапов реализации проекта, включая стадии строительства (учет строительных рисков) и запуска;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7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00" dirty="0"/>
              <a:t>Использование разнообразного обеспечения, включая залог прав, банковских счетов, товарных знаков;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7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00" dirty="0"/>
              <a:t>Структурирование проекта и создание специализированных юридических лиц;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7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00" dirty="0"/>
              <a:t>Эффективное встраивание в финансовую схему различных инструментов государственной поддержки (кредит, поручительство, гарантии сбыта или минимальной цены, валютное хеджирование и пр.);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7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00" dirty="0"/>
              <a:t>Расширение базы кредиторов (инвесторов) путем выпуска долговых ценных бумаг (облигаций);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7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00" dirty="0"/>
              <a:t>Использование моделей вторичного финансирования (</a:t>
            </a:r>
            <a:r>
              <a:rPr lang="ru-RU" sz="1700" dirty="0" err="1"/>
              <a:t>секьюритизация</a:t>
            </a:r>
            <a:r>
              <a:rPr lang="ru-RU" sz="1700" dirty="0"/>
              <a:t>);</a:t>
            </a:r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sz="1700" dirty="0"/>
          </a:p>
          <a:p>
            <a:pPr marL="182849" indent="-182849" algn="just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ru-RU" sz="1700" dirty="0"/>
              <a:t>Расширение возможностей рефинансирования в Банке России и удлинение сроков такого рефинансирования.</a:t>
            </a:r>
          </a:p>
          <a:p>
            <a:pPr marL="182849" indent="-182849"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algn="r">
              <a:defRPr/>
            </a:pPr>
            <a:fld id="{296BF120-0D56-4BED-BEF0-3445C5E092D1}" type="slidenum">
              <a:rPr lang="en-US"/>
              <a:pPr algn="r">
                <a:defRPr/>
              </a:pPr>
              <a:t>9</a:t>
            </a:fld>
            <a:endParaRPr lang="en-US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0" y="1413618"/>
            <a:ext cx="9144000" cy="0"/>
          </a:xfrm>
          <a:prstGeom prst="line">
            <a:avLst/>
          </a:prstGeom>
          <a:ln cmpd="thickThin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7110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Ясность">
  <a:themeElements>
    <a:clrScheme name="Литейная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Литейная">
    <a:dk1>
      <a:sysClr val="windowText" lastClr="000000"/>
    </a:dk1>
    <a:lt1>
      <a:sysClr val="window" lastClr="FFFFFF"/>
    </a:lt1>
    <a:dk2>
      <a:srgbClr val="676A55"/>
    </a:dk2>
    <a:lt2>
      <a:srgbClr val="EAEBDE"/>
    </a:lt2>
    <a:accent1>
      <a:srgbClr val="72A376"/>
    </a:accent1>
    <a:accent2>
      <a:srgbClr val="B0CCB0"/>
    </a:accent2>
    <a:accent3>
      <a:srgbClr val="A8CDD7"/>
    </a:accent3>
    <a:accent4>
      <a:srgbClr val="C0BEAF"/>
    </a:accent4>
    <a:accent5>
      <a:srgbClr val="CEC597"/>
    </a:accent5>
    <a:accent6>
      <a:srgbClr val="E8B7B7"/>
    </a:accent6>
    <a:hlink>
      <a:srgbClr val="DB5353"/>
    </a:hlink>
    <a:folHlink>
      <a:srgbClr val="903638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929</TotalTime>
  <Words>1709</Words>
  <Application>Microsoft Office PowerPoint</Application>
  <PresentationFormat>Экран (4:3)</PresentationFormat>
  <Paragraphs>312</Paragraphs>
  <Slides>23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23</vt:i4>
      </vt:variant>
    </vt:vector>
  </HeadingPairs>
  <TitlesOfParts>
    <vt:vector size="29" baseType="lpstr">
      <vt:lpstr>Arial</vt:lpstr>
      <vt:lpstr>Calibri</vt:lpstr>
      <vt:lpstr>Tahoma</vt:lpstr>
      <vt:lpstr>Times New Roman</vt:lpstr>
      <vt:lpstr>Ясность</vt:lpstr>
      <vt:lpstr>1_Ясность</vt:lpstr>
      <vt:lpstr>Презентация PowerPoint</vt:lpstr>
      <vt:lpstr>Кредитный портфель сокращается</vt:lpstr>
      <vt:lpstr>Уровень задолженности юридических лиц растет</vt:lpstr>
      <vt:lpstr>Сравнение по странам: объемы кредитования, процентная ставка </vt:lpstr>
      <vt:lpstr>Основные направления кредитования юридических лиц в РФ</vt:lpstr>
      <vt:lpstr>Отраслевая структура банковского кредитования.  Источники инвестиций в основной капитал</vt:lpstr>
      <vt:lpstr>Модели финансирования производственных проектов в сфере среднего предпринимательства </vt:lpstr>
      <vt:lpstr>Цель</vt:lpstr>
      <vt:lpstr>Принципы финансирования</vt:lpstr>
      <vt:lpstr>Задачи</vt:lpstr>
      <vt:lpstr>Модель: проектное финансирование для среднего бизнеса с участием СОПФ и без участия СОПФ с выпуском проектных облигаций</vt:lpstr>
      <vt:lpstr>Б. без участия СОПФ,  путем выпуска проектных облигаций</vt:lpstr>
      <vt:lpstr>Предложения по изменению законодательства</vt:lpstr>
      <vt:lpstr>Предложения по развитию рынка и совершенствованию нормативной базы</vt:lpstr>
      <vt:lpstr>Модель: синдицированный кредит с участием нескольких банков-кредиторов</vt:lpstr>
      <vt:lpstr>Юридическая проблематика</vt:lpstr>
      <vt:lpstr>Предложения по совершенствованию регулирования</vt:lpstr>
      <vt:lpstr>Модель: лизинг, включая новые механизмы финансирования       лизинговых    компаний </vt:lpstr>
      <vt:lpstr>Предложения</vt:lpstr>
      <vt:lpstr>Модель: торговое финансирование для среднего бизнеса</vt:lpstr>
      <vt:lpstr>Предложения по развитию рынка</vt:lpstr>
      <vt:lpstr>Модель: секьюритизация кредитов МСП</vt:lpstr>
      <vt:lpstr>Дополнительные способы снижения процентных ставок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Добряков Михаил</dc:creator>
  <cp:lastModifiedBy>Владимир Гамза</cp:lastModifiedBy>
  <cp:revision>52</cp:revision>
  <cp:lastPrinted>2016-02-05T12:10:31Z</cp:lastPrinted>
  <dcterms:created xsi:type="dcterms:W3CDTF">2016-02-01T12:13:36Z</dcterms:created>
  <dcterms:modified xsi:type="dcterms:W3CDTF">2016-02-09T06:47:06Z</dcterms:modified>
</cp:coreProperties>
</file>