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5" r:id="rId2"/>
    <p:sldId id="326" r:id="rId3"/>
    <p:sldId id="267" r:id="rId4"/>
    <p:sldId id="282" r:id="rId5"/>
    <p:sldId id="284" r:id="rId6"/>
    <p:sldId id="320" r:id="rId7"/>
    <p:sldId id="321" r:id="rId8"/>
    <p:sldId id="256" r:id="rId9"/>
    <p:sldId id="329" r:id="rId10"/>
    <p:sldId id="264" r:id="rId11"/>
    <p:sldId id="262" r:id="rId12"/>
    <p:sldId id="309" r:id="rId13"/>
    <p:sldId id="313" r:id="rId14"/>
    <p:sldId id="278" r:id="rId15"/>
    <p:sldId id="289" r:id="rId16"/>
    <p:sldId id="270" r:id="rId17"/>
    <p:sldId id="312" r:id="rId18"/>
    <p:sldId id="258" r:id="rId19"/>
    <p:sldId id="315" r:id="rId20"/>
    <p:sldId id="311" r:id="rId21"/>
    <p:sldId id="271" r:id="rId22"/>
    <p:sldId id="296" r:id="rId23"/>
    <p:sldId id="322" r:id="rId24"/>
    <p:sldId id="323" r:id="rId25"/>
    <p:sldId id="327" r:id="rId26"/>
    <p:sldId id="330" r:id="rId27"/>
    <p:sldId id="263" r:id="rId28"/>
    <p:sldId id="301" r:id="rId29"/>
    <p:sldId id="303" r:id="rId30"/>
    <p:sldId id="291" r:id="rId31"/>
    <p:sldId id="31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19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03C4-57F0-EB49-94C0-D8ED31C92855}" type="datetimeFigureOut">
              <a:rPr lang="en-US" smtClean="0"/>
              <a:t>07.02.16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8B8F8-7625-0E4C-86EA-C78E801B6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4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8F8-7625-0E4C-86EA-C78E801B60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07.02.16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07.02.16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07.02.16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07.02.16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07.02.16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07.02.16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07.02.16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07.02.16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07.02.16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769"/>
            <a:ext cx="8229600" cy="2877623"/>
          </a:xfrm>
        </p:spPr>
        <p:txBody>
          <a:bodyPr/>
          <a:lstStyle/>
          <a:p>
            <a:r>
              <a:rPr lang="ru-RU" dirty="0" smtClean="0"/>
              <a:t>Сопряжение ЕАЭС и Экономического пояса Шелкового пути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85442"/>
            <a:ext cx="8229600" cy="2140721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Подберезкина Ольга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к.полит.н.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МГИМО (У) МИД РФ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87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219"/>
            <a:ext cx="8229600" cy="599799"/>
          </a:xfrm>
        </p:spPr>
        <p:txBody>
          <a:bodyPr/>
          <a:lstStyle/>
          <a:p>
            <a:r>
              <a:rPr lang="ru-RU" dirty="0" smtClean="0"/>
              <a:t>Товаропоток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678"/>
            <a:ext cx="8229600" cy="65964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Только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 от общего объема грузоперевозок между ЕС и АТР проходит по транспортным коридорам ЕАЭС, это всего 0,02 млрд</a:t>
            </a:r>
            <a:r>
              <a:rPr lang="ru-RU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долл. 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Между тем доходы от морского фрахта в обход стран ЕАЭС составляют 23 млрд долл.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 год</a:t>
            </a:r>
          </a:p>
          <a:p>
            <a:pPr algn="ctr"/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Европейская конференция министров транспорта: «За 20 лет объем торговли между Европой и Азией увеличился в 6 раз, причем 99% грузов транспортируется морем».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19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244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70"/>
            <a:ext cx="8229600" cy="52570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Строительство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МТК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, которые будут качественно и быстро обслуживать грузопотоки из стран АТР в Европу 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обратно,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переведет до 20% всех мировых грузопотоков на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территории стран ЕАЭС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Главные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плюсы этого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варианта для России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— придание долгожданного мощного импульса подъему Сибири и Дальнего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Востока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039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78" y="-662564"/>
            <a:ext cx="8686800" cy="1325128"/>
          </a:xfrm>
        </p:spPr>
        <p:txBody>
          <a:bodyPr/>
          <a:lstStyle/>
          <a:p>
            <a:r>
              <a:rPr lang="ru-RU" sz="3200" dirty="0"/>
              <a:t>Приморье – 1 и Приморье - 2</a:t>
            </a:r>
            <a:endParaRPr lang="en-US" sz="3200" dirty="0"/>
          </a:p>
        </p:txBody>
      </p:sp>
      <p:pic>
        <p:nvPicPr>
          <p:cNvPr id="4" name="Content Placeholder 3" descr="7756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3885"/>
          <a:stretch>
            <a:fillRect/>
          </a:stretch>
        </p:blipFill>
        <p:spPr>
          <a:xfrm>
            <a:off x="457200" y="938213"/>
            <a:ext cx="8229600" cy="5187950"/>
          </a:xfrm>
        </p:spPr>
      </p:pic>
    </p:spTree>
    <p:extLst>
      <p:ext uri="{BB962C8B-B14F-4D97-AF65-F5344CB8AC3E}">
        <p14:creationId xmlns:p14="http://schemas.microsoft.com/office/powerpoint/2010/main" val="82013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60"/>
            <a:ext cx="8229600" cy="5886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МТК задействованы для транзита грузов из северо-восточных провинций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КНР: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Приморье 1 – Харбин – Гродеково – Владивосток/Находка/Восточный- порты АТР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Приморье 2 – Хуньчунь –Краскино-Посьет/Зарубино – порты АТР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Начало положено в 1995 г. – экономическое развитие на р.Туманган – авто- и ж/д Приморье 2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23.11.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А.Галушка: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«Необходимо подписание двусторонних соглашений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 развитии коридоров между РФ и КНР, что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решит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проблему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инвестиций»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981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369"/>
            <a:ext cx="8229600" cy="6859660"/>
          </a:xfrm>
        </p:spPr>
        <p:txBody>
          <a:bodyPr>
            <a:normAutofit fontScale="77500" lnSpcReduction="20000"/>
          </a:bodyPr>
          <a:lstStyle/>
          <a:p>
            <a:endParaRPr lang="ru-RU" sz="2900" dirty="0" smtClean="0">
              <a:solidFill>
                <a:srgbClr val="000000"/>
              </a:solidFill>
              <a:latin typeface="Helvetica CY"/>
              <a:cs typeface="Helvetica CY"/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«Закон </a:t>
            </a:r>
            <a:r>
              <a:rPr lang="ru-RU" sz="2900" b="1" dirty="0">
                <a:solidFill>
                  <a:srgbClr val="000000"/>
                </a:solidFill>
                <a:latin typeface="Times New Roman"/>
                <a:cs typeface="Times New Roman"/>
              </a:rPr>
              <a:t>о создании свободного порта Владивосток напрямую является практическим ответом на политику сопряжения ЕАЭС с </a:t>
            </a:r>
            <a:r>
              <a:rPr lang="ru-RU" sz="2900" b="1" dirty="0">
                <a:solidFill>
                  <a:srgbClr val="000000"/>
                </a:solidFill>
                <a:latin typeface="Times New Roman"/>
                <a:cs typeface="Times New Roman"/>
              </a:rPr>
              <a:t>Э</a:t>
            </a:r>
            <a:r>
              <a:rPr lang="ru-RU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кономическим </a:t>
            </a:r>
            <a:r>
              <a:rPr lang="ru-RU" sz="2900" b="1" dirty="0">
                <a:solidFill>
                  <a:srgbClr val="000000"/>
                </a:solidFill>
                <a:latin typeface="Times New Roman"/>
                <a:cs typeface="Times New Roman"/>
              </a:rPr>
              <a:t>поясом Шелкового </a:t>
            </a:r>
            <a:r>
              <a:rPr lang="ru-RU" sz="29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пути» - А.Галушка.</a:t>
            </a:r>
          </a:p>
          <a:p>
            <a:pPr algn="ctr"/>
            <a:endParaRPr lang="ru-RU" sz="29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Уникальная </a:t>
            </a:r>
            <a:r>
              <a:rPr lang="ru-RU" sz="2900" dirty="0">
                <a:solidFill>
                  <a:srgbClr val="000000"/>
                </a:solidFill>
                <a:latin typeface="Times New Roman"/>
                <a:cs typeface="Times New Roman"/>
              </a:rPr>
              <a:t>для России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особая </a:t>
            </a:r>
            <a:r>
              <a:rPr lang="ru-RU" sz="2900" dirty="0">
                <a:solidFill>
                  <a:srgbClr val="000000"/>
                </a:solidFill>
                <a:latin typeface="Times New Roman"/>
                <a:cs typeface="Times New Roman"/>
              </a:rPr>
              <a:t>экономическая зона, которая охватывает 15 муниципальных районов Приморского края, наиболее крупные порты от Зарубино до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Находки</a:t>
            </a:r>
          </a:p>
          <a:p>
            <a:endParaRPr lang="ru-RU" sz="29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Проект </a:t>
            </a:r>
            <a:r>
              <a:rPr lang="ru-RU" sz="2900" dirty="0">
                <a:solidFill>
                  <a:srgbClr val="000000"/>
                </a:solidFill>
                <a:latin typeface="Times New Roman"/>
                <a:cs typeface="Times New Roman"/>
              </a:rPr>
              <a:t>предполагает кардинальное упрощение и ускорение процедур пересечения границы участниками внешнеэкономической деятельности. Вместо множества контролеров на границе будет единый контрольный орган. Участник внешнеэкономической деятельности, подавший по электронным каналам предварительную декларацию о товаре, который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пересекает </a:t>
            </a:r>
            <a:r>
              <a:rPr lang="ru-RU" sz="2900" dirty="0">
                <a:solidFill>
                  <a:srgbClr val="000000"/>
                </a:solidFill>
                <a:latin typeface="Times New Roman"/>
                <a:cs typeface="Times New Roman"/>
              </a:rPr>
              <a:t>границу, за 2 часа до пересечения, будет получать режим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«зеленого коридора»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sz="29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Налоговые </a:t>
            </a:r>
            <a:r>
              <a:rPr lang="ru-RU" sz="2900" dirty="0">
                <a:solidFill>
                  <a:srgbClr val="000000"/>
                </a:solidFill>
                <a:latin typeface="Times New Roman"/>
                <a:cs typeface="Times New Roman"/>
              </a:rPr>
              <a:t>льготы для резидентов: освобождение на 5 лет от налогов на прибыль, на землю, на имущество. Снижение в течение 10 лет страховых взносов социального налога на заработную плату с 30 проц до 7,6 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процента.</a:t>
            </a:r>
            <a:endParaRPr lang="ru-RU" sz="29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c7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1" y="0"/>
            <a:ext cx="708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5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43" y="38487"/>
            <a:ext cx="8047057" cy="797413"/>
          </a:xfrm>
        </p:spPr>
        <p:txBody>
          <a:bodyPr/>
          <a:lstStyle/>
          <a:p>
            <a:r>
              <a:rPr lang="ru-RU" sz="3600" dirty="0" smtClean="0"/>
              <a:t>Проект Широкая колея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676"/>
            <a:ext cx="8229600" cy="54652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создание единого непрерывного железнодорожного транспортного коридора с Дальнего Востока России. В проекте участвуют Украина, Россия, Словакия и Австрия. Реализация проекта позволит оперативно, без перегрузки в вагоны с колеи другой ширины, доставлять грузы из Азиатско-Тихоокеанского региона по территории Украины в центр Европы. </a:t>
            </a: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Строительство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широкой железнодорожной колеи от станции Чоп (Украина) в Вену (Австрия) сократит время доставки грузов из Европы в Азию на 50% по сравнению с морскими перевозками. </a:t>
            </a: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Однако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со сроками окончания работ по данному проекту пока что нет ясности. Для некоторых стран ЕС, например для Польши, такая перспектива представляется тревожной, поскольку фактически речь идет о потере Варшавой транзитных возможностей. </a:t>
            </a:r>
          </a:p>
        </p:txBody>
      </p:sp>
    </p:spTree>
    <p:extLst>
      <p:ext uri="{BB962C8B-B14F-4D97-AF65-F5344CB8AC3E}">
        <p14:creationId xmlns:p14="http://schemas.microsoft.com/office/powerpoint/2010/main" val="223135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33526" cy="1040268"/>
          </a:xfrm>
        </p:spPr>
        <p:txBody>
          <a:bodyPr/>
          <a:lstStyle/>
          <a:p>
            <a:r>
              <a:rPr lang="ru-RU" sz="3600" dirty="0" smtClean="0"/>
              <a:t>ВСМ «Москва-Казань»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448"/>
            <a:ext cx="8229600" cy="484271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Октябрь 2014 г. КНР заявили об интересе в финансировании при продлении до Пекина</a:t>
            </a:r>
          </a:p>
          <a:p>
            <a:pPr marL="0" indent="0" algn="ctr">
              <a:buNone/>
            </a:pPr>
            <a:endParaRPr lang="en-US" sz="9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/>
            <a:r>
              <a:rPr lang="ru-RU" sz="9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«Скоростные </a:t>
            </a:r>
            <a:r>
              <a:rPr lang="ru-RU" sz="9600" dirty="0">
                <a:solidFill>
                  <a:srgbClr val="000000"/>
                </a:solidFill>
                <a:latin typeface="Times New Roman"/>
                <a:cs typeface="Times New Roman"/>
              </a:rPr>
              <a:t>магистрали» ("дочка" РЖД) подготовили новую схему финансирования строительства первой в России ВСМ, которая предусматривает значительное снижение господдержки, рост частных инвестиций и вложений со стороны 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Китая</a:t>
            </a:r>
            <a:endParaRPr lang="ru-RU" sz="9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/>
            <a:endParaRPr lang="en-US" sz="9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/>
            <a:r>
              <a:rPr lang="ru-RU" sz="9600" dirty="0">
                <a:solidFill>
                  <a:srgbClr val="000000"/>
                </a:solidFill>
                <a:latin typeface="Times New Roman"/>
                <a:cs typeface="Times New Roman"/>
              </a:rPr>
              <a:t>«Согласно новой схеме, Китай может выделить на проект 400 миллиардов рублей кредитных средств. А с учетом 52 миллиардов рублей, которые могут быть направлены из Фонда Шелкового пути, китайское финансирование может закрыть 44% общей стоимости строительства ВСМ Москва-Казань. В целом проект оценивается примерно в 1 триллион 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рублей</a:t>
            </a:r>
          </a:p>
          <a:p>
            <a:pPr algn="ctr" fontAlgn="base"/>
            <a:endParaRPr lang="ru-RU" sz="8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sz="4400" dirty="0">
              <a:solidFill>
                <a:srgbClr val="000000"/>
              </a:solidFill>
              <a:latin typeface="Helvetica CY"/>
              <a:cs typeface="Helvetica CY"/>
            </a:endParaRPr>
          </a:p>
          <a:p>
            <a:pPr algn="ctr"/>
            <a:endParaRPr lang="ru-RU" sz="3600" dirty="0">
              <a:solidFill>
                <a:srgbClr val="000000"/>
              </a:solidFill>
              <a:latin typeface="Helvetica CY"/>
              <a:cs typeface="Helvetica CY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8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545"/>
            <a:ext cx="8229599" cy="854364"/>
          </a:xfrm>
        </p:spPr>
        <p:txBody>
          <a:bodyPr/>
          <a:lstStyle/>
          <a:p>
            <a:r>
              <a:rPr lang="ru-RU" dirty="0" smtClean="0"/>
              <a:t>Европа-Западный Китай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Длина трассы 8400 км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Маршрут еще не утвержден окончательно. 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Смоленск?)…Санкт-Петербург – Москва-Н.Новгород – Казань -Самара-Оренбург – Башкортостан- Актобе – Кызылорда- Алма-Ата – Хоргос-Урумчи-Ланьчжоу-Чжэнчжоу-Ляньюнган </a:t>
            </a: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Может быть направлен и на территории других с-ч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ЕАЭС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Китайская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часть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уже построены, российская находится на стадии проектировании. Работы могут быть начаты в 2017 г.</a:t>
            </a:r>
          </a:p>
          <a:p>
            <a:endParaRPr lang="ru-RU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27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790"/>
            <a:ext cx="8229600" cy="5734374"/>
          </a:xfrm>
        </p:spPr>
        <p:txBody>
          <a:bodyPr/>
          <a:lstStyle/>
          <a:p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Концепция «Один пояс и один путь» - инициатива объединенных проектов создания «ЭПШП» и «Морского ШП»</a:t>
            </a:r>
          </a:p>
          <a:p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ЭПШП предусматривает создание 3 коридоров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-северный (КНР-Центральная Азия-Россия-страны ЕС)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-центральный (КНР-Центральная Азия-Персидский залив и Средиземное море)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-южный (КНР-ЮВА-Южная Азия-Индийский океан)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2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727"/>
            <a:ext cx="7970982" cy="1035856"/>
          </a:xfrm>
        </p:spPr>
        <p:txBody>
          <a:bodyPr/>
          <a:lstStyle/>
          <a:p>
            <a:r>
              <a:rPr lang="ru-RU" sz="3600" dirty="0" smtClean="0"/>
              <a:t>Казахстан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81" y="851130"/>
            <a:ext cx="8530997" cy="727687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Госпрограмма «Нурлы  жол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» - намерение координировать с ЭПШП в двустороннем формате (аналогичные соглашения с КНР есть у Беларуси, Кыргызстана и Таджикистана)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Европа-Западный Китай достроят в 2016 г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Транскаспийский МТМ –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Китай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-Казахстан-Азербайджан-Грузия -Турция- Украина +Белоруссия и Литва). В 2015 г. прошли 3 поезда из КНР. 16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января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2016 г. Украина отправила первый поезд в обратном направлении (на 3 суток больше запланированного срока – 17 суток) (необходимо 2-3 года для развития) </a:t>
            </a:r>
          </a:p>
          <a:p>
            <a:pPr algn="just"/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На саммите ШОС и БРИКС в 2015 г. - создание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в одном из портов Индии специализированного грузового терминала для выхода Казахстана в Индийский океан (в 2014 г. аналогичный терминал был открыт в китайском порту Ляньюньган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3152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092"/>
            <a:ext cx="8229600" cy="67900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Трансазиатская железнодорожная магистраль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(ТАЖМ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рассматривалась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в качестве дополнительной ветки Транссиба. </a:t>
            </a: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егодня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Транссиб и ТАЖМ одновременно и конкурируют, и дополняют друг друга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ТАЖМ соединяет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Восточную Азию через территорию Казахстана, России, Украины/Белоруссии с Западной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Европой,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имеет протяженность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11 тыс.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км. - проходит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от китайского порта Ляньюньган до европейского порта Роттердам.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Для перевозок грузов по северному коридору ТАЖМ через территории Казахстана и России используется Транссиб. Транссиб можно также использовать для транспортировки грузов с российский дальневосточных портов в страны Центральной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Азии.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для этого необходимо решить несколько проблем: упростить прохождение таможенных процедур и увеличить мощности. Из-за этих проблем многие поставки на Урал осуществляются китайцами через Финляндию и Германию. 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057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130"/>
            <a:ext cx="8229600" cy="629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900" b="1" dirty="0" smtClean="0">
              <a:solidFill>
                <a:srgbClr val="2F5897"/>
              </a:solidFill>
              <a:latin typeface="Helvetica CY"/>
              <a:cs typeface="Helvetica CY"/>
            </a:endParaRPr>
          </a:p>
          <a:p>
            <a:pPr marL="0" indent="0" algn="ctr">
              <a:buNone/>
            </a:pPr>
            <a:r>
              <a:rPr lang="ru-RU" sz="3900" b="1" dirty="0" smtClean="0">
                <a:solidFill>
                  <a:srgbClr val="2F5897"/>
                </a:solidFill>
                <a:latin typeface="Helvetica CY"/>
                <a:cs typeface="Helvetica CY"/>
              </a:rPr>
              <a:t>Основная </a:t>
            </a:r>
            <a:r>
              <a:rPr lang="ru-RU" sz="3900" b="1" dirty="0" smtClean="0">
                <a:solidFill>
                  <a:srgbClr val="2F5897"/>
                </a:solidFill>
                <a:latin typeface="Helvetica CY"/>
                <a:cs typeface="Helvetica CY"/>
              </a:rPr>
              <a:t>проблема</a:t>
            </a:r>
            <a:r>
              <a:rPr lang="ru-RU" sz="3900" b="1" dirty="0" smtClean="0">
                <a:solidFill>
                  <a:srgbClr val="2F5897"/>
                </a:solidFill>
                <a:latin typeface="Helvetica CY"/>
                <a:cs typeface="Helvetica CY"/>
              </a:rPr>
              <a:t>:</a:t>
            </a:r>
          </a:p>
          <a:p>
            <a:pPr marL="0" indent="0" algn="ctr">
              <a:buNone/>
            </a:pPr>
            <a:endParaRPr lang="ru-RU" sz="3900" b="1" dirty="0">
              <a:solidFill>
                <a:srgbClr val="2F5897"/>
              </a:solidFill>
              <a:latin typeface="Helvetica CY"/>
              <a:cs typeface="Helvetica CY"/>
            </a:endParaRPr>
          </a:p>
          <a:p>
            <a:pPr marL="0" indent="0" algn="ctr">
              <a:buNone/>
            </a:pPr>
            <a:endParaRPr lang="ru-RU" sz="3900" b="1" dirty="0" smtClean="0">
              <a:solidFill>
                <a:srgbClr val="2F5897"/>
              </a:solidFill>
              <a:latin typeface="Helvetica CY"/>
              <a:cs typeface="Helvetica CY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Helvetica CY"/>
                <a:cs typeface="Helvetica CY"/>
              </a:rPr>
              <a:t>нехватка </a:t>
            </a:r>
            <a:r>
              <a:rPr lang="ru-RU" b="1" dirty="0">
                <a:solidFill>
                  <a:srgbClr val="000000"/>
                </a:solidFill>
                <a:latin typeface="Helvetica CY"/>
                <a:cs typeface="Helvetica CY"/>
              </a:rPr>
              <a:t>финансирования инфраструктуры </a:t>
            </a:r>
            <a:r>
              <a:rPr lang="ru-RU" dirty="0" smtClean="0">
                <a:solidFill>
                  <a:srgbClr val="000000"/>
                </a:solidFill>
                <a:latin typeface="Helvetica CY"/>
                <a:cs typeface="Helvetica CY"/>
              </a:rPr>
              <a:t>— </a:t>
            </a:r>
            <a:r>
              <a:rPr lang="ru-RU" dirty="0">
                <a:solidFill>
                  <a:srgbClr val="000000"/>
                </a:solidFill>
                <a:latin typeface="Helvetica CY"/>
                <a:cs typeface="Helvetica CY"/>
              </a:rPr>
              <a:t>главное препятствие для экономического роста </a:t>
            </a:r>
            <a:r>
              <a:rPr lang="ru-RU" dirty="0" smtClean="0">
                <a:solidFill>
                  <a:srgbClr val="000000"/>
                </a:solidFill>
                <a:latin typeface="Helvetica CY"/>
                <a:cs typeface="Helvetica CY"/>
              </a:rPr>
              <a:t>региона</a:t>
            </a:r>
            <a:r>
              <a:rPr lang="ru-RU" dirty="0">
                <a:solidFill>
                  <a:srgbClr val="000000"/>
                </a:solidFill>
                <a:latin typeface="Helvetica CY"/>
                <a:cs typeface="Helvetica CY"/>
              </a:rPr>
              <a:t>. </a:t>
            </a:r>
            <a:endParaRPr lang="en-US" dirty="0">
              <a:latin typeface="Helvetica CY"/>
              <a:cs typeface="Helvetica CY"/>
            </a:endParaRPr>
          </a:p>
        </p:txBody>
      </p:sp>
    </p:spTree>
    <p:extLst>
      <p:ext uri="{BB962C8B-B14F-4D97-AF65-F5344CB8AC3E}">
        <p14:creationId xmlns:p14="http://schemas.microsoft.com/office/powerpoint/2010/main" val="1818004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55131" cy="1161858"/>
          </a:xfrm>
        </p:spPr>
        <p:txBody>
          <a:bodyPr/>
          <a:lstStyle/>
          <a:p>
            <a:r>
              <a:rPr lang="ru-RU" dirty="0" smtClean="0"/>
              <a:t>Фонд Шелкового пути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8229600" cy="48021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ФШП привлек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$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 млрд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выделено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$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4-5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млрд</a:t>
            </a: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Инвестиции в ЭПШП и МШП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Гарантия возврата вложений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Проинвестировано 3 проекта: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ГЭС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Karot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(Пакистан) – кит-пак ветка ЭПШП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Покупка акций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Pirelli –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сейчас контролируют 98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компании, в том числе заводы по производству шин в России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Ямал СПГ (30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- КНР, 50,1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- НОВАТЭК)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Идут переговоры о формировании кит-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каз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фонда промышленной кооперации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1915415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9937"/>
          </a:xfrm>
        </p:spPr>
        <p:txBody>
          <a:bodyPr/>
          <a:lstStyle/>
          <a:p>
            <a:r>
              <a:rPr lang="ru-RU" dirty="0" smtClean="0"/>
              <a:t>АБИИ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548"/>
            <a:ext cx="8229600" cy="47076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 16 января 2016 г.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Уставной капитал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$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100 млрд Совет управляющих, Совет директоров, исполнит.органы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Россия (5,92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КНР (26,1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и Индия (7,5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крупнейшие акционеры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5 февраля были назначены 5 вице-президентов – российских представителей среди них нет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А.Улюкаев вошел в Совет управляющих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Учредителями стали 57 гос-в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Начало работы будет положено после создания руководящих структур (1 квартал 2016 г.)</a:t>
            </a: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8100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07556"/>
          </a:xfrm>
        </p:spPr>
        <p:txBody>
          <a:bodyPr/>
          <a:lstStyle/>
          <a:p>
            <a:r>
              <a:rPr lang="ru-RU" sz="2400" dirty="0" smtClean="0"/>
              <a:t>Фонд по развитию ДВ и Байкальского региона</a:t>
            </a:r>
            <a:br>
              <a:rPr lang="ru-RU" sz="2400" dirty="0" smtClean="0"/>
            </a:br>
            <a:r>
              <a:rPr lang="ru-RU" sz="2400" dirty="0" smtClean="0"/>
              <a:t>Российский фонд прямых инвестиций</a:t>
            </a:r>
            <a:br>
              <a:rPr lang="ru-RU" sz="2400" dirty="0" smtClean="0"/>
            </a:br>
            <a:r>
              <a:rPr lang="ru-RU" sz="2400" dirty="0" smtClean="0"/>
              <a:t>Китайская инвестиционная корпорация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795"/>
            <a:ext cx="8229600" cy="3694368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Осуществляют строительство ж/д мостового перехода Нижнеленинское-Тунцзян в ЕАО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Стоимость 10 млрд руб.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Пропускная способность 21 млн т/год</a:t>
            </a:r>
          </a:p>
        </p:txBody>
      </p:sp>
    </p:spTree>
    <p:extLst>
      <p:ext uri="{BB962C8B-B14F-4D97-AF65-F5344CB8AC3E}">
        <p14:creationId xmlns:p14="http://schemas.microsoft.com/office/powerpoint/2010/main" val="224527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 b="11476"/>
          <a:stretch>
            <a:fillRect/>
          </a:stretch>
        </p:blipFill>
        <p:spPr>
          <a:xfrm>
            <a:off x="457200" y="948426"/>
            <a:ext cx="8229600" cy="5177738"/>
          </a:xfrm>
        </p:spPr>
      </p:pic>
    </p:spTree>
    <p:extLst>
      <p:ext uri="{BB962C8B-B14F-4D97-AF65-F5344CB8AC3E}">
        <p14:creationId xmlns:p14="http://schemas.microsoft.com/office/powerpoint/2010/main" val="4115393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318"/>
            <a:ext cx="8229600" cy="1167881"/>
          </a:xfrm>
        </p:spPr>
        <p:txBody>
          <a:bodyPr/>
          <a:lstStyle/>
          <a:p>
            <a:r>
              <a:rPr lang="ru-RU" sz="3600" dirty="0" smtClean="0"/>
              <a:t>Транспортная политика в ЕАЭС</a:t>
            </a:r>
            <a:br>
              <a:rPr lang="ru-RU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07" y="1188878"/>
            <a:ext cx="8446968" cy="493728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/>
                <a:cs typeface="Times New Roman"/>
              </a:rPr>
              <a:t>Предполагается, что к 2020 г. годовой объем перевозок составит 800-820 млн. т грузов. По расчетам специалистов при таких объемах перевозок не хватает порядка 330 логистических центров с производительностью в 2-2,5 млн. т груза в год. </a:t>
            </a:r>
            <a:endParaRPr lang="ru-RU" sz="3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/>
                <a:cs typeface="Times New Roman"/>
              </a:rPr>
              <a:t>2015-2020 гг. предполагается завершить формирование ЕТП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(создание </a:t>
            </a:r>
            <a:r>
              <a:rPr lang="ru-RU" sz="3200" dirty="0">
                <a:solidFill>
                  <a:srgbClr val="000000"/>
                </a:solidFill>
                <a:latin typeface="Times New Roman"/>
                <a:cs typeface="Times New Roman"/>
              </a:rPr>
              <a:t>общего рынка транспортных услуг;– создание единой транспортной системы;– реализация транзитного потенциала стран-членов ;– развитие системы логистических центров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Сообщества).</a:t>
            </a:r>
            <a:endParaRPr lang="ru-RU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44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196"/>
            <a:ext cx="8229600" cy="60503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Объединенная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транспортно-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логистическая компания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(ОТЛК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должна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стать глобальным ж/д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оператором ЕАЭС - России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, Казахстана 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Беларуси</a:t>
            </a: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ОТЛК была зарегистрирована в Москве 13 ноября 2014 г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При этом пакет ОАО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«РЖД»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в ОТЛК будет составлять 70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%.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еализация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масштабных проектов на территории стран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ЕАЭС через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стратегическое объединение ведущих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ж/д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контейнерных операторов, логистической инфраструктуры, грузовых терминалов и предложение комплексной транспортно-логистической услуги по принципу «одного окна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»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425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0218"/>
            <a:ext cx="8229600" cy="6125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Межгосударственным советом ЕАЭС на уровне глав правительств принята Концепция формирования приоритетных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МТК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Наиболее приоритетными для скорейшего развития международными транзитными коридорами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являются:</a:t>
            </a:r>
          </a:p>
          <a:p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Северный коридор Трансазиатской железнодорожной магистрали с дальнейшим выходом на Транссиб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МТМ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«Европа – Западный Китай». 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Также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приоритетным является дальнейшее развитие МТК «Север–Юг» в качестве наиболее перспективного для ЕАЭС маршрута в Южную Азию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45965" y="1897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4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7350"/>
            <a:ext cx="8229600" cy="1600200"/>
          </a:xfrm>
        </p:spPr>
        <p:txBody>
          <a:bodyPr/>
          <a:lstStyle/>
          <a:p>
            <a:r>
              <a:rPr lang="ru-RU" dirty="0" smtClean="0"/>
              <a:t>ЭПШП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458"/>
            <a:ext cx="8229600" cy="494970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Китай будет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развивать альтернативные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пути через Центральную Азию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исходя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из соображений экономической безопасности и снижения зависимости от транзитных стран.  Дифференциация маршрутов для КНР является вопросом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экономического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В сентябре 2013 г. председатель КНР Си Цзиньпин выступил с речью в «Назарбаев-университет» и предложил «совместно построить экономический пояс Шелкового пути, опираясь на инновационную модель взаимодействия с целью большего укрепления экономических связей между странами Евразии». </a:t>
            </a: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8711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1226"/>
            <a:ext cx="8229600" cy="5434938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саммите ШОС и БРИКС в Уфе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 2015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создана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Объединённая исследовательская группа между Индией и ЕАЭС, цель которой — определение возможности подготовки Соглашения о ЗСТ между Индией и ЕАЭС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МТК «Север-Юг» может быть реализован быстрее, чем Экономический пояс Шелкового пути. </a:t>
            </a: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По предварительным оценкам, общий объем инвестиций в строительство участка Казвин - Решт (Иран) - Астара (Иран) - Астара (Азербайджан) составляет около $400 млн. Товарный рынок МТК "Север - Юг" оценивается на уровне 25-26 млн тонн в год.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882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Вопросы…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273"/>
            <a:ext cx="8229600" cy="660399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В ходе своего визита в Исламабад в мае 2013 г. премьер-министр КНР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Ли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Кэцян на встрече со своим пакистанским визави подтвердил намерение создать «китайско-пакистанский экономический коридор». </a:t>
            </a: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том же месяце в Индии премьер-министр КНР и его индийский коллега выдвинули идею о создании экономического коридора Китай–Бангладеш–Индия–Мьянма. </a:t>
            </a:r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октябре 2013 г. президент КНР С. Цзинпинь в Индонезии предложил странам АСЕАН совместно проложить «Морской Шелковый путь». Более того, Китай подписал 11 соглашений о зонах свободной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торговли. 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721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7" b="22537"/>
          <a:stretch>
            <a:fillRect/>
          </a:stretch>
        </p:blipFill>
        <p:spPr bwMode="auto">
          <a:xfrm>
            <a:off x="0" y="1"/>
            <a:ext cx="9144000" cy="800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2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67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Значение  транспортных коридоров для стран Центральной Азии огромно, потому что они не имеют выход к мировому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океану </a:t>
            </a:r>
            <a:endParaRPr lang="ru-RU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central_asia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0" y="1057962"/>
            <a:ext cx="660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2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200"/>
            <a:ext cx="8229600" cy="58559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Делегация Туркменистана представила на рассмотрение делегатов 70-й сессии Генассамблеи ООН проект резолюции по международному сотрудничеству в развитии транспортных и транзитных коридоров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Развитие транспорта сегодня стало серьезным фактором геополитики, мощным интеграционным ресурсом, способным обеспечить большие экономические и политические преференции государствам и регионам, содействовать совместимости их стратегических интересов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В представленном проекте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резолюции приветствуется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инициатива генерального секретаря ООН по созыву ближе к концу 2016 г. глобальной конференции по </a:t>
            </a: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устойчивому транспорту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698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8279"/>
            <a:ext cx="8081151" cy="6325362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Сопряжение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ЕАЭС и ЭПШП – проведение скоординированной политики, направленной на устранение административных, технологических и экономических барьеров в рамках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коридоров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, создание современных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ММЛЦ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хабов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МТК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это часть национальной или международной транспортной системы, которая обеспечивает значительные международные грузовые и пассажирские перевозки между отдельными географическими районами, включает в себя подвижной состав и стационарные устройства всех видов транспорта, работающие на данном направлении, а также совокупность технологических, организационных и правовых условий осуществления этих перевозок </a:t>
            </a:r>
          </a:p>
          <a:p>
            <a:pPr marL="342900" indent="-342900">
              <a:buFontTx/>
              <a:buChar char="-"/>
            </a:pPr>
            <a:endParaRPr lang="ru-RU"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ru-RU" sz="1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321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7684"/>
            <a:ext cx="8229600" cy="573848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МТК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формируются при установлении совокупности политических правил и институтов, что ведет за собой формирование политического пространства </a:t>
            </a:r>
          </a:p>
          <a:p>
            <a:pPr algn="just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Транспортные коридоры неминуемо дают импульс для развития интеграционных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процессов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Различное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институциональное оформление ЕАЭС и ЭПШП предполагает возможность их сопряжения</a:t>
            </a:r>
          </a:p>
          <a:p>
            <a:pPr marL="0" indent="0" algn="just">
              <a:buNone/>
            </a:pPr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endParaRPr lang="ru-RU" dirty="0">
              <a:solidFill>
                <a:srgbClr val="000000"/>
              </a:solidFill>
              <a:latin typeface="Helvetica CY"/>
              <a:cs typeface="Helvetica CY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16 и 17.10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.15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Саммит СНГ и Высшего госсовета ЕАЭС был принят документ о координации действий по вопросам сопряжения ЕАЭС и ЭПШП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Параллельно председатель ЕЭК отправил в Брюссель предложение по сопряжению ЕАЭС и ЕС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82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8345</TotalTime>
  <Words>1854</Words>
  <Application>Microsoft Macintosh PowerPoint</Application>
  <PresentationFormat>On-screen Show (4:3)</PresentationFormat>
  <Paragraphs>159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Executive</vt:lpstr>
      <vt:lpstr>Сопряжение ЕАЭС и Экономического пояса Шелкового пути</vt:lpstr>
      <vt:lpstr>PowerPoint Presentation</vt:lpstr>
      <vt:lpstr>ЭПШП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Товаропоток</vt:lpstr>
      <vt:lpstr>PowerPoint Presentation</vt:lpstr>
      <vt:lpstr>Приморье – 1 и Приморье - 2</vt:lpstr>
      <vt:lpstr>PowerPoint Presentation</vt:lpstr>
      <vt:lpstr>PowerPoint Presentation</vt:lpstr>
      <vt:lpstr>PowerPoint Presentation</vt:lpstr>
      <vt:lpstr>Проект Широкая колея</vt:lpstr>
      <vt:lpstr>ВСМ «Москва-Казань»</vt:lpstr>
      <vt:lpstr>Европа-Западный Китай</vt:lpstr>
      <vt:lpstr>PowerPoint Presentation</vt:lpstr>
      <vt:lpstr>Казахстан</vt:lpstr>
      <vt:lpstr>PowerPoint Presentation</vt:lpstr>
      <vt:lpstr>PowerPoint Presentation</vt:lpstr>
      <vt:lpstr>Фонд Шелкового пути</vt:lpstr>
      <vt:lpstr>АБИИ</vt:lpstr>
      <vt:lpstr>Фонд по развитию ДВ и Байкальского региона Российский фонд прямых инвестиций Китайская инвестиционная корпорация</vt:lpstr>
      <vt:lpstr>PowerPoint Presentation</vt:lpstr>
      <vt:lpstr>Транспортная политика в ЕАЭС </vt:lpstr>
      <vt:lpstr>PowerPoint Presentation</vt:lpstr>
      <vt:lpstr>PowerPoint Presentation</vt:lpstr>
      <vt:lpstr>PowerPoint Presentation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заявлений официальных лиц</dc:title>
  <dc:creator>Olga Podberezkina</dc:creator>
  <cp:lastModifiedBy>Olga Podberezkina</cp:lastModifiedBy>
  <cp:revision>92</cp:revision>
  <dcterms:created xsi:type="dcterms:W3CDTF">2015-11-22T18:06:01Z</dcterms:created>
  <dcterms:modified xsi:type="dcterms:W3CDTF">2016-02-11T09:38:16Z</dcterms:modified>
</cp:coreProperties>
</file>