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4958" r:id="rId2"/>
  </p:sldMasterIdLst>
  <p:notesMasterIdLst>
    <p:notesMasterId r:id="rId19"/>
  </p:notesMasterIdLst>
  <p:handoutMasterIdLst>
    <p:handoutMasterId r:id="rId20"/>
  </p:handoutMasterIdLst>
  <p:sldIdLst>
    <p:sldId id="457" r:id="rId3"/>
    <p:sldId id="571" r:id="rId4"/>
    <p:sldId id="573" r:id="rId5"/>
    <p:sldId id="572" r:id="rId6"/>
    <p:sldId id="574" r:id="rId7"/>
    <p:sldId id="584" r:id="rId8"/>
    <p:sldId id="577" r:id="rId9"/>
    <p:sldId id="575" r:id="rId10"/>
    <p:sldId id="578" r:id="rId11"/>
    <p:sldId id="585" r:id="rId12"/>
    <p:sldId id="586" r:id="rId13"/>
    <p:sldId id="582" r:id="rId14"/>
    <p:sldId id="583" r:id="rId15"/>
    <p:sldId id="580" r:id="rId16"/>
    <p:sldId id="581" r:id="rId17"/>
    <p:sldId id="506" r:id="rId18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6C0A"/>
    <a:srgbClr val="EEA569"/>
    <a:srgbClr val="FF9933"/>
    <a:srgbClr val="B2B2B2"/>
    <a:srgbClr val="FF33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Темный стиль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97" autoAdjust="0"/>
    <p:restoredTop sz="94363" autoAdjust="0"/>
  </p:normalViewPr>
  <p:slideViewPr>
    <p:cSldViewPr snapToGrid="0">
      <p:cViewPr varScale="1">
        <p:scale>
          <a:sx n="68" d="100"/>
          <a:sy n="68" d="100"/>
        </p:scale>
        <p:origin x="141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wciom.local\share\NAFI\&#1055;&#1072;&#1087;&#1082;&#1080;%20&#1089;&#1086;&#1090;&#1088;&#1091;&#1076;&#1085;&#1080;&#1082;&#1086;&#1074;\Istomin\&#1054;&#1041;&#1057;\&#1043;&#1088;&#1072;&#1092;&#1080;&#1082;&#1080;%20&#1088;&#1080;&#1089;&#1077;&#1095;%20&#1054;&#1041;&#1057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wciom.local\share\NAFI\&#1055;&#1072;&#1087;&#1082;&#1080;%20&#1089;&#1086;&#1090;&#1088;&#1091;&#1076;&#1085;&#1080;&#1082;&#1086;&#1074;\Istomin\&#1054;&#1041;&#1057;\&#1043;&#1088;&#1072;&#1092;&#1080;&#1082;&#1080;%20&#1088;&#1080;&#1089;&#1077;&#1095;%20&#1054;&#1041;&#1057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wciom.local\share\NAFI\Istomin\&#1054;&#1041;&#1057;\&#1043;&#1088;&#1072;&#1092;&#1080;&#1082;&#1080;%20&#1088;&#1080;&#1089;&#1077;&#1095;%20&#1054;&#1041;&#1057;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\\wciom.local\share\NAFI\Istomin\&#1054;&#1041;&#1057;\&#1043;&#1088;&#1072;&#1092;&#1080;&#1082;&#1080;%20&#1088;&#1080;&#1089;&#1077;&#1095;%20&#1087;&#1088;&#1086;&#1073;&#1083;&#1077;&#1084;&#1085;&#1099;&#1077;%20&#1072;&#1082;&#1090;&#1080;&#1074;&#1099;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7825450386985273E-2"/>
          <c:y val="2.5686331536574021E-2"/>
          <c:w val="0.87658376821478445"/>
          <c:h val="0.64261040696089333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Лист1!$B$20</c:f>
              <c:strCache>
                <c:ptCount val="1"/>
                <c:pt idx="0">
                  <c:v>Просроченная задолженность по кредитам МСБ, %</c:v>
                </c:pt>
              </c:strCache>
            </c:strRef>
          </c:tx>
          <c:spPr>
            <a:ln w="41275">
              <a:solidFill>
                <a:srgbClr val="FF9900"/>
              </a:solidFill>
            </a:ln>
          </c:spPr>
          <c:marker>
            <c:symbol val="square"/>
            <c:size val="6"/>
            <c:spPr>
              <a:solidFill>
                <a:srgbClr val="FF990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1.5860261449879773E-2"/>
                  <c:y val="-3.9895364918867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E8A-4D98-9F22-89287E08DA20}"/>
                </c:ext>
              </c:extLst>
            </c:dLbl>
            <c:dLbl>
              <c:idx val="1"/>
              <c:layout>
                <c:manualLayout>
                  <c:x val="-9.3537411834544847E-3"/>
                  <c:y val="-3.70574427499646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E8A-4D98-9F22-89287E08DA20}"/>
                </c:ext>
              </c:extLst>
            </c:dLbl>
            <c:dLbl>
              <c:idx val="2"/>
              <c:layout>
                <c:manualLayout>
                  <c:x val="-1.7419180427186688E-2"/>
                  <c:y val="-5.77104084650266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E8A-4D98-9F22-89287E08DA20}"/>
                </c:ext>
              </c:extLst>
            </c:dLbl>
            <c:dLbl>
              <c:idx val="3"/>
              <c:layout>
                <c:manualLayout>
                  <c:x val="-1.6809379226780885E-2"/>
                  <c:y val="-4.7163951769570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E8A-4D98-9F22-89287E08DA20}"/>
                </c:ext>
              </c:extLst>
            </c:dLbl>
            <c:dLbl>
              <c:idx val="4"/>
              <c:layout>
                <c:manualLayout>
                  <c:x val="-1.7724154409002105E-2"/>
                  <c:y val="-5.72705787600769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E8A-4D98-9F22-89287E08DA20}"/>
                </c:ext>
              </c:extLst>
            </c:dLbl>
            <c:dLbl>
              <c:idx val="5"/>
              <c:layout>
                <c:manualLayout>
                  <c:x val="-9.0144908137962804E-3"/>
                  <c:y val="-5.434145592166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E8A-4D98-9F22-89287E08DA20}"/>
                </c:ext>
              </c:extLst>
            </c:dLbl>
            <c:dLbl>
              <c:idx val="6"/>
              <c:layout>
                <c:manualLayout>
                  <c:x val="-7.7947843195454031E-3"/>
                  <c:y val="-5.7270593340854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E8A-4D98-9F22-89287E08DA20}"/>
                </c:ext>
              </c:extLst>
            </c:dLbl>
            <c:dLbl>
              <c:idx val="7"/>
              <c:layout>
                <c:manualLayout>
                  <c:x val="-1.5589568639090806E-2"/>
                  <c:y val="-5.72705933408544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E8A-4D98-9F22-89287E08DA20}"/>
                </c:ext>
              </c:extLst>
            </c:dLbl>
            <c:dLbl>
              <c:idx val="8"/>
              <c:layout>
                <c:manualLayout>
                  <c:x val="-4.0621740258345265E-2"/>
                  <c:y val="-4.4530960800601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E8A-4D98-9F22-89287E08DA20}"/>
                </c:ext>
              </c:extLst>
            </c:dLbl>
            <c:dLbl>
              <c:idx val="9"/>
              <c:layout>
                <c:manualLayout>
                  <c:x val="-5.4799920630447849E-2"/>
                  <c:y val="-4.6284522999264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3E8A-4D98-9F22-89287E08DA20}"/>
                </c:ext>
              </c:extLst>
            </c:dLbl>
            <c:dLbl>
              <c:idx val="10"/>
              <c:layout>
                <c:manualLayout>
                  <c:x val="-4.9868663349038611E-2"/>
                  <c:y val="-1.460213358448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3E8A-4D98-9F22-89287E08DA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Лист1!$A$21:$A$32</c:f>
              <c:strCache>
                <c:ptCount val="12"/>
                <c:pt idx="0">
                  <c:v>01.01.2011</c:v>
                </c:pt>
                <c:pt idx="1">
                  <c:v>01.07.2011</c:v>
                </c:pt>
                <c:pt idx="2">
                  <c:v>01.01.2012</c:v>
                </c:pt>
                <c:pt idx="3">
                  <c:v>01.07.2012</c:v>
                </c:pt>
                <c:pt idx="4">
                  <c:v>01.01.2013</c:v>
                </c:pt>
                <c:pt idx="5">
                  <c:v>01.07.2013</c:v>
                </c:pt>
                <c:pt idx="6">
                  <c:v>01.01.2014</c:v>
                </c:pt>
                <c:pt idx="7">
                  <c:v>01.07.2014</c:v>
                </c:pt>
                <c:pt idx="8">
                  <c:v>01.01.2015</c:v>
                </c:pt>
                <c:pt idx="9">
                  <c:v>01.07.2015</c:v>
                </c:pt>
                <c:pt idx="10">
                  <c:v>01.01.2016</c:v>
                </c:pt>
                <c:pt idx="11">
                  <c:v>01.01.2017 (прогноз)</c:v>
                </c:pt>
              </c:strCache>
            </c:strRef>
          </c:cat>
          <c:val>
            <c:numRef>
              <c:f>Лист1!$B$21:$B$32</c:f>
              <c:numCache>
                <c:formatCode>0.0%</c:formatCode>
                <c:ptCount val="12"/>
                <c:pt idx="0">
                  <c:v>9.1999999999999998E-2</c:v>
                </c:pt>
                <c:pt idx="1">
                  <c:v>0.09</c:v>
                </c:pt>
                <c:pt idx="2">
                  <c:v>8.2000000000000003E-2</c:v>
                </c:pt>
                <c:pt idx="3">
                  <c:v>9.0999999999999998E-2</c:v>
                </c:pt>
                <c:pt idx="4">
                  <c:v>8.4000000000000005E-2</c:v>
                </c:pt>
                <c:pt idx="5">
                  <c:v>7.8E-2</c:v>
                </c:pt>
                <c:pt idx="6">
                  <c:v>7.0999999999999994E-2</c:v>
                </c:pt>
                <c:pt idx="7">
                  <c:v>7.5999999999999998E-2</c:v>
                </c:pt>
                <c:pt idx="8">
                  <c:v>7.6999999999999999E-2</c:v>
                </c:pt>
                <c:pt idx="9">
                  <c:v>0.11700000000000001</c:v>
                </c:pt>
                <c:pt idx="10">
                  <c:v>0.13815185415371867</c:v>
                </c:pt>
                <c:pt idx="11">
                  <c:v>0.155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3E8A-4D98-9F22-89287E08DA20}"/>
            </c:ext>
          </c:extLst>
        </c:ser>
        <c:ser>
          <c:idx val="1"/>
          <c:order val="1"/>
          <c:tx>
            <c:strRef>
              <c:f>Лист1!$C$20</c:f>
              <c:strCache>
                <c:ptCount val="1"/>
                <c:pt idx="0">
                  <c:v>Просроченная задолженность по кредитам крупному бизнесу, %</c:v>
                </c:pt>
              </c:strCache>
            </c:strRef>
          </c:tx>
          <c:spPr>
            <a:ln w="41275">
              <a:solidFill>
                <a:srgbClr val="002060"/>
              </a:solidFill>
            </a:ln>
          </c:spPr>
          <c:marker>
            <c:symbol val="square"/>
            <c:size val="6"/>
            <c:spPr>
              <a:solidFill>
                <a:srgbClr val="002060"/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1.2742310656699079E-2"/>
                  <c:y val="-4.72569056069154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E8A-4D98-9F22-89287E08DA20}"/>
                </c:ext>
              </c:extLst>
            </c:dLbl>
            <c:dLbl>
              <c:idx val="1"/>
              <c:layout>
                <c:manualLayout>
                  <c:x val="-1.8065403565350701E-2"/>
                  <c:y val="-4.90650077273079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3E8A-4D98-9F22-89287E08DA20}"/>
                </c:ext>
              </c:extLst>
            </c:dLbl>
            <c:dLbl>
              <c:idx val="2"/>
              <c:layout>
                <c:manualLayout>
                  <c:x val="-2.6554837737249357E-2"/>
                  <c:y val="-4.301048403409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3E8A-4D98-9F22-89287E08DA20}"/>
                </c:ext>
              </c:extLst>
            </c:dLbl>
            <c:dLbl>
              <c:idx val="3"/>
              <c:layout>
                <c:manualLayout>
                  <c:x val="-3.3665284052410441E-2"/>
                  <c:y val="-4.1740455195605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3E8A-4D98-9F22-89287E08DA20}"/>
                </c:ext>
              </c:extLst>
            </c:dLbl>
            <c:dLbl>
              <c:idx val="4"/>
              <c:layout>
                <c:manualLayout>
                  <c:x val="-5.3150126312439303E-2"/>
                  <c:y val="-2.8949821668283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3E8A-4D98-9F22-89287E08DA20}"/>
                </c:ext>
              </c:extLst>
            </c:dLbl>
            <c:dLbl>
              <c:idx val="5"/>
              <c:layout>
                <c:manualLayout>
                  <c:x val="-2.2665524284892977E-2"/>
                  <c:y val="-3.74448634788956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3E8A-4D98-9F22-89287E08DA20}"/>
                </c:ext>
              </c:extLst>
            </c:dLbl>
            <c:dLbl>
              <c:idx val="6"/>
              <c:layout>
                <c:manualLayout>
                  <c:x val="-2.12639868167851E-2"/>
                  <c:y val="-4.45731351923112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3E8A-4D98-9F22-89287E08DA20}"/>
                </c:ext>
              </c:extLst>
            </c:dLbl>
            <c:dLbl>
              <c:idx val="7"/>
              <c:layout>
                <c:manualLayout>
                  <c:x val="-2.0272694032729879E-2"/>
                  <c:y val="-4.8428794036261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3E8A-4D98-9F22-89287E08DA20}"/>
                </c:ext>
              </c:extLst>
            </c:dLbl>
            <c:dLbl>
              <c:idx val="8"/>
              <c:layout>
                <c:manualLayout>
                  <c:x val="-2.286738286737882E-2"/>
                  <c:y val="-4.59884757974957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3E8A-4D98-9F22-89287E08DA20}"/>
                </c:ext>
              </c:extLst>
            </c:dLbl>
            <c:dLbl>
              <c:idx val="9"/>
              <c:layout>
                <c:manualLayout>
                  <c:x val="-2.7582823090683269E-2"/>
                  <c:y val="-3.53969069980707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3E8A-4D98-9F22-89287E08DA20}"/>
                </c:ext>
              </c:extLst>
            </c:dLbl>
            <c:dLbl>
              <c:idx val="10"/>
              <c:layout>
                <c:manualLayout>
                  <c:x val="-1.0676290811917644E-2"/>
                  <c:y val="-3.72222809437626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3E8A-4D98-9F22-89287E08DA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Лист1!$A$21:$A$32</c:f>
              <c:strCache>
                <c:ptCount val="12"/>
                <c:pt idx="0">
                  <c:v>01.01.2011</c:v>
                </c:pt>
                <c:pt idx="1">
                  <c:v>01.07.2011</c:v>
                </c:pt>
                <c:pt idx="2">
                  <c:v>01.01.2012</c:v>
                </c:pt>
                <c:pt idx="3">
                  <c:v>01.07.2012</c:v>
                </c:pt>
                <c:pt idx="4">
                  <c:v>01.01.2013</c:v>
                </c:pt>
                <c:pt idx="5">
                  <c:v>01.07.2013</c:v>
                </c:pt>
                <c:pt idx="6">
                  <c:v>01.01.2014</c:v>
                </c:pt>
                <c:pt idx="7">
                  <c:v>01.07.2014</c:v>
                </c:pt>
                <c:pt idx="8">
                  <c:v>01.01.2015</c:v>
                </c:pt>
                <c:pt idx="9">
                  <c:v>01.07.2015</c:v>
                </c:pt>
                <c:pt idx="10">
                  <c:v>01.01.2016</c:v>
                </c:pt>
                <c:pt idx="11">
                  <c:v>01.01.2017 (прогноз)</c:v>
                </c:pt>
              </c:strCache>
            </c:strRef>
          </c:cat>
          <c:val>
            <c:numRef>
              <c:f>Лист1!$C$21:$C$32</c:f>
              <c:numCache>
                <c:formatCode>0.0%</c:formatCode>
                <c:ptCount val="12"/>
                <c:pt idx="0">
                  <c:v>4.2000000000000003E-2</c:v>
                </c:pt>
                <c:pt idx="1">
                  <c:v>4.02E-2</c:v>
                </c:pt>
                <c:pt idx="2">
                  <c:v>3.6999999999999998E-2</c:v>
                </c:pt>
                <c:pt idx="3">
                  <c:v>3.7999999999999999E-2</c:v>
                </c:pt>
                <c:pt idx="4">
                  <c:v>3.5000000000000003E-2</c:v>
                </c:pt>
                <c:pt idx="5">
                  <c:v>3.5000000000000003E-2</c:v>
                </c:pt>
                <c:pt idx="6">
                  <c:v>3.3000000000000002E-2</c:v>
                </c:pt>
                <c:pt idx="7">
                  <c:v>3.5000000000000003E-2</c:v>
                </c:pt>
                <c:pt idx="8">
                  <c:v>3.5000000000000003E-2</c:v>
                </c:pt>
                <c:pt idx="9">
                  <c:v>4.2000000000000003E-2</c:v>
                </c:pt>
                <c:pt idx="10">
                  <c:v>4.9000000000000002E-2</c:v>
                </c:pt>
                <c:pt idx="11">
                  <c:v>7.0000000000000007E-2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7-3E8A-4D98-9F22-89287E08DA20}"/>
            </c:ext>
          </c:extLst>
        </c:ser>
        <c:ser>
          <c:idx val="2"/>
          <c:order val="2"/>
          <c:tx>
            <c:strRef>
              <c:f>Лист1!$D$20</c:f>
              <c:strCache>
                <c:ptCount val="1"/>
                <c:pt idx="0">
                  <c:v>Просроченная задолженность по кредитам ФЛ (кроме ипотеки), %</c:v>
                </c:pt>
              </c:strCache>
            </c:strRef>
          </c:tx>
          <c:spPr>
            <a:ln w="41275"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square"/>
            <c:size val="6"/>
            <c:spPr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c:spPr>
          </c:marker>
          <c:dLbls>
            <c:dLbl>
              <c:idx val="0"/>
              <c:layout>
                <c:manualLayout>
                  <c:x val="-4.6597323978058311E-2"/>
                  <c:y val="-3.158248046192822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1657579087766756E-2"/>
                      <c:h val="4.525203570696724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8-3E8A-4D98-9F22-89287E08DA20}"/>
                </c:ext>
              </c:extLst>
            </c:dLbl>
            <c:dLbl>
              <c:idx val="1"/>
              <c:layout>
                <c:manualLayout>
                  <c:x val="-3.7277859182446652E-2"/>
                  <c:y val="-5.3179890596183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3E8A-4D98-9F22-89287E08DA20}"/>
                </c:ext>
              </c:extLst>
            </c:dLbl>
            <c:dLbl>
              <c:idx val="2"/>
              <c:layout>
                <c:manualLayout>
                  <c:x val="-4.2869538059813646E-2"/>
                  <c:y val="-2.3432982707335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3E8A-4D98-9F22-89287E08DA20}"/>
                </c:ext>
              </c:extLst>
            </c:dLbl>
            <c:dLbl>
              <c:idx val="3"/>
              <c:layout>
                <c:manualLayout>
                  <c:x val="-2.6094501427712722E-2"/>
                  <c:y val="-1.7574737030501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3E8A-4D98-9F22-89287E08DA20}"/>
                </c:ext>
              </c:extLst>
            </c:dLbl>
            <c:dLbl>
              <c:idx val="4"/>
              <c:layout>
                <c:manualLayout>
                  <c:x val="-2.9822287345957318E-2"/>
                  <c:y val="-2.34329827073351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C-3E8A-4D98-9F22-89287E08DA20}"/>
                </c:ext>
              </c:extLst>
            </c:dLbl>
            <c:dLbl>
              <c:idx val="5"/>
              <c:layout>
                <c:manualLayout>
                  <c:x val="-2.7958394386834985E-2"/>
                  <c:y val="-2.6362105545752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D-3E8A-4D98-9F22-89287E08DA20}"/>
                </c:ext>
              </c:extLst>
            </c:dLbl>
            <c:dLbl>
              <c:idx val="6"/>
              <c:layout>
                <c:manualLayout>
                  <c:x val="-2.6094501427712722E-2"/>
                  <c:y val="-4.65014264865035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E-3E8A-4D98-9F22-89287E08DA20}"/>
                </c:ext>
              </c:extLst>
            </c:dLbl>
            <c:dLbl>
              <c:idx val="7"/>
              <c:layout>
                <c:manualLayout>
                  <c:x val="-9.8062127937593759E-3"/>
                  <c:y val="1.835265626711460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 anchorCtr="0">
                  <a:spAutoFit/>
                </a:bodyPr>
                <a:lstStyle/>
                <a:p>
                  <a:pPr algn="r"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F-3E8A-4D98-9F22-89287E08DA20}"/>
                </c:ext>
              </c:extLst>
            </c:dLbl>
            <c:dLbl>
              <c:idx val="8"/>
              <c:layout>
                <c:manualLayout>
                  <c:x val="1.600349875022735E-2"/>
                  <c:y val="-2.01153859376586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0-3E8A-4D98-9F22-89287E08DA20}"/>
                </c:ext>
              </c:extLst>
            </c:dLbl>
            <c:dLbl>
              <c:idx val="9"/>
              <c:layout>
                <c:manualLayout>
                  <c:x val="-1.0900759061457483E-2"/>
                  <c:y val="3.22168379360052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1-3E8A-4D98-9F22-89287E08DA20}"/>
                </c:ext>
              </c:extLst>
            </c:dLbl>
            <c:dLbl>
              <c:idx val="10"/>
              <c:layout>
                <c:manualLayout>
                  <c:x val="-3.4047935133075841E-3"/>
                  <c:y val="-3.77930520587899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2-3E8A-4D98-9F22-89287E08DA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Лист1!$A$21:$A$32</c:f>
              <c:strCache>
                <c:ptCount val="12"/>
                <c:pt idx="0">
                  <c:v>01.01.2011</c:v>
                </c:pt>
                <c:pt idx="1">
                  <c:v>01.07.2011</c:v>
                </c:pt>
                <c:pt idx="2">
                  <c:v>01.01.2012</c:v>
                </c:pt>
                <c:pt idx="3">
                  <c:v>01.07.2012</c:v>
                </c:pt>
                <c:pt idx="4">
                  <c:v>01.01.2013</c:v>
                </c:pt>
                <c:pt idx="5">
                  <c:v>01.07.2013</c:v>
                </c:pt>
                <c:pt idx="6">
                  <c:v>01.01.2014</c:v>
                </c:pt>
                <c:pt idx="7">
                  <c:v>01.07.2014</c:v>
                </c:pt>
                <c:pt idx="8">
                  <c:v>01.01.2015</c:v>
                </c:pt>
                <c:pt idx="9">
                  <c:v>01.07.2015</c:v>
                </c:pt>
                <c:pt idx="10">
                  <c:v>01.01.2016</c:v>
                </c:pt>
                <c:pt idx="11">
                  <c:v>01.01.2017 (прогноз)</c:v>
                </c:pt>
              </c:strCache>
            </c:strRef>
          </c:cat>
          <c:val>
            <c:numRef>
              <c:f>Лист1!$D$21:$D$32</c:f>
              <c:numCache>
                <c:formatCode>0.0%</c:formatCode>
                <c:ptCount val="12"/>
                <c:pt idx="0">
                  <c:v>8.1430994641226676E-2</c:v>
                </c:pt>
                <c:pt idx="1">
                  <c:v>7.452292410286325E-2</c:v>
                </c:pt>
                <c:pt idx="2">
                  <c:v>6.0346179623202718E-2</c:v>
                </c:pt>
                <c:pt idx="3">
                  <c:v>5.2748267438105331E-2</c:v>
                </c:pt>
                <c:pt idx="4">
                  <c:v>4.7280834381666491E-2</c:v>
                </c:pt>
                <c:pt idx="5">
                  <c:v>5.0988558519114525E-2</c:v>
                </c:pt>
                <c:pt idx="6">
                  <c:v>5.4838763650745789E-2</c:v>
                </c:pt>
                <c:pt idx="7">
                  <c:v>6.891390280513085E-2</c:v>
                </c:pt>
                <c:pt idx="8">
                  <c:v>7.9649247436764575E-2</c:v>
                </c:pt>
                <c:pt idx="9">
                  <c:v>0.10582656669698973</c:v>
                </c:pt>
                <c:pt idx="10">
                  <c:v>0.11794329074546561</c:v>
                </c:pt>
                <c:pt idx="11">
                  <c:v>0.13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3-3E8A-4D98-9F22-89287E08DA20}"/>
            </c:ext>
          </c:extLst>
        </c:ser>
        <c:ser>
          <c:idx val="3"/>
          <c:order val="3"/>
          <c:tx>
            <c:strRef>
              <c:f>Лист1!$E$20</c:f>
              <c:strCache>
                <c:ptCount val="1"/>
                <c:pt idx="0">
                  <c:v>Просроченная задолженность ипотечным кредитам, %</c:v>
                </c:pt>
              </c:strCache>
            </c:strRef>
          </c:tx>
          <c:spPr>
            <a:ln w="41275">
              <a:solidFill>
                <a:srgbClr val="92D050"/>
              </a:solidFill>
            </a:ln>
          </c:spPr>
          <c:marker>
            <c:symbol val="square"/>
            <c:size val="6"/>
            <c:spPr>
              <a:solidFill>
                <a:srgbClr val="92D050"/>
              </a:solidFill>
              <a:ln w="41275">
                <a:noFill/>
              </a:ln>
            </c:spPr>
          </c:marker>
          <c:dLbls>
            <c:dLbl>
              <c:idx val="0"/>
              <c:layout>
                <c:manualLayout>
                  <c:x val="-7.5363174842862342E-3"/>
                  <c:y val="3.8076879718634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4-3E8A-4D98-9F22-89287E08DA20}"/>
                </c:ext>
              </c:extLst>
            </c:dLbl>
            <c:dLbl>
              <c:idx val="1"/>
              <c:layout>
                <c:manualLayout>
                  <c:x val="-2.0096846624763316E-2"/>
                  <c:y val="6.09230075498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5-3E8A-4D98-9F22-89287E08DA20}"/>
                </c:ext>
              </c:extLst>
            </c:dLbl>
            <c:dLbl>
              <c:idx val="2"/>
              <c:layout>
                <c:manualLayout>
                  <c:x val="-2.8889217023097231E-2"/>
                  <c:y val="6.0923007549815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6-3E8A-4D98-9F22-89287E08DA20}"/>
                </c:ext>
              </c:extLst>
            </c:dLbl>
            <c:dLbl>
              <c:idx val="3"/>
              <c:layout>
                <c:manualLayout>
                  <c:x val="-2.386500536690641E-2"/>
                  <c:y val="5.83845489019067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7-3E8A-4D98-9F22-89287E08DA20}"/>
                </c:ext>
              </c:extLst>
            </c:dLbl>
            <c:dLbl>
              <c:idx val="4"/>
              <c:layout>
                <c:manualLayout>
                  <c:x val="-1.6328687882620173E-2"/>
                  <c:y val="3.2999962422816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8-3E8A-4D98-9F22-89287E08DA20}"/>
                </c:ext>
              </c:extLst>
            </c:dLbl>
            <c:dLbl>
              <c:idx val="5"/>
              <c:layout>
                <c:manualLayout>
                  <c:x val="-1.2560529140477056E-2"/>
                  <c:y val="4.06153383665438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9-3E8A-4D98-9F22-89287E08DA20}"/>
                </c:ext>
              </c:extLst>
            </c:dLbl>
            <c:dLbl>
              <c:idx val="6"/>
              <c:layout>
                <c:manualLayout>
                  <c:x val="-1.8840793710715585E-2"/>
                  <c:y val="3.2999962422816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A-3E8A-4D98-9F22-89287E08DA20}"/>
                </c:ext>
              </c:extLst>
            </c:dLbl>
            <c:dLbl>
              <c:idx val="7"/>
              <c:layout>
                <c:manualLayout>
                  <c:x val="-8.7923703983339395E-3"/>
                  <c:y val="3.2999962422816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B-3E8A-4D98-9F22-89287E08DA20}"/>
                </c:ext>
              </c:extLst>
            </c:dLbl>
            <c:dLbl>
              <c:idx val="8"/>
              <c:layout>
                <c:manualLayout>
                  <c:x val="-1.0048423312381646E-2"/>
                  <c:y val="2.792304512699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C-3E8A-4D98-9F22-89287E08DA20}"/>
                </c:ext>
              </c:extLst>
            </c:dLbl>
            <c:dLbl>
              <c:idx val="9"/>
              <c:layout>
                <c:manualLayout>
                  <c:x val="-2.5121058280954114E-3"/>
                  <c:y val="3.2999962422816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D-3E8A-4D98-9F22-89287E08DA2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Лист1!$A$21:$A$32</c:f>
              <c:strCache>
                <c:ptCount val="12"/>
                <c:pt idx="0">
                  <c:v>01.01.2011</c:v>
                </c:pt>
                <c:pt idx="1">
                  <c:v>01.07.2011</c:v>
                </c:pt>
                <c:pt idx="2">
                  <c:v>01.01.2012</c:v>
                </c:pt>
                <c:pt idx="3">
                  <c:v>01.07.2012</c:v>
                </c:pt>
                <c:pt idx="4">
                  <c:v>01.01.2013</c:v>
                </c:pt>
                <c:pt idx="5">
                  <c:v>01.07.2013</c:v>
                </c:pt>
                <c:pt idx="6">
                  <c:v>01.01.2014</c:v>
                </c:pt>
                <c:pt idx="7">
                  <c:v>01.07.2014</c:v>
                </c:pt>
                <c:pt idx="8">
                  <c:v>01.01.2015</c:v>
                </c:pt>
                <c:pt idx="9">
                  <c:v>01.07.2015</c:v>
                </c:pt>
                <c:pt idx="10">
                  <c:v>01.01.2016</c:v>
                </c:pt>
                <c:pt idx="11">
                  <c:v>01.01.2017 (прогноз)</c:v>
                </c:pt>
              </c:strCache>
            </c:strRef>
          </c:cat>
          <c:val>
            <c:numRef>
              <c:f>Лист1!$E$21:$E$32</c:f>
              <c:numCache>
                <c:formatCode>0.0%</c:formatCode>
                <c:ptCount val="12"/>
                <c:pt idx="0">
                  <c:v>3.6862931910006697E-2</c:v>
                </c:pt>
                <c:pt idx="1">
                  <c:v>3.4779566692937448E-2</c:v>
                </c:pt>
                <c:pt idx="2">
                  <c:v>3.0647431814585978E-2</c:v>
                </c:pt>
                <c:pt idx="3">
                  <c:v>2.7419018338527164E-2</c:v>
                </c:pt>
                <c:pt idx="4">
                  <c:v>2.0856657607335054E-2</c:v>
                </c:pt>
                <c:pt idx="5">
                  <c:v>1.8373690113918813E-2</c:v>
                </c:pt>
                <c:pt idx="6">
                  <c:v>1.4916057058770445E-2</c:v>
                </c:pt>
                <c:pt idx="7">
                  <c:v>1.3329856276886654E-2</c:v>
                </c:pt>
                <c:pt idx="8">
                  <c:v>1.3064672922624329E-2</c:v>
                </c:pt>
                <c:pt idx="9">
                  <c:v>1.4686670867925826E-2</c:v>
                </c:pt>
                <c:pt idx="10">
                  <c:v>1.6856059156776172E-2</c:v>
                </c:pt>
                <c:pt idx="11">
                  <c:v>0.02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E-3E8A-4D98-9F22-89287E08DA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65236896"/>
        <c:axId val="565238856"/>
      </c:lineChart>
      <c:catAx>
        <c:axId val="56523689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000"/>
            </a:pPr>
            <a:endParaRPr lang="ru-RU"/>
          </a:p>
        </c:txPr>
        <c:crossAx val="565238856"/>
        <c:crosses val="autoZero"/>
        <c:auto val="1"/>
        <c:lblAlgn val="ctr"/>
        <c:lblOffset val="100"/>
        <c:noMultiLvlLbl val="0"/>
      </c:catAx>
      <c:valAx>
        <c:axId val="565238856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5652368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0801086517508262E-2"/>
          <c:y val="0.81434758170926547"/>
          <c:w val="0.81037398827163076"/>
          <c:h val="0.1856524718191114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1834164292497627E-2"/>
          <c:y val="3.7402695182210427E-2"/>
          <c:w val="0.87658376821478445"/>
          <c:h val="0.57128041395404272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Лист1!$C$43</c:f>
              <c:strCache>
                <c:ptCount val="1"/>
                <c:pt idx="0">
                  <c:v>Доля вынужденных реструктуризаций кредитов в портфеле ссуд ЮЛ, % </c:v>
                </c:pt>
              </c:strCache>
            </c:strRef>
          </c:tx>
          <c:spPr>
            <a:solidFill>
              <a:srgbClr val="FF9900"/>
            </a:solidFill>
            <a:ln w="12700">
              <a:noFill/>
            </a:ln>
            <a:effectLst>
              <a:outerShdw blurRad="50800" dist="25400" dir="5400000" algn="ctr" rotWithShape="0">
                <a:srgbClr val="000000">
                  <a:alpha val="43137"/>
                </a:srgbClr>
              </a:outerShdw>
              <a:softEdge rad="0"/>
            </a:effectLst>
            <a:scene3d>
              <a:camera prst="orthographicFront"/>
              <a:lightRig rig="threePt" dir="t"/>
            </a:scene3d>
            <a:sp3d>
              <a:bevelT w="50800" h="50800"/>
            </a:sp3d>
          </c:spPr>
          <c:invertIfNegative val="0"/>
          <c:dPt>
            <c:idx val="7"/>
            <c:invertIfNegative val="0"/>
            <c:bubble3D val="0"/>
            <c:spPr>
              <a:pattFill prst="pct70">
                <a:fgClr>
                  <a:srgbClr val="FF9900"/>
                </a:fgClr>
                <a:bgClr>
                  <a:schemeClr val="bg1"/>
                </a:bgClr>
              </a:pattFill>
              <a:ln w="12700">
                <a:noFill/>
              </a:ln>
              <a:effectLst>
                <a:outerShdw blurRad="50800" dist="25400" dir="5400000" algn="ctr" rotWithShape="0">
                  <a:srgbClr val="000000">
                    <a:alpha val="43137"/>
                  </a:srgbClr>
                </a:outerShdw>
                <a:softEdge rad="0"/>
              </a:effectLst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>
              <c:ext xmlns:c16="http://schemas.microsoft.com/office/drawing/2014/chart" uri="{C3380CC4-5D6E-409C-BE32-E72D297353CC}">
                <c16:uniqueId val="{00000001-783B-432D-827A-517DB27921CC}"/>
              </c:ext>
            </c:extLst>
          </c:dPt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Лист1!$A$44:$A$51</c:f>
              <c:strCache>
                <c:ptCount val="8"/>
                <c:pt idx="0">
                  <c:v>01.01.2010</c:v>
                </c:pt>
                <c:pt idx="1">
                  <c:v>01.01.2011</c:v>
                </c:pt>
                <c:pt idx="2">
                  <c:v>01.01.2012</c:v>
                </c:pt>
                <c:pt idx="3">
                  <c:v>01.01.2013</c:v>
                </c:pt>
                <c:pt idx="4">
                  <c:v>01.01.2014</c:v>
                </c:pt>
                <c:pt idx="5">
                  <c:v>01.01.2015</c:v>
                </c:pt>
                <c:pt idx="6">
                  <c:v>01.01.2016 (оценка)</c:v>
                </c:pt>
                <c:pt idx="7">
                  <c:v>01.01.2017 (прогноз)</c:v>
                </c:pt>
              </c:strCache>
            </c:strRef>
          </c:cat>
          <c:val>
            <c:numRef>
              <c:f>Лист1!$C$44:$C$51</c:f>
              <c:numCache>
                <c:formatCode>0%</c:formatCode>
                <c:ptCount val="8"/>
                <c:pt idx="0">
                  <c:v>0.14000000000000001</c:v>
                </c:pt>
                <c:pt idx="1">
                  <c:v>0.11</c:v>
                </c:pt>
                <c:pt idx="2">
                  <c:v>0.08</c:v>
                </c:pt>
                <c:pt idx="3">
                  <c:v>0.06</c:v>
                </c:pt>
                <c:pt idx="4">
                  <c:v>7.0000000000000007E-2</c:v>
                </c:pt>
                <c:pt idx="5">
                  <c:v>0.09</c:v>
                </c:pt>
                <c:pt idx="6">
                  <c:v>0.15</c:v>
                </c:pt>
                <c:pt idx="7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3B-432D-827A-517DB27921CC}"/>
            </c:ext>
          </c:extLst>
        </c:ser>
        <c:ser>
          <c:idx val="1"/>
          <c:order val="1"/>
          <c:tx>
            <c:strRef>
              <c:f>Лист1!$D$43</c:f>
              <c:strCache>
                <c:ptCount val="1"/>
                <c:pt idx="0">
                  <c:v>Доля предусмотренных договором реструктуризаций кредитов в портфеле ссуд ЮЛ, % </c:v>
                </c:pt>
              </c:strCache>
            </c:strRef>
          </c:tx>
          <c:spPr>
            <a:solidFill>
              <a:srgbClr val="002060"/>
            </a:solidFill>
            <a:scene3d>
              <a:camera prst="orthographicFront"/>
              <a:lightRig rig="threePt" dir="t"/>
            </a:scene3d>
            <a:sp3d>
              <a:bevelT w="50800" h="50800"/>
            </a:sp3d>
          </c:spPr>
          <c:invertIfNegative val="0"/>
          <c:dPt>
            <c:idx val="7"/>
            <c:invertIfNegative val="0"/>
            <c:bubble3D val="0"/>
            <c:spPr>
              <a:pattFill prst="pct40">
                <a:fgClr>
                  <a:srgbClr val="002060"/>
                </a:fgClr>
                <a:bgClr>
                  <a:schemeClr val="bg1"/>
                </a:bgClr>
              </a:pattFill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>
              <c:ext xmlns:c16="http://schemas.microsoft.com/office/drawing/2014/chart" uri="{C3380CC4-5D6E-409C-BE32-E72D297353CC}">
                <c16:uniqueId val="{00000004-783B-432D-827A-517DB27921CC}"/>
              </c:ext>
            </c:extLst>
          </c:dPt>
          <c:cat>
            <c:strRef>
              <c:f>Лист1!$A$44:$A$51</c:f>
              <c:strCache>
                <c:ptCount val="8"/>
                <c:pt idx="0">
                  <c:v>01.01.2010</c:v>
                </c:pt>
                <c:pt idx="1">
                  <c:v>01.01.2011</c:v>
                </c:pt>
                <c:pt idx="2">
                  <c:v>01.01.2012</c:v>
                </c:pt>
                <c:pt idx="3">
                  <c:v>01.01.2013</c:v>
                </c:pt>
                <c:pt idx="4">
                  <c:v>01.01.2014</c:v>
                </c:pt>
                <c:pt idx="5">
                  <c:v>01.01.2015</c:v>
                </c:pt>
                <c:pt idx="6">
                  <c:v>01.01.2016 (оценка)</c:v>
                </c:pt>
                <c:pt idx="7">
                  <c:v>01.01.2017 (прогноз)</c:v>
                </c:pt>
              </c:strCache>
            </c:strRef>
          </c:cat>
          <c:val>
            <c:numRef>
              <c:f>Лист1!$D$44:$D$51</c:f>
              <c:numCache>
                <c:formatCode>0%</c:formatCode>
                <c:ptCount val="8"/>
                <c:pt idx="0">
                  <c:v>3.999999999999998E-2</c:v>
                </c:pt>
                <c:pt idx="1">
                  <c:v>3.9999999999999994E-2</c:v>
                </c:pt>
                <c:pt idx="2">
                  <c:v>3.9999999999999994E-2</c:v>
                </c:pt>
                <c:pt idx="3">
                  <c:v>0.05</c:v>
                </c:pt>
                <c:pt idx="4">
                  <c:v>7.0000000000000007E-2</c:v>
                </c:pt>
                <c:pt idx="5">
                  <c:v>8.0000000000000016E-2</c:v>
                </c:pt>
                <c:pt idx="6">
                  <c:v>8.0000000000000016E-2</c:v>
                </c:pt>
                <c:pt idx="7">
                  <c:v>7.0000000000000007E-2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83B-432D-827A-517DB27921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5"/>
        <c:overlap val="100"/>
        <c:axId val="564559072"/>
        <c:axId val="564560248"/>
      </c:barChart>
      <c:catAx>
        <c:axId val="564559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0"/>
          <a:lstStyle/>
          <a:p>
            <a:pPr>
              <a:defRPr sz="1200"/>
            </a:pPr>
            <a:endParaRPr lang="ru-RU"/>
          </a:p>
        </c:txPr>
        <c:crossAx val="564560248"/>
        <c:crosses val="autoZero"/>
        <c:auto val="1"/>
        <c:lblAlgn val="ctr"/>
        <c:lblOffset val="100"/>
        <c:noMultiLvlLbl val="0"/>
      </c:catAx>
      <c:valAx>
        <c:axId val="5645602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564559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3.834083528488845E-2"/>
          <c:y val="0.78521976758043655"/>
          <c:w val="0.93859983606109898"/>
          <c:h val="0.20070091709555923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3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8535406932044985E-2"/>
          <c:y val="6.3414634146341464E-2"/>
          <c:w val="0.86355518631692174"/>
          <c:h val="0.71463414634146338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Лист1!$B$192</c:f>
              <c:strCache>
                <c:ptCount val="1"/>
                <c:pt idx="0">
                  <c:v>Объем прибыли банковского сектора, млрд.руб</c:v>
                </c:pt>
              </c:strCache>
            </c:strRef>
          </c:tx>
          <c:spPr>
            <a:solidFill>
              <a:srgbClr val="FF990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w="50800" h="50800"/>
            </a:sp3d>
          </c:spPr>
          <c:invertIfNegative val="0"/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418-429D-A512-CCF0D1E1D97F}"/>
              </c:ext>
            </c:extLst>
          </c:dPt>
          <c:dPt>
            <c:idx val="7"/>
            <c:invertIfNegative val="0"/>
            <c:bubble3D val="0"/>
            <c:spPr>
              <a:pattFill prst="wdUpDiag">
                <a:fgClr>
                  <a:srgbClr val="FF9900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>
                <a:bevelT w="50800" h="50800"/>
              </a:sp3d>
            </c:spPr>
            <c:extLst>
              <c:ext xmlns:c16="http://schemas.microsoft.com/office/drawing/2014/chart" uri="{C3380CC4-5D6E-409C-BE32-E72D297353CC}">
                <c16:uniqueId val="{00000002-5418-429D-A512-CCF0D1E1D97F}"/>
              </c:ext>
            </c:extLst>
          </c:dPt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Лист1!$A$199:$A$206</c:f>
              <c:numCache>
                <c:formatCode>m/d/yyyy</c:formatCode>
                <c:ptCount val="8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42005</c:v>
                </c:pt>
                <c:pt idx="6">
                  <c:v>42370</c:v>
                </c:pt>
                <c:pt idx="7">
                  <c:v>42736</c:v>
                </c:pt>
              </c:numCache>
            </c:numRef>
          </c:cat>
          <c:val>
            <c:numRef>
              <c:f>Лист1!$B$199:$B$206</c:f>
              <c:numCache>
                <c:formatCode>0</c:formatCode>
                <c:ptCount val="8"/>
                <c:pt idx="0">
                  <c:v>205</c:v>
                </c:pt>
                <c:pt idx="1">
                  <c:v>573</c:v>
                </c:pt>
                <c:pt idx="2">
                  <c:v>848</c:v>
                </c:pt>
                <c:pt idx="3">
                  <c:v>1012</c:v>
                </c:pt>
                <c:pt idx="4">
                  <c:v>993.58399999999995</c:v>
                </c:pt>
                <c:pt idx="5">
                  <c:v>589.14099999999996</c:v>
                </c:pt>
                <c:pt idx="6">
                  <c:v>191.96299999999999</c:v>
                </c:pt>
                <c:pt idx="7">
                  <c:v>150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418-429D-A512-CCF0D1E1D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64553192"/>
        <c:axId val="559605600"/>
      </c:barChart>
      <c:lineChart>
        <c:grouping val="standard"/>
        <c:varyColors val="0"/>
        <c:ser>
          <c:idx val="0"/>
          <c:order val="1"/>
          <c:tx>
            <c:strRef>
              <c:f>Лист1!$C$192</c:f>
              <c:strCache>
                <c:ptCount val="1"/>
                <c:pt idx="0">
                  <c:v>Рентабельность капитала в банковском секторе за предыдущий год, % (правая шкала)</c:v>
                </c:pt>
              </c:strCache>
            </c:strRef>
          </c:tx>
          <c:spPr>
            <a:ln w="41275">
              <a:solidFill>
                <a:srgbClr val="0070C0"/>
              </a:solidFill>
            </a:ln>
          </c:spPr>
          <c:marker>
            <c:spPr>
              <a:solidFill>
                <a:srgbClr val="0070C0"/>
              </a:solidFill>
              <a:ln>
                <a:noFill/>
              </a:ln>
            </c:spPr>
          </c:marker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4-5418-429D-A512-CCF0D1E1D97F}"/>
              </c:ext>
            </c:extLst>
          </c:dPt>
          <c:dLbls>
            <c:dLbl>
              <c:idx val="0"/>
              <c:layout>
                <c:manualLayout>
                  <c:x val="-1.9809320987429661E-2"/>
                  <c:y val="-9.28869331977167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418-429D-A512-CCF0D1E1D97F}"/>
                </c:ext>
              </c:extLst>
            </c:dLbl>
            <c:dLbl>
              <c:idx val="1"/>
              <c:layout>
                <c:manualLayout>
                  <c:x val="-2.5091806584077569E-2"/>
                  <c:y val="-7.4309546558173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418-429D-A512-CCF0D1E1D97F}"/>
                </c:ext>
              </c:extLst>
            </c:dLbl>
            <c:dLbl>
              <c:idx val="2"/>
              <c:layout>
                <c:manualLayout>
                  <c:x val="-1.1885592592457797E-2"/>
                  <c:y val="-6.5020853238401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418-429D-A512-CCF0D1E1D97F}"/>
                </c:ext>
              </c:extLst>
            </c:dLbl>
            <c:dLbl>
              <c:idx val="5"/>
              <c:layout>
                <c:manualLayout>
                  <c:x val="1.7168078189105707E-2"/>
                  <c:y val="-3.09623110659055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418-429D-A512-CCF0D1E1D97F}"/>
                </c:ext>
              </c:extLst>
            </c:dLbl>
            <c:dLbl>
              <c:idx val="6"/>
              <c:layout>
                <c:manualLayout>
                  <c:x val="-1.1885592592457797E-2"/>
                  <c:y val="-2.78660799593150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418-429D-A512-CCF0D1E1D97F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Лист1!$A$199:$A$206</c:f>
              <c:numCache>
                <c:formatCode>m/d/yyyy</c:formatCode>
                <c:ptCount val="8"/>
                <c:pt idx="0">
                  <c:v>40179</c:v>
                </c:pt>
                <c:pt idx="1">
                  <c:v>40544</c:v>
                </c:pt>
                <c:pt idx="2">
                  <c:v>40909</c:v>
                </c:pt>
                <c:pt idx="3">
                  <c:v>41275</c:v>
                </c:pt>
                <c:pt idx="4">
                  <c:v>41640</c:v>
                </c:pt>
                <c:pt idx="5">
                  <c:v>42005</c:v>
                </c:pt>
                <c:pt idx="6">
                  <c:v>42370</c:v>
                </c:pt>
                <c:pt idx="7">
                  <c:v>42736</c:v>
                </c:pt>
              </c:numCache>
            </c:numRef>
          </c:cat>
          <c:val>
            <c:numRef>
              <c:f>Лист1!$C$199:$C$206</c:f>
              <c:numCache>
                <c:formatCode>0.0%</c:formatCode>
                <c:ptCount val="8"/>
                <c:pt idx="0">
                  <c:v>4.9000000000000002E-2</c:v>
                </c:pt>
                <c:pt idx="1">
                  <c:v>0.125</c:v>
                </c:pt>
                <c:pt idx="2">
                  <c:v>0.17599999999999999</c:v>
                </c:pt>
                <c:pt idx="3">
                  <c:v>0.182</c:v>
                </c:pt>
                <c:pt idx="4">
                  <c:v>0.152</c:v>
                </c:pt>
                <c:pt idx="5">
                  <c:v>7.9000000000000001E-2</c:v>
                </c:pt>
                <c:pt idx="6">
                  <c:v>8.9999999999999993E-3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5418-429D-A512-CCF0D1E1D97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59609520"/>
        <c:axId val="559609912"/>
      </c:lineChart>
      <c:catAx>
        <c:axId val="564553192"/>
        <c:scaling>
          <c:orientation val="minMax"/>
        </c:scaling>
        <c:delete val="0"/>
        <c:axPos val="b"/>
        <c:numFmt formatCode="m/d/yyyy" sourceLinked="1"/>
        <c:majorTickMark val="cross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559605600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55960560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ru-RU"/>
                  <a:t>млрд руб.</a:t>
                </a:r>
              </a:p>
            </c:rich>
          </c:tx>
          <c:overlay val="0"/>
        </c:title>
        <c:numFmt formatCode="0" sourceLinked="1"/>
        <c:majorTickMark val="cross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564553192"/>
        <c:crosses val="autoZero"/>
        <c:crossBetween val="between"/>
      </c:valAx>
      <c:catAx>
        <c:axId val="559609520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559609912"/>
        <c:crosses val="autoZero"/>
        <c:auto val="0"/>
        <c:lblAlgn val="ctr"/>
        <c:lblOffset val="100"/>
        <c:noMultiLvlLbl val="0"/>
      </c:catAx>
      <c:valAx>
        <c:axId val="559609912"/>
        <c:scaling>
          <c:orientation val="minMax"/>
        </c:scaling>
        <c:delete val="0"/>
        <c:axPos val="r"/>
        <c:numFmt formatCode="0%" sourceLinked="0"/>
        <c:majorTickMark val="cross"/>
        <c:minorTickMark val="none"/>
        <c:tickLblPos val="nextTo"/>
        <c:txPr>
          <a:bodyPr rot="0" vert="horz"/>
          <a:lstStyle/>
          <a:p>
            <a:pPr>
              <a:defRPr/>
            </a:pPr>
            <a:endParaRPr lang="ru-RU"/>
          </a:p>
        </c:txPr>
        <c:crossAx val="559609520"/>
        <c:crosses val="max"/>
        <c:crossBetween val="between"/>
      </c:valAx>
    </c:plotArea>
    <c:legend>
      <c:legendPos val="r"/>
      <c:layout>
        <c:manualLayout>
          <c:xMode val="edge"/>
          <c:yMode val="edge"/>
          <c:x val="7.0344827586206901E-2"/>
          <c:y val="0.87560975609756098"/>
          <c:w val="0.8510344827586207"/>
          <c:h val="9.9999999999999978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Лист1!$B$159</c:f>
              <c:strCache>
                <c:ptCount val="1"/>
                <c:pt idx="0">
                  <c:v>Прибыльные кредитные организации</c:v>
                </c:pt>
              </c:strCache>
            </c:strRef>
          </c:tx>
          <c:spPr>
            <a:solidFill>
              <a:srgbClr val="FF990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Лист1!$A$160:$A$162</c:f>
              <c:strCache>
                <c:ptCount val="3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</c:strCache>
            </c:strRef>
          </c:cat>
          <c:val>
            <c:numRef>
              <c:f>Лист1!$B$160:$B$162</c:f>
              <c:numCache>
                <c:formatCode>0%</c:formatCode>
                <c:ptCount val="3"/>
                <c:pt idx="0">
                  <c:v>0.90455531453362259</c:v>
                </c:pt>
                <c:pt idx="1">
                  <c:v>0.84873949579831931</c:v>
                </c:pt>
                <c:pt idx="2">
                  <c:v>0.75443383356070937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C-48DE-9FA2-7FD0DFF02053}"/>
            </c:ext>
          </c:extLst>
        </c:ser>
        <c:ser>
          <c:idx val="1"/>
          <c:order val="1"/>
          <c:tx>
            <c:strRef>
              <c:f>Лист1!$C$159</c:f>
              <c:strCache>
                <c:ptCount val="1"/>
                <c:pt idx="0">
                  <c:v>Убыточные кредитные организации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>
              <a:bevelT w="50800" h="50800"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Лист1!$A$160:$A$162</c:f>
              <c:strCache>
                <c:ptCount val="3"/>
                <c:pt idx="0">
                  <c:v>2013 г.</c:v>
                </c:pt>
                <c:pt idx="1">
                  <c:v>2014 г.</c:v>
                </c:pt>
                <c:pt idx="2">
                  <c:v>2015 г.</c:v>
                </c:pt>
              </c:strCache>
            </c:strRef>
          </c:cat>
          <c:val>
            <c:numRef>
              <c:f>Лист1!$C$160:$C$162</c:f>
              <c:numCache>
                <c:formatCode>0%</c:formatCode>
                <c:ptCount val="3"/>
                <c:pt idx="0">
                  <c:v>9.5444685466377438E-2</c:v>
                </c:pt>
                <c:pt idx="1">
                  <c:v>0.15126050420168066</c:v>
                </c:pt>
                <c:pt idx="2">
                  <c:v>0.24556616643929058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C-48DE-9FA2-7FD0DFF020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59610304"/>
        <c:axId val="559610696"/>
      </c:barChart>
      <c:catAx>
        <c:axId val="5596103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559610696"/>
        <c:crosses val="autoZero"/>
        <c:auto val="1"/>
        <c:lblAlgn val="ctr"/>
        <c:lblOffset val="100"/>
        <c:noMultiLvlLbl val="0"/>
      </c:catAx>
      <c:valAx>
        <c:axId val="5596106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559610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ysClr val="windowText" lastClr="000000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 sz="1200">
          <a:solidFill>
            <a:sysClr val="windowText" lastClr="000000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A265005-2133-4358-AF1A-09A2930202A7}" type="datetimeFigureOut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CD126B6-8923-4960-95D1-1CCAE8934C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138368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B04018-27F6-4E05-A6A0-EFAB2AF1E8F8}" type="datetimeFigureOut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007AF858-774E-43C9-9036-EB103DBD04F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4943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B67EC-E593-41A5-86A5-9220D26F0501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4DEB4-4FF5-4C27-9A7B-FD9455AC438F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478514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77038" y="765175"/>
            <a:ext cx="1909762" cy="53609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042988" y="765175"/>
            <a:ext cx="5581650" cy="53609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F1A373-C558-43F2-B9AD-3676E5716939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1F8ADD-BB37-4682-98EA-4F01C30A2E5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53241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2988" y="765175"/>
            <a:ext cx="7489825" cy="6524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1042988" y="1600200"/>
            <a:ext cx="7643812" cy="4525963"/>
          </a:xfrm>
        </p:spPr>
        <p:txBody>
          <a:bodyPr/>
          <a:lstStyle/>
          <a:p>
            <a:pPr lvl="0"/>
            <a:r>
              <a:rPr lang="ru-RU" noProof="0"/>
              <a:t>Вставка таблицы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BB1F5-147B-4ADF-B689-E2A0D77997F4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64B96D-1F45-4CBD-9F1C-33D108E3022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6071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6B3F8EC-D645-4ECF-8697-A5AE2D7040E4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22217D44-1F74-456C-8422-1DA8C4AEC69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00395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0DD29FC-6FF8-4A69-91AA-4436392E277F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75CC92C1-3E88-4223-A0A3-0A4843292A5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05799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7C25ACE1-07D8-46BB-AB27-9074425CFC83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5405897-9AF9-40FD-B255-A2B520DC571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141726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94E8CE5-C1BD-4CC3-8D7E-55D3EDD6E060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FD93A1A-C4C7-43DE-B72C-34EF66C30B0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12465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2BA0BC7-CDC1-471C-93A8-2A659AEF26C4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3A151CD9-4E72-4811-9221-29A0974F9B8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634549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1C2D7DD-DD00-4E54-B6D9-178200218CF5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4DA2725-92D7-4B6C-B267-B045E2E3B07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78251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D71F15A6-F1E6-42F7-84E6-7F43404BFFA9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8229682-0E6E-4BA5-BF34-563AB3CDF7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33105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819466B-4BB5-4E45-B50C-8C9413DDB8D6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CF855C1-0948-48B1-8F4B-E2C10693EED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9314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FE32B-D3BE-42EC-9652-C350778FA88B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6B1F84-1170-48E2-9896-3925AE7325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112939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8EBB943-D882-45A3-8632-14FF18C26540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C54100D-49F6-4278-866A-F1D8FFBBB72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630032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C48E51B-C620-467C-AED1-9208026A9C07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FA1677EC-2A06-4AC7-A920-67EED3D26A9E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847478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9FCAEC3-FFF9-4033-9EDB-793CAF5E7F51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3A3F1F2-3364-484C-9F50-5A01EA59A80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2847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7667E-C14A-45AC-8E3B-9AAE02559118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3C364F-969E-4432-A4E8-067745DCCB4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568946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42988" y="1600200"/>
            <a:ext cx="374491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40300" y="1600200"/>
            <a:ext cx="37465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3E250-03E6-4708-952E-CA0FB7E1E223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B3405A-74A2-47F1-91DD-AFDE48A977F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3413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BCF2D-8639-4B6D-9C3E-BCBFE898A06B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3ADAC-7A44-4475-85B6-9B7126087E1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975123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0FBD5-E8AE-485B-9733-F6C999CA1D8B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93CDAB-7E3E-4180-9E6E-A9FEB53B9F4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85720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B1E6EC-2FFF-445A-9695-F6416A899760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CAC4AA-BFB0-427C-A3F5-8C1B63E6F7E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79631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F11F1-F21B-4B7E-A473-16FF6E742DB3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85BD6B-C36A-4B08-9D11-F64653F0BAE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8072290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7E84A9-9527-4FD9-A20D-B0A6F0801A13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0D4253-CC80-4A1A-A4A7-D0B5A8BC449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07831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042988" y="765175"/>
            <a:ext cx="7489825" cy="65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42988" y="1600200"/>
            <a:ext cx="764381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1648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16013" y="6245225"/>
            <a:ext cx="1474787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E88355C4-8369-470C-ADC8-B6D6FFCAA682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1648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48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52B3124D-1F57-4B50-AE72-922CD5C02DC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0303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ru-RU"/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865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0"/>
            <a:ext cx="97155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DF0303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en-US" alt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188913"/>
            <a:ext cx="62865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305" r:id="rId1"/>
    <p:sldLayoutId id="2147486306" r:id="rId2"/>
    <p:sldLayoutId id="2147486307" r:id="rId3"/>
    <p:sldLayoutId id="2147486308" r:id="rId4"/>
    <p:sldLayoutId id="2147486309" r:id="rId5"/>
    <p:sldLayoutId id="2147486310" r:id="rId6"/>
    <p:sldLayoutId id="2147486311" r:id="rId7"/>
    <p:sldLayoutId id="2147486312" r:id="rId8"/>
    <p:sldLayoutId id="2147486313" r:id="rId9"/>
    <p:sldLayoutId id="2147486314" r:id="rId10"/>
    <p:sldLayoutId id="214748631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E9002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9D729583-E87D-4986-8B82-DFB6AAE99E1D}" type="datetime1">
              <a:rPr lang="ru-RU"/>
              <a:pPr>
                <a:defRPr/>
              </a:pPr>
              <a:t>25.03.2016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DB85059-95ED-4032-B23A-2BFE0FE7D3A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316" r:id="rId1"/>
    <p:sldLayoutId id="2147486317" r:id="rId2"/>
    <p:sldLayoutId id="2147486318" r:id="rId3"/>
    <p:sldLayoutId id="2147486319" r:id="rId4"/>
    <p:sldLayoutId id="2147486320" r:id="rId5"/>
    <p:sldLayoutId id="2147486321" r:id="rId6"/>
    <p:sldLayoutId id="2147486322" r:id="rId7"/>
    <p:sldLayoutId id="2147486323" r:id="rId8"/>
    <p:sldLayoutId id="2147486324" r:id="rId9"/>
    <p:sldLayoutId id="2147486325" r:id="rId10"/>
    <p:sldLayoutId id="2147486326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2466" name="Группа 16"/>
          <p:cNvGrpSpPr>
            <a:grpSpLocks/>
          </p:cNvGrpSpPr>
          <p:nvPr/>
        </p:nvGrpSpPr>
        <p:grpSpPr bwMode="auto">
          <a:xfrm>
            <a:off x="495300" y="574675"/>
            <a:ext cx="1757363" cy="1174750"/>
            <a:chOff x="2538398" y="357166"/>
            <a:chExt cx="2000264" cy="921550"/>
          </a:xfrm>
        </p:grpSpPr>
        <p:pic>
          <p:nvPicPr>
            <p:cNvPr id="5" name="Picture 2" descr="C:\Documents and Settings\aimaletdinov\Рабочий стол\Баннеры с сайта\logotype_Web02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538398" y="357166"/>
              <a:ext cx="1707543" cy="909097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</p:pic>
        <p:cxnSp>
          <p:nvCxnSpPr>
            <p:cNvPr id="7" name="Прямая соединительная линия 6"/>
            <p:cNvCxnSpPr/>
            <p:nvPr/>
          </p:nvCxnSpPr>
          <p:spPr>
            <a:xfrm rot="5400000">
              <a:off x="4109643" y="849698"/>
              <a:ext cx="858037" cy="0"/>
            </a:xfrm>
            <a:prstGeom prst="line">
              <a:avLst/>
            </a:prstGeom>
            <a:ln w="31750" cmpd="sng">
              <a:solidFill>
                <a:schemeClr val="accent6"/>
              </a:solidFill>
              <a:bevel/>
            </a:ln>
            <a:effectLst>
              <a:outerShdw blurRad="50800" dist="38100" dir="2700000" algn="tl" rotWithShape="0">
                <a:prstClr val="black">
                  <a:alpha val="20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2336800" y="1536042"/>
            <a:ext cx="6807200" cy="892552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13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600" b="1" cap="all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САНАЦИИ БАНКОВ:</a:t>
            </a:r>
          </a:p>
          <a:p>
            <a:pPr>
              <a:defRPr/>
            </a:pPr>
            <a:r>
              <a:rPr lang="ru-RU" sz="2600" b="1" cap="all" dirty="0">
                <a:solidFill>
                  <a:srgbClr val="002060"/>
                </a:solidFill>
                <a:latin typeface="Tahoma" pitchFamily="34" charset="0"/>
                <a:cs typeface="Tahoma" pitchFamily="34" charset="0"/>
              </a:rPr>
              <a:t>Больше прозрачности</a:t>
            </a:r>
          </a:p>
        </p:txBody>
      </p:sp>
      <p:pic>
        <p:nvPicPr>
          <p:cNvPr id="1026" name="Picture 2" descr="C:\Documents and Settings\aimaletdinov\Рабочий стол\gallery\background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9525" y="3252706"/>
            <a:ext cx="9144000" cy="1115864"/>
          </a:xfrm>
          <a:prstGeom prst="rect">
            <a:avLst/>
          </a:prstGeom>
          <a:noFill/>
        </p:spPr>
      </p:pic>
      <p:cxnSp>
        <p:nvCxnSpPr>
          <p:cNvPr id="19" name="Прямая соединительная линия 18"/>
          <p:cNvCxnSpPr/>
          <p:nvPr/>
        </p:nvCxnSpPr>
        <p:spPr>
          <a:xfrm flipH="1">
            <a:off x="0" y="3330575"/>
            <a:ext cx="9144000" cy="0"/>
          </a:xfrm>
          <a:prstGeom prst="line">
            <a:avLst/>
          </a:prstGeom>
          <a:ln w="31750" cmpd="sng">
            <a:solidFill>
              <a:schemeClr val="accent6"/>
            </a:solidFill>
            <a:beve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0" y="3466588"/>
            <a:ext cx="9144000" cy="0"/>
          </a:xfrm>
          <a:prstGeom prst="line">
            <a:avLst/>
          </a:prstGeom>
          <a:ln w="31750" cmpd="sng">
            <a:solidFill>
              <a:schemeClr val="accent6"/>
            </a:solidFill>
            <a:bevel/>
          </a:ln>
          <a:effectLst>
            <a:outerShdw blurRad="50800" dist="38100" dir="2700000" algn="tl" rotWithShape="0">
              <a:prstClr val="black">
                <a:alpha val="2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998913" y="6315075"/>
            <a:ext cx="1146175" cy="522288"/>
          </a:xfrm>
          <a:prstGeom prst="rect">
            <a:avLst/>
          </a:prstGeom>
          <a:noFill/>
          <a:effectLst>
            <a:outerShdw blurRad="25400" dist="25400" dir="2700000" algn="tl" rotWithShape="0">
              <a:prstClr val="black">
                <a:alpha val="14000"/>
              </a:prstClr>
            </a:outerShdw>
          </a:effectLst>
        </p:spPr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Москва</a:t>
            </a:r>
            <a:r>
              <a:rPr lang="ru-RU" sz="1400" i="1" dirty="0">
                <a:solidFill>
                  <a:srgbClr val="385D8A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ru-RU" sz="1400" dirty="0">
                <a:solidFill>
                  <a:prstClr val="black"/>
                </a:solidFill>
                <a:latin typeface="Tahoma" pitchFamily="34" charset="0"/>
                <a:cs typeface="Tahoma" pitchFamily="34" charset="0"/>
              </a:rPr>
              <a:t>2016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143000" y="-184150"/>
            <a:ext cx="1841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4" name="AutoShape 4" descr="Картинки по запросу ассоциация региональных банков"/>
          <p:cNvSpPr>
            <a:spLocks noChangeAspect="1" noChangeArrowheads="1"/>
          </p:cNvSpPr>
          <p:nvPr/>
        </p:nvSpPr>
        <p:spPr bwMode="auto">
          <a:xfrm>
            <a:off x="1258888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prstClr val="black"/>
              </a:solidFill>
              <a:latin typeface="Calibri"/>
              <a:cs typeface="+mn-cs"/>
            </a:endParaRPr>
          </a:p>
        </p:txBody>
      </p:sp>
      <p:sp>
        <p:nvSpPr>
          <p:cNvPr id="62474" name="TextBox 5"/>
          <p:cNvSpPr txBox="1">
            <a:spLocks noChangeArrowheads="1"/>
          </p:cNvSpPr>
          <p:nvPr/>
        </p:nvSpPr>
        <p:spPr bwMode="auto">
          <a:xfrm>
            <a:off x="2884487" y="4694161"/>
            <a:ext cx="5730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ru-RU" altLang="ru-RU" sz="2400" dirty="0">
                <a:solidFill>
                  <a:srgbClr val="00206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Павел Самиев</a:t>
            </a:r>
          </a:p>
          <a:p>
            <a:pPr algn="r" eaLnBrk="1" hangingPunct="1"/>
            <a:r>
              <a:rPr lang="ru-RU" altLang="ru-RU" sz="2400" dirty="0">
                <a:solidFill>
                  <a:srgbClr val="00206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Управляющий партнер</a:t>
            </a:r>
          </a:p>
          <a:p>
            <a:pPr algn="r" eaLnBrk="1" hangingPunct="1"/>
            <a:r>
              <a:rPr lang="ru-RU" altLang="ru-RU" sz="2400" dirty="0">
                <a:solidFill>
                  <a:srgbClr val="002060"/>
                </a:solidFill>
                <a:latin typeface="Arial Cyr" panose="020B0604020202020204" pitchFamily="34" charset="0"/>
                <a:cs typeface="Arial Cyr" panose="020B0604020202020204" pitchFamily="34" charset="0"/>
              </a:rPr>
              <a:t>НАФИ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26363" y="6315075"/>
            <a:ext cx="1325562" cy="30797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15000"/>
              </a:prstClr>
            </a:outerShdw>
          </a:effectLst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solidFill>
                  <a:srgbClr val="F79646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www.</a:t>
            </a:r>
            <a:r>
              <a:rPr lang="en-US" sz="1400" dirty="0">
                <a:solidFill>
                  <a:srgbClr val="1F497D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nacfin</a:t>
            </a:r>
            <a:r>
              <a:rPr lang="en-US" sz="1400" dirty="0">
                <a:solidFill>
                  <a:srgbClr val="F79646">
                    <a:lumMod val="75000"/>
                  </a:srgbClr>
                </a:solidFill>
                <a:latin typeface="Tahoma" pitchFamily="34" charset="0"/>
                <a:cs typeface="Tahoma" pitchFamily="34" charset="0"/>
              </a:rPr>
              <a:t>.ru</a:t>
            </a:r>
            <a:endParaRPr lang="ru-RU" sz="1400" dirty="0">
              <a:solidFill>
                <a:srgbClr val="F79646">
                  <a:lumMod val="75000"/>
                </a:srgbClr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10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48575" y="6559349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30614" y="1648095"/>
            <a:ext cx="8029303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Уход от участия в капитале, выкупа проблемных кредитов;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Рост объемов льготных кредитов санируемым банкам и их инвесторам;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Идея создания банка-«</a:t>
            </a:r>
            <a:r>
              <a:rPr lang="ru-RU" sz="2300" dirty="0" err="1"/>
              <a:t>мегасанатора</a:t>
            </a:r>
            <a:r>
              <a:rPr lang="ru-RU" sz="2300" dirty="0"/>
              <a:t>»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00B050"/>
                </a:solidFill>
              </a:rPr>
              <a:t>Привлечение к санации физических лиц; 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00B050"/>
                </a:solidFill>
              </a:rPr>
              <a:t>Разработка новых схем </a:t>
            </a:r>
            <a:r>
              <a:rPr lang="en-US" sz="2300" dirty="0">
                <a:solidFill>
                  <a:srgbClr val="00B050"/>
                </a:solidFill>
              </a:rPr>
              <a:t>(Bail-in)</a:t>
            </a:r>
            <a:r>
              <a:rPr lang="ru-RU" sz="2300" dirty="0">
                <a:solidFill>
                  <a:srgbClr val="00B050"/>
                </a:solidFill>
              </a:rPr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7473" y="76056"/>
            <a:ext cx="68659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Изменение</a:t>
            </a:r>
            <a:r>
              <a:rPr lang="ru-RU" sz="2800" dirty="0"/>
              <a:t> </a:t>
            </a:r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инструментария АСВ</a:t>
            </a:r>
          </a:p>
        </p:txBody>
      </p:sp>
    </p:spTree>
    <p:extLst>
      <p:ext uri="{BB962C8B-B14F-4D97-AF65-F5344CB8AC3E}">
        <p14:creationId xmlns:p14="http://schemas.microsoft.com/office/powerpoint/2010/main" val="41644271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11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48575" y="6559349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30614" y="1648095"/>
            <a:ext cx="8029303" cy="54886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Ежеквартальный мониторинг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Система показателей эффективности санации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Публичная процедура выбора </a:t>
            </a:r>
            <a:r>
              <a:rPr lang="ru-RU" sz="2300" dirty="0" err="1"/>
              <a:t>санатора</a:t>
            </a:r>
            <a:endParaRPr lang="ru-RU" sz="2300" dirty="0"/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Возможность смены </a:t>
            </a:r>
            <a:r>
              <a:rPr lang="ru-RU" sz="2300" dirty="0" err="1"/>
              <a:t>санатора</a:t>
            </a:r>
            <a:r>
              <a:rPr lang="ru-RU" sz="2300" dirty="0"/>
              <a:t> и публичное рассмотрение этого вопроса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Публикация отчета о прохождении санации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Конкретные сроки с выполнением индикаторов – чтобы избежать «вечной» санации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2300" dirty="0"/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endParaRPr lang="ru-RU" sz="2300" dirty="0">
              <a:solidFill>
                <a:srgbClr val="00B050"/>
              </a:solidFill>
            </a:endParaRP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7473" y="76056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Меры повышения эффективности</a:t>
            </a:r>
          </a:p>
        </p:txBody>
      </p:sp>
    </p:spTree>
    <p:extLst>
      <p:ext uri="{BB962C8B-B14F-4D97-AF65-F5344CB8AC3E}">
        <p14:creationId xmlns:p14="http://schemas.microsoft.com/office/powerpoint/2010/main" val="22068965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51050" y="1116013"/>
            <a:ext cx="1152525" cy="287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96188" y="908050"/>
            <a:ext cx="1008062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612" name="Прямоугольник 16"/>
          <p:cNvSpPr>
            <a:spLocks noChangeArrowheads="1"/>
          </p:cNvSpPr>
          <p:nvPr/>
        </p:nvSpPr>
        <p:spPr bwMode="auto">
          <a:xfrm>
            <a:off x="5651500" y="6381750"/>
            <a:ext cx="3357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>
                <a:solidFill>
                  <a:schemeClr val="bg1"/>
                </a:solidFill>
              </a:rPr>
              <a:t>НАФИ по данным Банка России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68613" name="Прямоугольник 17"/>
          <p:cNvSpPr>
            <a:spLocks noChangeArrowheads="1"/>
          </p:cNvSpPr>
          <p:nvPr/>
        </p:nvSpPr>
        <p:spPr bwMode="auto">
          <a:xfrm>
            <a:off x="250825" y="323850"/>
            <a:ext cx="73453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600" b="1" dirty="0">
                <a:solidFill>
                  <a:srgbClr val="EB7703"/>
                </a:solidFill>
                <a:latin typeface="Arial Narrow" panose="020B0606020202030204" pitchFamily="34" charset="0"/>
              </a:rPr>
              <a:t>Качество активов продолжит ухудшаться, а отчисления в резервы – расти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861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04000" y="6194425"/>
            <a:ext cx="2133600" cy="365125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42A086BB-67F0-4D6C-91C6-54DD6EE9935C}" type="slidenum">
              <a:rPr lang="ru-RU" altLang="ru-RU"/>
              <a:pPr/>
              <a:t>12</a:t>
            </a:fld>
            <a:endParaRPr lang="ru-RU" altLang="ru-RU" dirty="0"/>
          </a:p>
        </p:txBody>
      </p:sp>
      <p:sp>
        <p:nvSpPr>
          <p:cNvPr id="68616" name="Прямоугольник 16"/>
          <p:cNvSpPr>
            <a:spLocks noChangeArrowheads="1"/>
          </p:cNvSpPr>
          <p:nvPr/>
        </p:nvSpPr>
        <p:spPr bwMode="auto">
          <a:xfrm>
            <a:off x="5508625" y="6534150"/>
            <a:ext cx="3357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>
                <a:solidFill>
                  <a:schemeClr val="bg1"/>
                </a:solidFill>
              </a:rPr>
              <a:t>НАФИ по данным Банка России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68617" name="Рисунок 6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451725" y="387350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9203679"/>
              </p:ext>
            </p:extLst>
          </p:nvPr>
        </p:nvGraphicFramePr>
        <p:xfrm>
          <a:off x="173693" y="1279525"/>
          <a:ext cx="8835370" cy="46072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440769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04000" y="6170613"/>
            <a:ext cx="2133600" cy="365125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622A00B-94F1-44C0-9AB5-C6258AFD22F8}" type="slidenum">
              <a:rPr lang="ru-RU" altLang="ru-RU"/>
              <a:pPr/>
              <a:t>13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35738"/>
            <a:ext cx="9144000" cy="3222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78852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451725" y="387350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3" name="Прямоугольник 16"/>
          <p:cNvSpPr>
            <a:spLocks noChangeArrowheads="1"/>
          </p:cNvSpPr>
          <p:nvPr/>
        </p:nvSpPr>
        <p:spPr bwMode="auto">
          <a:xfrm>
            <a:off x="6962775" y="6540500"/>
            <a:ext cx="206851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оценка </a:t>
            </a:r>
            <a:r>
              <a:rPr lang="ru-RU" altLang="ru-RU" sz="1400">
                <a:solidFill>
                  <a:schemeClr val="bg1"/>
                </a:solidFill>
              </a:rPr>
              <a:t>НАФИ 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78854" name="Прямоугольник 17"/>
          <p:cNvSpPr>
            <a:spLocks noChangeArrowheads="1"/>
          </p:cNvSpPr>
          <p:nvPr/>
        </p:nvSpPr>
        <p:spPr bwMode="auto">
          <a:xfrm>
            <a:off x="461554" y="387350"/>
            <a:ext cx="7898674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600" b="1" dirty="0">
                <a:solidFill>
                  <a:srgbClr val="EB7703"/>
                </a:solidFill>
                <a:latin typeface="Arial Narrow" panose="020B0606020202030204" pitchFamily="34" charset="0"/>
              </a:rPr>
              <a:t>Доля </a:t>
            </a:r>
            <a:r>
              <a:rPr lang="ru-RU" altLang="ru-RU" sz="2600" b="1" dirty="0" err="1">
                <a:solidFill>
                  <a:srgbClr val="EB7703"/>
                </a:solidFill>
                <a:latin typeface="Arial Narrow" panose="020B0606020202030204" pitchFamily="34" charset="0"/>
              </a:rPr>
              <a:t>реструктуризаций</a:t>
            </a:r>
            <a:r>
              <a:rPr lang="ru-RU" altLang="ru-RU" sz="2600" b="1" dirty="0">
                <a:solidFill>
                  <a:srgbClr val="EB7703"/>
                </a:solidFill>
                <a:latin typeface="Arial Narrow" panose="020B0606020202030204" pitchFamily="34" charset="0"/>
              </a:rPr>
              <a:t> по кредитам ЮЛ </a:t>
            </a:r>
          </a:p>
          <a:p>
            <a:r>
              <a:rPr lang="ru-RU" altLang="ru-RU" sz="2600" b="1" dirty="0">
                <a:solidFill>
                  <a:srgbClr val="EB7703"/>
                </a:solidFill>
                <a:latin typeface="Arial Narrow" panose="020B0606020202030204" pitchFamily="34" charset="0"/>
              </a:rPr>
              <a:t>превысит 25%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5120579"/>
              </p:ext>
            </p:extLst>
          </p:nvPr>
        </p:nvGraphicFramePr>
        <p:xfrm>
          <a:off x="137144" y="1605651"/>
          <a:ext cx="8869712" cy="41314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589021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04000" y="6170613"/>
            <a:ext cx="2133600" cy="365125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A715263-76A4-4970-836C-D1480007C0B7}" type="slidenum">
              <a:rPr lang="ru-RU" altLang="ru-RU"/>
              <a:pPr/>
              <a:t>14</a:t>
            </a:fld>
            <a:endParaRPr lang="ru-RU" alt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0" y="6535738"/>
            <a:ext cx="9144000" cy="3222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pic>
        <p:nvPicPr>
          <p:cNvPr id="81924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451725" y="387350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5" name="Прямоугольник 16"/>
          <p:cNvSpPr>
            <a:spLocks noChangeArrowheads="1"/>
          </p:cNvSpPr>
          <p:nvPr/>
        </p:nvSpPr>
        <p:spPr bwMode="auto">
          <a:xfrm>
            <a:off x="5568950" y="6575425"/>
            <a:ext cx="3357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>
                <a:solidFill>
                  <a:schemeClr val="bg1"/>
                </a:solidFill>
              </a:rPr>
              <a:t>НАФИ по данным Банка России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1927" name="Прямоугольник 17"/>
          <p:cNvSpPr>
            <a:spLocks noChangeArrowheads="1"/>
          </p:cNvSpPr>
          <p:nvPr/>
        </p:nvSpPr>
        <p:spPr bwMode="auto">
          <a:xfrm>
            <a:off x="250825" y="444500"/>
            <a:ext cx="7345363" cy="892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600" b="1" dirty="0">
                <a:solidFill>
                  <a:srgbClr val="EB7703"/>
                </a:solidFill>
                <a:latin typeface="Arial Narrow" panose="020B0606020202030204" pitchFamily="34" charset="0"/>
              </a:rPr>
              <a:t>Прибыль достигла минимума с 2006 года, а рентабельность опустилась ниже 1%</a:t>
            </a:r>
          </a:p>
        </p:txBody>
      </p:sp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5599207"/>
              </p:ext>
            </p:extLst>
          </p:nvPr>
        </p:nvGraphicFramePr>
        <p:xfrm>
          <a:off x="406783" y="1326433"/>
          <a:ext cx="7391787" cy="4394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710302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051050" y="1116013"/>
            <a:ext cx="1152525" cy="2873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7596188" y="908050"/>
            <a:ext cx="1008062" cy="6000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948" name="Прямоугольник 16"/>
          <p:cNvSpPr>
            <a:spLocks noChangeArrowheads="1"/>
          </p:cNvSpPr>
          <p:nvPr/>
        </p:nvSpPr>
        <p:spPr bwMode="auto">
          <a:xfrm>
            <a:off x="5651500" y="6381750"/>
            <a:ext cx="3357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>
                <a:solidFill>
                  <a:schemeClr val="bg1"/>
                </a:solidFill>
              </a:rPr>
              <a:t>НАФИ по данным Банка России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82949" name="Прямоугольник 17"/>
          <p:cNvSpPr>
            <a:spLocks noChangeArrowheads="1"/>
          </p:cNvSpPr>
          <p:nvPr/>
        </p:nvSpPr>
        <p:spPr bwMode="auto">
          <a:xfrm>
            <a:off x="250825" y="323850"/>
            <a:ext cx="734536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2600" b="1">
                <a:solidFill>
                  <a:srgbClr val="EB7703"/>
                </a:solidFill>
                <a:latin typeface="Arial Narrow" panose="020B0606020202030204" pitchFamily="34" charset="0"/>
              </a:rPr>
              <a:t>Каждый четвертый банк стал убыточным</a:t>
            </a:r>
          </a:p>
        </p:txBody>
      </p:sp>
      <p:graphicFrame>
        <p:nvGraphicFramePr>
          <p:cNvPr id="11" name="Диаграмма 10"/>
          <p:cNvGraphicFramePr>
            <a:graphicFrameLocks/>
          </p:cNvGraphicFramePr>
          <p:nvPr/>
        </p:nvGraphicFramePr>
        <p:xfrm>
          <a:off x="683568" y="1284445"/>
          <a:ext cx="7705025" cy="41682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2951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04000" y="6145213"/>
            <a:ext cx="2133600" cy="365125"/>
          </a:xfrm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C9CDC7E8-4000-491D-98D9-F3AF30E2477E}" type="slidenum">
              <a:rPr lang="ru-RU" altLang="ru-RU"/>
              <a:pPr/>
              <a:t>15</a:t>
            </a:fld>
            <a:endParaRPr lang="ru-RU" alt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6535738"/>
            <a:ext cx="9144000" cy="32226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953" name="Прямоугольник 16"/>
          <p:cNvSpPr>
            <a:spLocks noChangeArrowheads="1"/>
          </p:cNvSpPr>
          <p:nvPr/>
        </p:nvSpPr>
        <p:spPr bwMode="auto">
          <a:xfrm>
            <a:off x="5568950" y="6575425"/>
            <a:ext cx="33575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>
                <a:solidFill>
                  <a:schemeClr val="bg1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>
                <a:solidFill>
                  <a:schemeClr val="bg1"/>
                </a:solidFill>
              </a:rPr>
              <a:t>НАФИ по данным Банка России</a:t>
            </a:r>
            <a:endParaRPr lang="ru-RU" altLang="ru-RU" sz="1400" b="1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82954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451725" y="387350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80545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234" name="Группа 6"/>
          <p:cNvGrpSpPr>
            <a:grpSpLocks/>
          </p:cNvGrpSpPr>
          <p:nvPr/>
        </p:nvGrpSpPr>
        <p:grpSpPr bwMode="auto">
          <a:xfrm>
            <a:off x="7335838" y="142875"/>
            <a:ext cx="1530350" cy="571500"/>
            <a:chOff x="7335222" y="142852"/>
            <a:chExt cx="1530678" cy="571504"/>
          </a:xfrm>
        </p:grpSpPr>
        <p:pic>
          <p:nvPicPr>
            <p:cNvPr id="95238" name="Picture 2" descr="C:\Documents and Settings\aimaletdinov\Рабочий стол\Баннеры с сайта\logotype_Web02.gi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72462" y="142852"/>
              <a:ext cx="705657" cy="3756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7335222" y="450829"/>
              <a:ext cx="1530678" cy="26352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r">
                <a:lnSpc>
                  <a:spcPct val="60000"/>
                </a:lnSpc>
                <a:defRPr/>
              </a:pPr>
              <a:r>
                <a:rPr lang="ru-RU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</a:rPr>
                <a:t>Национальное агентство</a:t>
              </a:r>
            </a:p>
            <a:p>
              <a:pPr algn="r">
                <a:lnSpc>
                  <a:spcPct val="60000"/>
                </a:lnSpc>
                <a:defRPr/>
              </a:pPr>
              <a:r>
                <a:rPr lang="ru-RU" sz="9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Arial Narrow" pitchFamily="34" charset="0"/>
                </a:rPr>
                <a:t>финансовых исследований</a:t>
              </a:r>
            </a:p>
          </p:txBody>
        </p:sp>
      </p:grpSp>
      <p:sp>
        <p:nvSpPr>
          <p:cNvPr id="22" name="Прямоугольник 21"/>
          <p:cNvSpPr/>
          <p:nvPr/>
        </p:nvSpPr>
        <p:spPr>
          <a:xfrm>
            <a:off x="1187450" y="1558925"/>
            <a:ext cx="6865938" cy="768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endParaRPr lang="ru-RU" b="1" dirty="0">
              <a:solidFill>
                <a:srgbClr val="FF9933"/>
              </a:solidFill>
              <a:latin typeface="Arial Narrow" pitchFamily="34" charset="0"/>
              <a:cs typeface="Arial" charset="0"/>
            </a:endParaRPr>
          </a:p>
          <a:p>
            <a:pPr algn="ctr">
              <a:defRPr/>
            </a:pPr>
            <a:r>
              <a:rPr lang="ru-RU" sz="2600" b="1" dirty="0">
                <a:solidFill>
                  <a:srgbClr val="EB7703"/>
                </a:solidFill>
                <a:latin typeface="Arial Narrow" pitchFamily="34" charset="0"/>
                <a:cs typeface="+mn-cs"/>
              </a:rPr>
              <a:t>СПАСИБО</a:t>
            </a:r>
            <a:r>
              <a:rPr lang="ru-RU" b="1" dirty="0">
                <a:solidFill>
                  <a:srgbClr val="FF9933"/>
                </a:solidFill>
                <a:latin typeface="Arial Narrow" pitchFamily="34" charset="0"/>
                <a:cs typeface="Arial" charset="0"/>
              </a:rPr>
              <a:t> </a:t>
            </a:r>
            <a:r>
              <a:rPr lang="ru-RU" sz="2600" b="1" dirty="0">
                <a:solidFill>
                  <a:srgbClr val="EB7703"/>
                </a:solidFill>
                <a:latin typeface="Arial Narrow" pitchFamily="34" charset="0"/>
                <a:cs typeface="+mn-cs"/>
              </a:rPr>
              <a:t>ЗА ВНИМАНИЕ!</a:t>
            </a:r>
          </a:p>
        </p:txBody>
      </p:sp>
      <p:sp>
        <p:nvSpPr>
          <p:cNvPr id="29" name="Rectangle 2"/>
          <p:cNvSpPr txBox="1">
            <a:spLocks noChangeArrowheads="1"/>
          </p:cNvSpPr>
          <p:nvPr/>
        </p:nvSpPr>
        <p:spPr>
          <a:xfrm>
            <a:off x="539750" y="2355850"/>
            <a:ext cx="8137525" cy="272891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" pitchFamily="2" charset="2"/>
              <a:buNone/>
              <a:defRPr/>
            </a:pPr>
            <a:endParaRPr lang="ru-RU" sz="2600" b="1" dirty="0">
              <a:solidFill>
                <a:srgbClr val="EB7703"/>
              </a:solidFill>
              <a:latin typeface="Arial Narrow" pitchFamily="34" charset="0"/>
            </a:endParaRPr>
          </a:p>
          <a:p>
            <a:pPr marL="0" indent="0" algn="ctr">
              <a:buFont typeface="Wingdings" pitchFamily="2" charset="2"/>
              <a:buNone/>
              <a:defRPr/>
            </a:pPr>
            <a:endParaRPr lang="ru-RU" sz="1600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Национальное Агентство Финансовых Исследований </a:t>
            </a:r>
            <a:b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</a:br>
            <a:r>
              <a:rPr lang="ru-RU" sz="1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(НАФИ)</a:t>
            </a:r>
            <a:endParaRPr lang="en-US" sz="18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0" indent="0" algn="ctr">
              <a:buFont typeface="Wingdings" pitchFamily="2" charset="2"/>
              <a:buNone/>
              <a:defRPr/>
            </a:pP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119270, г. Москва, </a:t>
            </a:r>
            <a:r>
              <a:rPr lang="ru-RU" sz="12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Дубининская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 ул., д. 57, стр. 1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тел.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/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факс +7 (4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95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)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982-50-27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. 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e-mail:</a:t>
            </a: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info@nacfin.ru</a:t>
            </a:r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Интернет-сайт: </a:t>
            </a:r>
            <a:r>
              <a:rPr 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 Narrow" pitchFamily="34" charset="0"/>
              </a:rPr>
              <a:t>http://www.nacfin.ru</a:t>
            </a:r>
            <a:endParaRPr lang="ru-RU" sz="1200" dirty="0">
              <a:solidFill>
                <a:schemeClr val="tx1">
                  <a:lumMod val="75000"/>
                  <a:lumOff val="2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0" y="6529388"/>
            <a:ext cx="9144000" cy="328612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2" y="180429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Статистика санаций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1102650"/>
            <a:ext cx="8435586" cy="4678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На 1 марта 2016 г.:</a:t>
            </a:r>
          </a:p>
          <a:p>
            <a:endParaRPr lang="ru-RU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Отправлено на санацию: </a:t>
            </a:r>
            <a:r>
              <a:rPr lang="ru-RU" sz="30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 </a:t>
            </a:r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банков </a:t>
            </a:r>
            <a:endParaRPr lang="ru-RU" sz="3000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3000" dirty="0">
                <a:latin typeface="Arial" panose="020B0604020202020204" pitchFamily="34" charset="0"/>
                <a:cs typeface="Arial" panose="020B0604020202020204" pitchFamily="34" charset="0"/>
              </a:rPr>
              <a:t>Выделено средств на санации: </a:t>
            </a:r>
            <a:r>
              <a:rPr lang="ru-RU" sz="30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1168,37 </a:t>
            </a:r>
            <a:r>
              <a:rPr lang="ru-RU" sz="3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млрд руб.</a:t>
            </a:r>
          </a:p>
          <a:p>
            <a:endParaRPr lang="ru-RU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6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т.ч</a:t>
            </a:r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.: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1046,27 млрд руб.  млрд руб. за счет средств Банка России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116,03 млрд руб., за счет имущественного взноса Российской Федерации в Агентство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600" b="0" dirty="0">
                <a:latin typeface="Arial" panose="020B0604020202020204" pitchFamily="34" charset="0"/>
                <a:cs typeface="Arial" panose="020B0604020202020204" pitchFamily="34" charset="0"/>
              </a:rPr>
              <a:t>6,07 млрд руб. за счет средств фонда обязательного страхования вкладов</a:t>
            </a:r>
          </a:p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05280" y="6543675"/>
            <a:ext cx="132844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lang="ru-RU" altLang="ru-RU" sz="1400" dirty="0">
                <a:solidFill>
                  <a:prstClr val="white"/>
                </a:solidFill>
              </a:rPr>
              <a:t>АСВ</a:t>
            </a:r>
            <a:endParaRPr lang="ru-RU" alt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5500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2" y="0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Статистика санаций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3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6138411" y="6551525"/>
            <a:ext cx="303563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Ведомости по данным </a:t>
            </a:r>
            <a:r>
              <a:rPr lang="ru-RU" altLang="ru-RU" sz="1400" dirty="0">
                <a:solidFill>
                  <a:prstClr val="white"/>
                </a:solidFill>
              </a:rPr>
              <a:t>АСВ</a:t>
            </a:r>
            <a:endParaRPr lang="ru-RU" alt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668" y="966296"/>
            <a:ext cx="6065520" cy="556717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77400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2" y="0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Статистика санаций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4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6138411" y="6551525"/>
            <a:ext cx="3035639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Ведомости по данным </a:t>
            </a:r>
            <a:r>
              <a:rPr lang="ru-RU" altLang="ru-RU" sz="1400" dirty="0">
                <a:solidFill>
                  <a:prstClr val="white"/>
                </a:solidFill>
              </a:rPr>
              <a:t>АСВ</a:t>
            </a:r>
            <a:endParaRPr lang="ru-RU" alt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7238" y="1067104"/>
            <a:ext cx="8009524" cy="5019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070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2" y="180429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Санации: преимущества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5152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48575" y="6551525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13930" y="1116610"/>
            <a:ext cx="8249058" cy="5255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Восстановление нормальной деятельности банка;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Сохранение всех средств ФЛ и ЮЛ;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Сохранение средств фонда страхования вкладов;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Поддержание стабильности банковской системы, снижение риска «эффекта домино».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Переход к более эффективному и добросовестному акционеру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Меньше потенциальные издержки государства, чем при отзыве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endParaRPr lang="ru-RU" sz="2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36574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2" y="180429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Санации: преимущества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6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5152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48575" y="6551525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413930" y="1116610"/>
            <a:ext cx="8249058" cy="5255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FF0000"/>
                </a:solidFill>
              </a:rPr>
              <a:t>Восстановление нормальной деятельности банка;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Сохранение всех средств ФЛ и ЮЛ;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Сохранение средств фонда страхования вкладов;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Поддержание стабильности банковской системы, снижение риска «эффекта домино».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FF0000"/>
                </a:solidFill>
              </a:rPr>
              <a:t>Переход к более эффективному и добросовестному акционеру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r>
              <a:rPr lang="ru-RU" sz="2300" dirty="0">
                <a:solidFill>
                  <a:srgbClr val="FF0000"/>
                </a:solidFill>
              </a:rPr>
              <a:t>Меньше потенциальные издержки государства, чем при отзыве</a:t>
            </a:r>
          </a:p>
          <a:p>
            <a:pPr marL="285750" indent="-285750" algn="just">
              <a:spcAft>
                <a:spcPts val="1500"/>
              </a:spcAft>
              <a:buFont typeface="Wingdings" panose="05000000000000000000" pitchFamily="2" charset="2"/>
              <a:buChar char="q"/>
            </a:pPr>
            <a:endParaRPr lang="ru-RU" sz="2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191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427473" y="180429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Механизм санаций: недостатки</a:t>
            </a:r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7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98786" y="6558161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633685" y="1472604"/>
            <a:ext cx="8029303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Непрозрачные критерии выбора банка-</a:t>
            </a:r>
            <a:r>
              <a:rPr lang="ru-RU" sz="2300" dirty="0" err="1"/>
              <a:t>санатора</a:t>
            </a:r>
            <a:r>
              <a:rPr lang="ru-RU" sz="2300" dirty="0"/>
              <a:t>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Дешевое длинное фондирование используется банками-</a:t>
            </a:r>
            <a:r>
              <a:rPr lang="ru-RU" sz="2300" dirty="0" err="1"/>
              <a:t>санаторами</a:t>
            </a:r>
            <a:r>
              <a:rPr lang="ru-RU" sz="2300" dirty="0"/>
              <a:t> по своему усмотрению;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Отсутствуют промежуточные контрольные точки, нет «дорожной карты» санации;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Не обозначен срок, в течение которого санируемый банк может нарушать</a:t>
            </a:r>
            <a:r>
              <a:rPr lang="en-US" sz="2300" dirty="0"/>
              <a:t> </a:t>
            </a:r>
            <a:r>
              <a:rPr lang="ru-RU" sz="2300" dirty="0"/>
              <a:t>обязательные нормативы;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Отсутствует требование размещать в публичном доступе отчетность санируемого банка;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Отсутствует внешний аудит процедуры санации.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47620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8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6390489" y="6550918"/>
            <a:ext cx="275351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 по данным </a:t>
            </a:r>
            <a:r>
              <a:rPr lang="ru-RU" altLang="ru-RU" sz="1400" dirty="0">
                <a:solidFill>
                  <a:prstClr val="white"/>
                </a:solidFill>
              </a:rPr>
              <a:t>АСВ</a:t>
            </a:r>
            <a:endParaRPr lang="ru-RU" altLang="ru-RU" sz="1400" b="1" dirty="0">
              <a:solidFill>
                <a:prstClr val="white"/>
              </a:solidFill>
              <a:latin typeface="Arial Narrow" panose="020B0606020202030204" pitchFamily="34" charset="0"/>
            </a:endParaRP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407281" y="180429"/>
            <a:ext cx="686595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Санации обходятся все дороже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4256" y="2464587"/>
            <a:ext cx="380538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/>
              <a:t>Затраты на санацию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926527" y="3220915"/>
            <a:ext cx="250173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dirty="0"/>
              <a:t>Активы банка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629393" y="3085361"/>
            <a:ext cx="3096000" cy="0"/>
          </a:xfrm>
          <a:prstGeom prst="line">
            <a:avLst/>
          </a:prstGeom>
          <a:ln w="57150">
            <a:solidFill>
              <a:srgbClr val="E46C0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4433529" y="2823751"/>
            <a:ext cx="1507144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000" b="1" dirty="0">
                <a:solidFill>
                  <a:prstClr val="black"/>
                </a:solidFill>
              </a:rPr>
              <a:t>20-30%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069812" y="2823751"/>
            <a:ext cx="1614545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spcAft>
                <a:spcPts val="1000"/>
              </a:spcAft>
            </a:pPr>
            <a:r>
              <a:rPr lang="ru-RU" sz="3000" b="1" dirty="0">
                <a:solidFill>
                  <a:prstClr val="black"/>
                </a:solidFill>
              </a:rPr>
              <a:t>40-50</a:t>
            </a:r>
            <a:r>
              <a:rPr lang="ru-RU" sz="3000" dirty="0">
                <a:solidFill>
                  <a:prstClr val="black"/>
                </a:solidFill>
              </a:rPr>
              <a:t>% </a:t>
            </a:r>
          </a:p>
        </p:txBody>
      </p:sp>
      <p:sp>
        <p:nvSpPr>
          <p:cNvPr id="9" name="Стрелка вправо 8"/>
          <p:cNvSpPr/>
          <p:nvPr/>
        </p:nvSpPr>
        <p:spPr>
          <a:xfrm>
            <a:off x="6069860" y="2959305"/>
            <a:ext cx="873642" cy="261610"/>
          </a:xfrm>
          <a:prstGeom prst="rightArrow">
            <a:avLst/>
          </a:prstGeom>
          <a:solidFill>
            <a:srgbClr val="E46C0A"/>
          </a:solidFill>
          <a:ln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 13"/>
          <p:cNvSpPr/>
          <p:nvPr/>
        </p:nvSpPr>
        <p:spPr>
          <a:xfrm>
            <a:off x="3841255" y="2897943"/>
            <a:ext cx="592274" cy="405613"/>
          </a:xfrm>
          <a:prstGeom prst="mathEqual">
            <a:avLst>
              <a:gd name="adj1" fmla="val 23520"/>
              <a:gd name="adj2" fmla="val 7206"/>
            </a:avLst>
          </a:prstGeom>
          <a:solidFill>
            <a:srgbClr val="E46C0A"/>
          </a:solidFill>
          <a:ln w="3175">
            <a:solidFill>
              <a:srgbClr val="E46C0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496437" y="3357611"/>
            <a:ext cx="1247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2008-2013 гг.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140087" y="3357612"/>
            <a:ext cx="12479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2014-2015 гг.</a:t>
            </a:r>
          </a:p>
        </p:txBody>
      </p:sp>
    </p:spTree>
    <p:extLst>
      <p:ext uri="{BB962C8B-B14F-4D97-AF65-F5344CB8AC3E}">
        <p14:creationId xmlns:p14="http://schemas.microsoft.com/office/powerpoint/2010/main" val="3447566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427473" y="3149363"/>
            <a:ext cx="843558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defPPr>
              <a:defRPr lang="ru-RU"/>
            </a:defPPr>
            <a:lvl1pPr algn="just" eaLnBrk="0" hangingPunct="0">
              <a:defRPr sz="1200" b="1">
                <a:solidFill>
                  <a:schemeClr val="tx2"/>
                </a:solidFill>
                <a:latin typeface="Arial Narrow" panose="020B0606020202030204" pitchFamily="34" charset="0"/>
                <a:cs typeface="Arial" charset="0"/>
              </a:defRPr>
            </a:lvl1pPr>
            <a:lvl2pPr marL="742950" indent="-285750" eaLnBrk="0" hangingPunct="0">
              <a:defRPr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  <a:cs typeface="Arial" charset="0"/>
              </a:defRPr>
            </a:lvl9pPr>
          </a:lstStyle>
          <a:p>
            <a:endParaRPr lang="ru-RU" sz="1600" b="0" dirty="0"/>
          </a:p>
          <a:p>
            <a:endParaRPr lang="ru-RU" sz="1600" b="0" dirty="0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auto">
          <a:xfrm>
            <a:off x="7466939" y="6541325"/>
            <a:ext cx="1677062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kumimoji="1" sz="32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kumimoji="1" sz="28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kumimoji="1" sz="24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kumimoji="1" sz="2000"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</a:t>
            </a:r>
            <a:r>
              <a:rPr kumimoji="0" lang="en-US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 </a:t>
            </a:r>
            <a:r>
              <a:rPr kumimoji="0" lang="ru-RU" altLang="ru-RU" sz="1200" dirty="0">
                <a:solidFill>
                  <a:prstClr val="white"/>
                </a:solidFill>
                <a:latin typeface="Arial Narrow" panose="020B0606020202030204" pitchFamily="34" charset="0"/>
              </a:rPr>
              <a:t>НАФИ, 2015гг.</a:t>
            </a:r>
          </a:p>
        </p:txBody>
      </p:sp>
      <p:sp>
        <p:nvSpPr>
          <p:cNvPr id="22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6529388" y="61785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E8931FA-5579-4200-9844-4E43FAFB35AC}" type="slidenum">
              <a:rPr lang="ru-RU" altLang="ru-RU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0" y="6543675"/>
            <a:ext cx="9144000" cy="322263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4" name="Прямоугольник 16"/>
          <p:cNvSpPr>
            <a:spLocks noChangeArrowheads="1"/>
          </p:cNvSpPr>
          <p:nvPr/>
        </p:nvSpPr>
        <p:spPr bwMode="auto">
          <a:xfrm>
            <a:off x="7648575" y="6559349"/>
            <a:ext cx="14045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ru-RU" altLang="ru-RU" sz="1400" b="1" dirty="0">
                <a:solidFill>
                  <a:prstClr val="white"/>
                </a:solidFill>
                <a:latin typeface="Arial Narrow" panose="020B0606020202030204" pitchFamily="34" charset="0"/>
              </a:rPr>
              <a:t>Источник: НАФИ</a:t>
            </a:r>
          </a:p>
        </p:txBody>
      </p:sp>
      <p:pic>
        <p:nvPicPr>
          <p:cNvPr id="25" name="Рисунок 5" descr="Y:\PR\Фирменный стиль\Логотипы\лого_нафи\НАФИ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7662"/>
          <a:stretch>
            <a:fillRect/>
          </a:stretch>
        </p:blipFill>
        <p:spPr bwMode="auto">
          <a:xfrm>
            <a:off x="7648575" y="296863"/>
            <a:ext cx="1285875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711024" y="6252062"/>
            <a:ext cx="937551" cy="23966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30614" y="1648095"/>
            <a:ext cx="8029303" cy="40421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Уход от участия в капитале, выкупа проблемных кредитов;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Рост объемов льготных кредитов санируемым банкам и их инвесторам;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Идея создания банка-«</a:t>
            </a:r>
            <a:r>
              <a:rPr lang="ru-RU" sz="2300" dirty="0" err="1"/>
              <a:t>мегасанатора</a:t>
            </a:r>
            <a:r>
              <a:rPr lang="ru-RU" sz="2300" dirty="0"/>
              <a:t>»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Привлечение к санации физических лиц; </a:t>
            </a:r>
          </a:p>
          <a:p>
            <a:pPr marL="285750" indent="-285750" algn="just">
              <a:spcAft>
                <a:spcPts val="1000"/>
              </a:spcAft>
              <a:buFont typeface="Wingdings" panose="05000000000000000000" pitchFamily="2" charset="2"/>
              <a:buChar char="q"/>
            </a:pPr>
            <a:r>
              <a:rPr lang="ru-RU" sz="2300" dirty="0"/>
              <a:t>Разработка новых схем </a:t>
            </a:r>
            <a:r>
              <a:rPr lang="en-US" sz="2300" dirty="0"/>
              <a:t>(Bail-in)</a:t>
            </a:r>
            <a:r>
              <a:rPr lang="ru-RU" sz="2300" dirty="0"/>
              <a:t>.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7473" y="76056"/>
            <a:ext cx="6865956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b="1" dirty="0">
              <a:solidFill>
                <a:srgbClr val="F79646">
                  <a:lumMod val="75000"/>
                </a:srgbClr>
              </a:solidFill>
              <a:latin typeface="Arial Narrow" pitchFamily="34" charset="0"/>
            </a:endParaRPr>
          </a:p>
          <a:p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Изменение</a:t>
            </a:r>
            <a:r>
              <a:rPr lang="ru-RU" sz="2800" dirty="0"/>
              <a:t> </a:t>
            </a:r>
            <a:r>
              <a:rPr lang="ru-RU" sz="2600" b="1" dirty="0">
                <a:solidFill>
                  <a:srgbClr val="F79646">
                    <a:lumMod val="75000"/>
                  </a:srgbClr>
                </a:solidFill>
                <a:latin typeface="Arial Narrow" pitchFamily="34" charset="0"/>
              </a:rPr>
              <a:t>инструментария АСВ</a:t>
            </a:r>
          </a:p>
        </p:txBody>
      </p:sp>
    </p:spTree>
    <p:extLst>
      <p:ext uri="{BB962C8B-B14F-4D97-AF65-F5344CB8AC3E}">
        <p14:creationId xmlns:p14="http://schemas.microsoft.com/office/powerpoint/2010/main" val="588074391"/>
      </p:ext>
    </p:extLst>
  </p:cSld>
  <p:clrMapOvr>
    <a:masterClrMapping/>
  </p:clrMapOvr>
</p:sld>
</file>

<file path=ppt/theme/theme1.xml><?xml version="1.0" encoding="utf-8"?>
<a:theme xmlns:a="http://schemas.openxmlformats.org/drawingml/2006/main" name="эра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Тема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Тема Office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Тема Office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эра</Template>
  <TotalTime>18783</TotalTime>
  <Words>625</Words>
  <Application>Microsoft Office PowerPoint</Application>
  <PresentationFormat>Экран (4:3)</PresentationFormat>
  <Paragraphs>191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5" baseType="lpstr">
      <vt:lpstr>Arial</vt:lpstr>
      <vt:lpstr>Arial Cyr</vt:lpstr>
      <vt:lpstr>Arial Narrow</vt:lpstr>
      <vt:lpstr>Calibri</vt:lpstr>
      <vt:lpstr>Tahoma</vt:lpstr>
      <vt:lpstr>Times New Roman</vt:lpstr>
      <vt:lpstr>Wingdings</vt:lpstr>
      <vt:lpstr>эра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Комлева Наталья</dc:creator>
  <cp:lastModifiedBy>nadezhda largina</cp:lastModifiedBy>
  <cp:revision>928</cp:revision>
  <cp:lastPrinted>2015-11-18T16:21:34Z</cp:lastPrinted>
  <dcterms:created xsi:type="dcterms:W3CDTF">2011-10-07T07:30:18Z</dcterms:created>
  <dcterms:modified xsi:type="dcterms:W3CDTF">2016-03-25T08:26:09Z</dcterms:modified>
</cp:coreProperties>
</file>